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.xml" ContentType="application/vnd.openxmlformats-officedocument.presentationml.tags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2"/>
  </p:sldMasterIdLst>
  <p:notesMasterIdLst>
    <p:notesMasterId r:id="rId28"/>
  </p:notesMasterIdLst>
  <p:handoutMasterIdLst>
    <p:handoutMasterId r:id="rId29"/>
  </p:handoutMasterIdLst>
  <p:sldIdLst>
    <p:sldId id="256" r:id="rId3"/>
    <p:sldId id="337" r:id="rId4"/>
    <p:sldId id="768" r:id="rId5"/>
    <p:sldId id="276" r:id="rId6"/>
    <p:sldId id="620" r:id="rId7"/>
    <p:sldId id="435" r:id="rId8"/>
    <p:sldId id="534" r:id="rId9"/>
    <p:sldId id="621" r:id="rId10"/>
    <p:sldId id="437" r:id="rId11"/>
    <p:sldId id="622" r:id="rId12"/>
    <p:sldId id="463" r:id="rId13"/>
    <p:sldId id="764" r:id="rId14"/>
    <p:sldId id="270" r:id="rId15"/>
    <p:sldId id="301" r:id="rId16"/>
    <p:sldId id="863" r:id="rId17"/>
    <p:sldId id="762" r:id="rId18"/>
    <p:sldId id="767" r:id="rId19"/>
    <p:sldId id="795" r:id="rId20"/>
    <p:sldId id="763" r:id="rId21"/>
    <p:sldId id="788" r:id="rId22"/>
    <p:sldId id="810" r:id="rId23"/>
    <p:sldId id="771" r:id="rId24"/>
    <p:sldId id="772" r:id="rId25"/>
    <p:sldId id="790" r:id="rId26"/>
    <p:sldId id="791" r:id="rId27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F8CDE26-DA18-44CE-A73B-B306C25F8B48}">
          <p14:sldIdLst>
            <p14:sldId id="256"/>
            <p14:sldId id="337"/>
            <p14:sldId id="768"/>
            <p14:sldId id="276"/>
            <p14:sldId id="620"/>
            <p14:sldId id="435"/>
            <p14:sldId id="534"/>
            <p14:sldId id="621"/>
            <p14:sldId id="437"/>
            <p14:sldId id="622"/>
            <p14:sldId id="463"/>
            <p14:sldId id="764"/>
            <p14:sldId id="270"/>
            <p14:sldId id="301"/>
            <p14:sldId id="863"/>
            <p14:sldId id="762"/>
            <p14:sldId id="767"/>
            <p14:sldId id="795"/>
            <p14:sldId id="763"/>
            <p14:sldId id="788"/>
            <p14:sldId id="810"/>
            <p14:sldId id="771"/>
            <p14:sldId id="772"/>
            <p14:sldId id="790"/>
            <p14:sldId id="7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EBED"/>
    <a:srgbClr val="2D23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47" autoAdjust="0"/>
    <p:restoredTop sz="71972"/>
  </p:normalViewPr>
  <p:slideViewPr>
    <p:cSldViewPr snapToGrid="0">
      <p:cViewPr varScale="1">
        <p:scale>
          <a:sx n="82" d="100"/>
          <a:sy n="82" d="100"/>
        </p:scale>
        <p:origin x="18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6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600"/>
            </a:lvl1pPr>
          </a:lstStyle>
          <a:p>
            <a:fld id="{0F9B84EA-7D68-4D60-9CB1-D50884785D1C}" type="datetimeFigureOut">
              <a:rPr lang="zh-CN" altLang="en-US" smtClean="0"/>
              <a:t>2023/6/17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6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6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26AEA7-A27E-4F9C-9C48-F9DE381AA467}" type="datetimeFigureOut">
              <a:rPr lang="en-US" smtClean="0"/>
              <a:t>6/17/23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398" y="857250"/>
            <a:ext cx="411520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DD2EAC-561C-48F4-BA17-99BF7DDD0AE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D2EAC-561C-48F4-BA17-99BF7DDD0AEE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D2EAC-561C-48F4-BA17-99BF7DDD0AEE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D2EAC-561C-48F4-BA17-99BF7DDD0AEE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D2EAC-561C-48F4-BA17-99BF7DDD0AEE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D2EAC-561C-48F4-BA17-99BF7DDD0AEE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D2EAC-561C-48F4-BA17-99BF7DDD0AEE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D2EAC-561C-48F4-BA17-99BF7DDD0A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055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D2EAC-561C-48F4-BA17-99BF7DDD0AEE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>
              <a:cs typeface="+mn-lt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D2EAC-561C-48F4-BA17-99BF7DDD0AEE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D2EAC-561C-48F4-BA17-99BF7DDD0AEE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D2EAC-561C-48F4-BA17-99BF7DDD0AEE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D2EAC-561C-48F4-BA17-99BF7DDD0AEE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D2EAC-561C-48F4-BA17-99BF7DDD0AEE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D2EAC-561C-48F4-BA17-99BF7DDD0AEE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D2EAC-561C-48F4-BA17-99BF7DDD0AEE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D2EAC-561C-48F4-BA17-99BF7DDD0AEE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D2EAC-561C-48F4-BA17-99BF7DDD0AEE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D2EAC-561C-48F4-BA17-99BF7DDD0AEE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D2EAC-561C-48F4-BA17-99BF7DDD0AEE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D2EAC-561C-48F4-BA17-99BF7DDD0AEE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GI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GI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GI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alphaModFix amt="4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291" y="1745813"/>
            <a:ext cx="9145748" cy="2387600"/>
          </a:xfrm>
        </p:spPr>
        <p:txBody>
          <a:bodyPr anchor="b"/>
          <a:lstStyle>
            <a:lvl1pPr algn="ctr">
              <a:defRPr sz="600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pic>
        <p:nvPicPr>
          <p:cNvPr id="8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000" y="-93217"/>
            <a:ext cx="1728000" cy="1895982"/>
          </a:xfrm>
          <a:prstGeom prst="rect">
            <a:avLst/>
          </a:prstGeom>
        </p:spPr>
      </p:pic>
      <p:pic>
        <p:nvPicPr>
          <p:cNvPr id="9" name="Picture 8" descr="downloa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2232000" cy="1532208"/>
          </a:xfrm>
          <a:prstGeom prst="rect">
            <a:avLst/>
          </a:prstGeom>
        </p:spPr>
      </p:pic>
      <p:sp>
        <p:nvSpPr>
          <p:cNvPr id="7" name="副标题 2">
            <a:extLst>
              <a:ext uri="{FF2B5EF4-FFF2-40B4-BE49-F238E27FC236}">
                <a16:creationId xmlns:a16="http://schemas.microsoft.com/office/drawing/2014/main" id="{13BEDBF6-3730-4B9D-8B56-7AE05F523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126" y="4571856"/>
            <a:ext cx="9145748" cy="1655762"/>
          </a:xfrm>
        </p:spPr>
        <p:txBody>
          <a:bodyPr/>
          <a:lstStyle>
            <a:lvl1pPr marL="0" indent="0" algn="ctr">
              <a:buNone/>
              <a:defRPr sz="2400"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949" y="457200"/>
            <a:ext cx="393298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4179" y="987425"/>
            <a:ext cx="617338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949" y="2057400"/>
            <a:ext cx="393298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BC3B3-C1DE-6049-B851-E42F3E02509A}" type="datetime5">
              <a:rPr lang="zh-CN" altLang="en-US" smtClean="0"/>
              <a:t>2023/6/17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第二届“粤港澳”核物理论坛</a:t>
            </a: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D503-04FE-4E9F-A7AA-4F6D95E6EF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949" y="457200"/>
            <a:ext cx="393298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4179" y="987425"/>
            <a:ext cx="617338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949" y="2057400"/>
            <a:ext cx="393298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F03C7-2E87-B54A-93BA-707BC2F0FA68}" type="datetime5">
              <a:rPr lang="zh-CN" altLang="en-US" smtClean="0"/>
              <a:t>2023/6/17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第二届“粤港澳”核物理论坛</a:t>
            </a: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D503-04FE-4E9F-A7AA-4F6D95E6EF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5874B-5A44-8A42-84FB-882FABA9227F}" type="datetime5">
              <a:rPr lang="zh-CN" altLang="en-US" smtClean="0"/>
              <a:t>2023/6/17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第二届“粤港澳”核物理论坛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D503-04FE-4E9F-A7AA-4F6D95E6EF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6568" y="365125"/>
            <a:ext cx="2629403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361" y="365125"/>
            <a:ext cx="773578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57011-52EA-6243-8D5C-D17986B913AC}" type="datetime5">
              <a:rPr lang="zh-CN" altLang="en-US" smtClean="0"/>
              <a:t>2023/6/17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第二届“粤港澳”核物理论坛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D503-04FE-4E9F-A7AA-4F6D95E6EF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0830-B354-5541-BBD4-60C3EFCEBC6C}" type="datetime5">
              <a:rPr lang="zh-CN" altLang="en-US" smtClean="0"/>
              <a:t>2023/6/17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第二届“粤港澳”核物理论坛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D503-04FE-4E9F-A7AA-4F6D95E6EF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8765"/>
            <a:ext cx="10517505" cy="702310"/>
          </a:xfrm>
        </p:spPr>
        <p:txBody>
          <a:bodyPr/>
          <a:lstStyle>
            <a:lvl1pPr algn="ctr">
              <a:defRPr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34010" y="1392555"/>
            <a:ext cx="11527155" cy="4829175"/>
          </a:xfrm>
        </p:spPr>
        <p:txBody>
          <a:bodyPr/>
          <a:lstStyle>
            <a:lvl1pPr>
              <a:buSzPct val="100000"/>
              <a:buBlip>
                <a:blip r:embed="rId2"/>
              </a:buBlip>
              <a:defRPr/>
            </a:lvl1pPr>
            <a:lvl2pPr>
              <a:buSzPct val="100000"/>
              <a:buBlip>
                <a:blip r:embed="rId2"/>
              </a:buBlip>
              <a:defRPr/>
            </a:lvl2pPr>
            <a:lvl3pPr>
              <a:buSzPct val="100000"/>
              <a:buBlip>
                <a:blip r:embed="rId2"/>
              </a:buBlip>
              <a:defRPr/>
            </a:lvl3pPr>
            <a:lvl4pPr>
              <a:buSzPct val="100000"/>
              <a:buBlip>
                <a:blip r:embed="rId2"/>
              </a:buBlip>
              <a:defRPr/>
            </a:lvl4pPr>
            <a:lvl5pPr>
              <a:buSzPct val="100000"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 编辑母版文本样式</a:t>
            </a:r>
          </a:p>
          <a:p>
            <a:pPr lvl="1"/>
            <a:r>
              <a:rPr lang="zh-CN" altLang="en-US"/>
              <a:t> 第二级</a:t>
            </a:r>
          </a:p>
          <a:p>
            <a:pPr lvl="2"/>
            <a:r>
              <a:rPr lang="zh-CN" altLang="en-US"/>
              <a:t> 第三级</a:t>
            </a:r>
          </a:p>
          <a:p>
            <a:pPr lvl="3"/>
            <a:r>
              <a:rPr lang="zh-CN" altLang="en-US"/>
              <a:t> 第四级</a:t>
            </a:r>
          </a:p>
          <a:p>
            <a:pPr lvl="4"/>
            <a:r>
              <a:rPr lang="zh-CN" altLang="en-US"/>
              <a:t> 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361" y="6478270"/>
            <a:ext cx="2743725" cy="365125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fld id="{25D78473-FBAE-5440-A9A9-BC544F9F8D8B}" type="datetime5">
              <a:rPr lang="zh-CN" altLang="en-US" smtClean="0"/>
              <a:t>2023/6/17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9373" y="6478270"/>
            <a:ext cx="411558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第二届“粤港澳”核物理论坛</a:t>
            </a:r>
            <a:endParaRPr lang="en-US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0" y="973455"/>
            <a:ext cx="12192635" cy="0"/>
          </a:xfrm>
          <a:prstGeom prst="line">
            <a:avLst/>
          </a:prstGeom>
          <a:ln w="63500" cmpd="tri">
            <a:solidFill>
              <a:srgbClr val="0070C0">
                <a:alpha val="30000"/>
              </a:srgbClr>
            </a:solidFill>
            <a:prstDash val="solid"/>
            <a:headEnd type="non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0" y="47625"/>
            <a:ext cx="12192635" cy="0"/>
          </a:xfrm>
          <a:prstGeom prst="line">
            <a:avLst/>
          </a:prstGeom>
          <a:ln w="63500" cmpd="tri">
            <a:solidFill>
              <a:srgbClr val="0070C0">
                <a:alpha val="30000"/>
              </a:srgbClr>
            </a:solidFill>
            <a:prstDash val="solid"/>
            <a:headEnd type="non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2247" y="6478270"/>
            <a:ext cx="27437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4E1D503-04FE-4E9F-A7AA-4F6D95E6EF4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7550" y="16510"/>
            <a:ext cx="1346458" cy="1477010"/>
          </a:xfrm>
          <a:prstGeom prst="rect">
            <a:avLst/>
          </a:prstGeom>
        </p:spPr>
      </p:pic>
      <p:pic>
        <p:nvPicPr>
          <p:cNvPr id="12" name="Picture 11" descr="downloa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5081" y="-1270"/>
            <a:ext cx="1656000" cy="1137252"/>
          </a:xfrm>
          <a:prstGeom prst="rect">
            <a:avLst/>
          </a:prstGeom>
        </p:spPr>
      </p:pic>
      <p:pic>
        <p:nvPicPr>
          <p:cNvPr id="8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7550" y="16510"/>
            <a:ext cx="1346458" cy="14770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2265045"/>
            <a:ext cx="10517505" cy="2196465"/>
          </a:xfrm>
        </p:spPr>
        <p:txBody>
          <a:bodyPr anchor="b"/>
          <a:lstStyle>
            <a:lvl1pPr>
              <a:defRPr sz="600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5C1AF-A556-7E45-8FAB-50B19E665568}" type="datetime5">
              <a:rPr lang="zh-CN" altLang="en-US" smtClean="0"/>
              <a:t>2023/6/17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9373" y="6356350"/>
            <a:ext cx="4115587" cy="365125"/>
          </a:xfrm>
        </p:spPr>
        <p:txBody>
          <a:bodyPr/>
          <a:lstStyle/>
          <a:p>
            <a:r>
              <a:rPr lang="zh-CN" altLang="en-US"/>
              <a:t>第二届“粤港澳”核物理论坛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D503-04FE-4E9F-A7AA-4F6D95E6EF4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97230" y="4461510"/>
            <a:ext cx="10800000" cy="0"/>
          </a:xfrm>
          <a:prstGeom prst="line">
            <a:avLst/>
          </a:prstGeom>
          <a:ln w="63500" cmpd="tri">
            <a:solidFill>
              <a:srgbClr val="0070C0">
                <a:alpha val="30000"/>
              </a:srgbClr>
            </a:solidFill>
            <a:prstDash val="solid"/>
            <a:headEnd type="non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496820" y="2265680"/>
            <a:ext cx="7200000" cy="0"/>
          </a:xfrm>
          <a:prstGeom prst="line">
            <a:avLst/>
          </a:prstGeom>
          <a:ln w="85725" cmpd="tri">
            <a:solidFill>
              <a:srgbClr val="0070C0">
                <a:alpha val="30000"/>
              </a:srgbClr>
            </a:solidFill>
            <a:prstDash val="solid"/>
            <a:headEnd type="non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downloa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081" y="-1270"/>
            <a:ext cx="1656000" cy="1137252"/>
          </a:xfrm>
          <a:prstGeom prst="rect">
            <a:avLst/>
          </a:prstGeom>
        </p:spPr>
      </p:pic>
      <p:pic>
        <p:nvPicPr>
          <p:cNvPr id="8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7550" y="16510"/>
            <a:ext cx="1346458" cy="14770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8765"/>
            <a:ext cx="10518140" cy="694690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0" y="973455"/>
            <a:ext cx="12192635" cy="0"/>
          </a:xfrm>
          <a:prstGeom prst="line">
            <a:avLst/>
          </a:prstGeom>
          <a:ln w="63500" cmpd="tri">
            <a:solidFill>
              <a:srgbClr val="0070C0">
                <a:alpha val="30000"/>
              </a:srgbClr>
            </a:solidFill>
            <a:prstDash val="solid"/>
            <a:headEnd type="non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384175" y="1614805"/>
            <a:ext cx="5636895" cy="4626610"/>
          </a:xfrm>
        </p:spPr>
        <p:txBody>
          <a:bodyPr/>
          <a:lstStyle>
            <a:lvl1pPr>
              <a:buSzPct val="100000"/>
              <a:buBlip>
                <a:blip r:embed="rId2"/>
              </a:buBlip>
              <a:defRPr/>
            </a:lvl1pPr>
            <a:lvl2pPr>
              <a:buSzPct val="100000"/>
              <a:buBlip>
                <a:blip r:embed="rId2"/>
              </a:buBlip>
              <a:defRPr/>
            </a:lvl2pPr>
            <a:lvl3pPr>
              <a:buSzPct val="100000"/>
              <a:buBlip>
                <a:blip r:embed="rId2"/>
              </a:buBlip>
              <a:defRPr/>
            </a:lvl3pPr>
            <a:lvl4pPr>
              <a:buSzPct val="100000"/>
              <a:buBlip>
                <a:blip r:embed="rId2"/>
              </a:buBlip>
              <a:defRPr/>
            </a:lvl4pPr>
            <a:lvl5pPr>
              <a:buSzPct val="100000"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3470" y="1614805"/>
            <a:ext cx="5636895" cy="4626610"/>
          </a:xfrm>
        </p:spPr>
        <p:txBody>
          <a:bodyPr/>
          <a:lstStyle>
            <a:lvl1pPr>
              <a:buSzPct val="100000"/>
              <a:buBlip>
                <a:blip r:embed="rId2"/>
              </a:buBlip>
              <a:defRPr/>
            </a:lvl1pPr>
            <a:lvl2pPr>
              <a:buSzPct val="100000"/>
              <a:buBlip>
                <a:blip r:embed="rId2"/>
              </a:buBlip>
              <a:defRPr/>
            </a:lvl2pPr>
            <a:lvl3pPr>
              <a:buSzPct val="100000"/>
              <a:buBlip>
                <a:blip r:embed="rId2"/>
              </a:buBlip>
              <a:defRPr/>
            </a:lvl3pPr>
            <a:lvl4pPr>
              <a:buSzPct val="100000"/>
              <a:buBlip>
                <a:blip r:embed="rId2"/>
              </a:buBlip>
              <a:defRPr/>
            </a:lvl4pPr>
            <a:lvl5pPr>
              <a:buSzPct val="100000"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2998A8A-7883-0345-AF07-B7393F571350}" type="datetime5">
              <a:rPr lang="zh-CN" altLang="en-US" smtClean="0"/>
              <a:t>2023/6/17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第二届“粤港澳”核物理论坛</a:t>
            </a: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4E1D503-04FE-4E9F-A7AA-4F6D95E6EF4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47625"/>
            <a:ext cx="12192635" cy="0"/>
          </a:xfrm>
          <a:prstGeom prst="line">
            <a:avLst/>
          </a:prstGeom>
          <a:ln w="63500" cmpd="tri">
            <a:solidFill>
              <a:srgbClr val="0070C0">
                <a:alpha val="30000"/>
              </a:srgbClr>
            </a:solidFill>
            <a:prstDash val="solid"/>
            <a:headEnd type="non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downloa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5081" y="-1270"/>
            <a:ext cx="1656000" cy="1137252"/>
          </a:xfrm>
          <a:prstGeom prst="rect">
            <a:avLst/>
          </a:prstGeom>
        </p:spPr>
      </p:pic>
      <p:pic>
        <p:nvPicPr>
          <p:cNvPr id="10" name="图片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7550" y="16510"/>
            <a:ext cx="1346458" cy="14770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8765"/>
            <a:ext cx="10518140" cy="694690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0" y="973455"/>
            <a:ext cx="12192635" cy="0"/>
          </a:xfrm>
          <a:prstGeom prst="line">
            <a:avLst/>
          </a:prstGeom>
          <a:ln w="63500" cmpd="tri">
            <a:solidFill>
              <a:srgbClr val="0070C0">
                <a:alpha val="30000"/>
              </a:srgbClr>
            </a:solidFill>
            <a:prstDash val="solid"/>
            <a:headEnd type="non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384175" y="1614805"/>
            <a:ext cx="5636895" cy="4626610"/>
          </a:xfrm>
        </p:spPr>
        <p:txBody>
          <a:bodyPr/>
          <a:lstStyle>
            <a:lvl1pPr>
              <a:buSzPct val="100000"/>
              <a:buBlip>
                <a:blip r:embed="rId2"/>
              </a:buBlip>
              <a:defRPr/>
            </a:lvl1pPr>
            <a:lvl2pPr>
              <a:buSzPct val="100000"/>
              <a:buBlip>
                <a:blip r:embed="rId2"/>
              </a:buBlip>
              <a:defRPr/>
            </a:lvl2pPr>
            <a:lvl3pPr>
              <a:buSzPct val="100000"/>
              <a:buBlip>
                <a:blip r:embed="rId2"/>
              </a:buBlip>
              <a:defRPr/>
            </a:lvl3pPr>
            <a:lvl4pPr>
              <a:buSzPct val="100000"/>
              <a:buBlip>
                <a:blip r:embed="rId2"/>
              </a:buBlip>
              <a:defRPr/>
            </a:lvl4pPr>
            <a:lvl5pPr>
              <a:buSzPct val="100000"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2998A8A-7883-0345-AF07-B7393F571350}" type="datetime5">
              <a:rPr lang="zh-CN" altLang="en-US" smtClean="0"/>
              <a:t>2023/6/17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第二届“粤港澳”核物理论坛</a:t>
            </a: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4E1D503-04FE-4E9F-A7AA-4F6D95E6EF4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47625"/>
            <a:ext cx="12192635" cy="0"/>
          </a:xfrm>
          <a:prstGeom prst="line">
            <a:avLst/>
          </a:prstGeom>
          <a:ln w="63500" cmpd="tri">
            <a:solidFill>
              <a:srgbClr val="0070C0">
                <a:alpha val="30000"/>
              </a:srgbClr>
            </a:solidFill>
            <a:prstDash val="solid"/>
            <a:headEnd type="non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downloa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5081" y="-1270"/>
            <a:ext cx="1656000" cy="1137252"/>
          </a:xfrm>
          <a:prstGeom prst="rect">
            <a:avLst/>
          </a:prstGeom>
        </p:spPr>
      </p:pic>
      <p:pic>
        <p:nvPicPr>
          <p:cNvPr id="10" name="图片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7550" y="16510"/>
            <a:ext cx="1346458" cy="1477010"/>
          </a:xfrm>
          <a:prstGeom prst="rect">
            <a:avLst/>
          </a:prstGeom>
        </p:spPr>
      </p:pic>
      <p:sp>
        <p:nvSpPr>
          <p:cNvPr id="9" name="图片占位符 2">
            <a:extLst>
              <a:ext uri="{FF2B5EF4-FFF2-40B4-BE49-F238E27FC236}">
                <a16:creationId xmlns:a16="http://schemas.microsoft.com/office/drawing/2014/main" id="{10A0EF2F-167E-7EA5-9A53-893792B21E0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170932" y="1614805"/>
            <a:ext cx="5471641" cy="462661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60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8765"/>
            <a:ext cx="10518140" cy="694690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0" y="973455"/>
            <a:ext cx="12192635" cy="0"/>
          </a:xfrm>
          <a:prstGeom prst="line">
            <a:avLst/>
          </a:prstGeom>
          <a:ln w="63500" cmpd="tri">
            <a:solidFill>
              <a:srgbClr val="0070C0">
                <a:alpha val="30000"/>
              </a:srgbClr>
            </a:solidFill>
            <a:prstDash val="solid"/>
            <a:headEnd type="non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538451" y="4237177"/>
            <a:ext cx="11115098" cy="2025998"/>
          </a:xfrm>
        </p:spPr>
        <p:txBody>
          <a:bodyPr/>
          <a:lstStyle>
            <a:lvl1pPr>
              <a:buSzPct val="100000"/>
              <a:buBlip>
                <a:blip r:embed="rId2"/>
              </a:buBlip>
              <a:defRPr/>
            </a:lvl1pPr>
            <a:lvl2pPr>
              <a:buSzPct val="100000"/>
              <a:buBlip>
                <a:blip r:embed="rId2"/>
              </a:buBlip>
              <a:defRPr/>
            </a:lvl2pPr>
            <a:lvl3pPr>
              <a:buSzPct val="100000"/>
              <a:buBlip>
                <a:blip r:embed="rId2"/>
              </a:buBlip>
              <a:defRPr/>
            </a:lvl3pPr>
            <a:lvl4pPr>
              <a:buSzPct val="100000"/>
              <a:buBlip>
                <a:blip r:embed="rId2"/>
              </a:buBlip>
              <a:defRPr/>
            </a:lvl4pPr>
            <a:lvl5pPr>
              <a:buSzPct val="100000"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2998A8A-7883-0345-AF07-B7393F571350}" type="datetime5">
              <a:rPr lang="zh-CN" altLang="en-US" smtClean="0"/>
              <a:t>2023/6/17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第二届“粤港澳”核物理论坛</a:t>
            </a: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4E1D503-04FE-4E9F-A7AA-4F6D95E6EF4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47625"/>
            <a:ext cx="12192635" cy="0"/>
          </a:xfrm>
          <a:prstGeom prst="line">
            <a:avLst/>
          </a:prstGeom>
          <a:ln w="63500" cmpd="tri">
            <a:solidFill>
              <a:srgbClr val="0070C0">
                <a:alpha val="30000"/>
              </a:srgbClr>
            </a:solidFill>
            <a:prstDash val="solid"/>
            <a:headEnd type="non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downloa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5081" y="-1270"/>
            <a:ext cx="1656000" cy="1137252"/>
          </a:xfrm>
          <a:prstGeom prst="rect">
            <a:avLst/>
          </a:prstGeom>
        </p:spPr>
      </p:pic>
      <p:pic>
        <p:nvPicPr>
          <p:cNvPr id="10" name="图片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7550" y="16510"/>
            <a:ext cx="1346458" cy="1477010"/>
          </a:xfrm>
          <a:prstGeom prst="rect">
            <a:avLst/>
          </a:prstGeom>
        </p:spPr>
      </p:pic>
      <p:sp>
        <p:nvSpPr>
          <p:cNvPr id="9" name="图片占位符 2">
            <a:extLst>
              <a:ext uri="{FF2B5EF4-FFF2-40B4-BE49-F238E27FC236}">
                <a16:creationId xmlns:a16="http://schemas.microsoft.com/office/drawing/2014/main" id="{10A0EF2F-167E-7EA5-9A53-893792B21E0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9235881" y="1323802"/>
            <a:ext cx="2966228" cy="289161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图片占位符 2">
            <a:extLst>
              <a:ext uri="{FF2B5EF4-FFF2-40B4-BE49-F238E27FC236}">
                <a16:creationId xmlns:a16="http://schemas.microsoft.com/office/drawing/2014/main" id="{6B30A607-6C71-5633-377F-1AC638B06D0C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0" y="1323802"/>
            <a:ext cx="2966228" cy="289161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3" name="图片占位符 2">
            <a:extLst>
              <a:ext uri="{FF2B5EF4-FFF2-40B4-BE49-F238E27FC236}">
                <a16:creationId xmlns:a16="http://schemas.microsoft.com/office/drawing/2014/main" id="{71D83441-16A6-10D9-5CD3-BE7AF8E3607E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3078627" y="1312170"/>
            <a:ext cx="2966228" cy="289161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4" name="图片占位符 2">
            <a:extLst>
              <a:ext uri="{FF2B5EF4-FFF2-40B4-BE49-F238E27FC236}">
                <a16:creationId xmlns:a16="http://schemas.microsoft.com/office/drawing/2014/main" id="{36FB6B4F-8EB9-44F0-6836-58E815035F3F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6157254" y="1312170"/>
            <a:ext cx="2966228" cy="289161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54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949" y="365125"/>
            <a:ext cx="10517611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949" y="1681163"/>
            <a:ext cx="5158774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949" y="2505075"/>
            <a:ext cx="5158774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3381" y="1681163"/>
            <a:ext cx="518417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3381" y="2505075"/>
            <a:ext cx="5184179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E46EE-295E-744F-A246-00257CD34B90}" type="datetime5">
              <a:rPr lang="zh-CN" altLang="en-US" smtClean="0"/>
              <a:t>2023/6/17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第二届“粤港澳”核物理论坛</a:t>
            </a:r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D503-04FE-4E9F-A7AA-4F6D95E6EF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D2E8E-B37B-8C4E-8DDF-4C41207B1E79}" type="datetime5">
              <a:rPr lang="zh-CN" altLang="en-US" smtClean="0"/>
              <a:t>2023/6/17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第二届“粤港澳”核物理论坛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D503-04FE-4E9F-A7AA-4F6D95E6EF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EE57D-8653-1B46-AF30-DFE4E4ABBEDE}" type="datetime5">
              <a:rPr lang="zh-CN" altLang="en-US" smtClean="0"/>
              <a:t>2023/6/17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第二届“粤港澳”核物理论坛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D503-04FE-4E9F-A7AA-4F6D95E6EF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6">
            <a:alphaModFix amt="63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61" y="365125"/>
            <a:ext cx="105176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61" y="1825625"/>
            <a:ext cx="105176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61" y="6356350"/>
            <a:ext cx="27437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60158-3403-9947-8B37-4E93E393DE7C}" type="datetime5">
              <a:rPr lang="zh-CN" altLang="en-US" smtClean="0"/>
              <a:t>2023/6/17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9373" y="6356350"/>
            <a:ext cx="41155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第二届“粤港澳”核物理论坛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2247" y="6356350"/>
            <a:ext cx="27437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1D503-04FE-4E9F-A7AA-4F6D95E6EF4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72" r:id="rId5"/>
    <p:sldLayoutId id="2147483673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ea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hyperlink" Target="https://doi.org/10.1007/JHEP06(2023)022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hyperlink" Target="https://doi.org/10.1007/JHEP06(2023)022" TargetMode="External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GIF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5" Type="http://schemas.openxmlformats.org/officeDocument/2006/relationships/image" Target="../media/image5.GIF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GI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5.GIF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8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hyperlink" Target="https://indico.cern.ch/event/1001006/#3-debugging-the-bump-in-ptz-sp" TargetMode="External"/><Relationship Id="rId4" Type="http://schemas.openxmlformats.org/officeDocument/2006/relationships/image" Target="../media/image8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7" Type="http://schemas.openxmlformats.org/officeDocument/2006/relationships/image" Target="../media/image9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hyperlink" Target="https://doi.org/10.1007/JHEP06(2023)022" TargetMode="External"/><Relationship Id="rId3" Type="http://schemas.openxmlformats.org/officeDocument/2006/relationships/image" Target="../media/image5.GIF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1009.1580" TargetMode="External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hyperlink" Target="http://arxiv.org/abs/1511.08039" TargetMode="External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07/JHEP06(2023)022" TargetMode="Externa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hyperlink" Target="https://doi.org/10.1007/JHEP06(2023)022" TargetMode="External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hyperlink" Target="https://doi.org/10.1007/JHEP06(2023)022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i.org/10.1007/JHEP06(2023)022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07/JHEP06(2023)022" TargetMode="External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25880" y="1710706"/>
            <a:ext cx="9540000" cy="2376000"/>
          </a:xfrm>
        </p:spPr>
        <p:txBody>
          <a:bodyPr anchor="ctr">
            <a:normAutofit/>
          </a:bodyPr>
          <a:lstStyle/>
          <a:p>
            <a:r>
              <a:rPr lang="en-US" sz="5000" b="1" dirty="0">
                <a:latin typeface="+mj-lt"/>
              </a:rPr>
              <a:t>Probing the valence quark region of nucleons with Z bosons at LHCb 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1524000" y="4696691"/>
            <a:ext cx="9145905" cy="193651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zh-CN" altLang="en-US" sz="2200" dirty="0">
                <a:latin typeface="+mn-lt"/>
              </a:rPr>
              <a:t>报告人</a:t>
            </a:r>
            <a:r>
              <a:rPr lang="en-US" altLang="zh-CN" sz="2200" dirty="0">
                <a:latin typeface="+mn-lt"/>
              </a:rPr>
              <a:t>: </a:t>
            </a:r>
            <a:r>
              <a:rPr lang="zh-CN" altLang="en-US" sz="2200" dirty="0">
                <a:latin typeface="+mn-lt"/>
              </a:rPr>
              <a:t>李天齐，导师</a:t>
            </a:r>
            <a:r>
              <a:rPr lang="en-US" altLang="zh-CN" sz="2200" dirty="0">
                <a:latin typeface="+mn-lt"/>
              </a:rPr>
              <a:t>: </a:t>
            </a:r>
            <a:r>
              <a:rPr lang="zh-CN" altLang="en-US" sz="2200" dirty="0">
                <a:latin typeface="+mn-lt"/>
              </a:rPr>
              <a:t>李衡讷</a:t>
            </a:r>
            <a:r>
              <a:rPr lang="en-US" sz="2200" dirty="0">
                <a:latin typeface="+mn-lt"/>
              </a:rPr>
              <a:t> </a:t>
            </a:r>
          </a:p>
          <a:p>
            <a:pPr marL="0" indent="0" algn="ctr">
              <a:buNone/>
            </a:pPr>
            <a:r>
              <a:rPr lang="zh-CN" altLang="en-US" sz="2200" i="0" dirty="0">
                <a:effectLst/>
                <a:latin typeface="+mn-lt"/>
              </a:rPr>
              <a:t>第二届“粤港澳”核物理论坛</a:t>
            </a:r>
            <a:endParaRPr lang="en-US" altLang="zh-CN" sz="2200" dirty="0">
              <a:latin typeface="+mn-lt"/>
            </a:endParaRPr>
          </a:p>
          <a:p>
            <a:pPr marL="0" indent="0" algn="ctr">
              <a:buNone/>
            </a:pPr>
            <a:r>
              <a:rPr lang="en-US" altLang="zh-CN" sz="2200" i="0" dirty="0">
                <a:effectLst/>
                <a:latin typeface="+mn-lt"/>
              </a:rPr>
              <a:t>2023</a:t>
            </a:r>
            <a:r>
              <a:rPr lang="zh-CN" altLang="en-US" sz="2200" i="0" dirty="0">
                <a:effectLst/>
                <a:latin typeface="+mn-lt"/>
              </a:rPr>
              <a:t>年</a:t>
            </a:r>
            <a:r>
              <a:rPr lang="en-US" altLang="zh-CN" sz="2200" i="0" dirty="0">
                <a:effectLst/>
                <a:latin typeface="+mn-lt"/>
              </a:rPr>
              <a:t>6</a:t>
            </a:r>
            <a:r>
              <a:rPr lang="zh-CN" altLang="en-US" sz="2200" i="0" dirty="0">
                <a:effectLst/>
                <a:latin typeface="+mn-lt"/>
              </a:rPr>
              <a:t>月</a:t>
            </a:r>
            <a:r>
              <a:rPr lang="en-US" altLang="zh-CN" sz="2200" i="0" dirty="0">
                <a:effectLst/>
                <a:latin typeface="+mn-lt"/>
              </a:rPr>
              <a:t>17</a:t>
            </a:r>
            <a:r>
              <a:rPr lang="zh-CN" altLang="en-US" sz="2200" i="0" dirty="0">
                <a:effectLst/>
                <a:latin typeface="+mn-lt"/>
              </a:rPr>
              <a:t>日</a:t>
            </a:r>
            <a:r>
              <a:rPr lang="en-US" altLang="zh-CN" sz="2200" i="0" dirty="0">
                <a:effectLst/>
                <a:latin typeface="+mn-lt"/>
              </a:rPr>
              <a:t>-20</a:t>
            </a:r>
            <a:r>
              <a:rPr lang="zh-CN" altLang="en-US" sz="2200" i="0" dirty="0">
                <a:effectLst/>
                <a:latin typeface="+mn-lt"/>
              </a:rPr>
              <a:t>日</a:t>
            </a:r>
            <a:endParaRPr lang="en-US" altLang="zh-CN" sz="2200" i="0" dirty="0">
              <a:effectLst/>
              <a:latin typeface="+mn-lt"/>
            </a:endParaRPr>
          </a:p>
          <a:p>
            <a:pPr marL="0" indent="0" algn="ctr">
              <a:buNone/>
            </a:pPr>
            <a:r>
              <a:rPr lang="zh-CN" altLang="en-US" sz="2200" i="0" dirty="0">
                <a:effectLst/>
                <a:latin typeface="+mn-lt"/>
              </a:rPr>
              <a:t>广东广州</a:t>
            </a:r>
            <a:endParaRPr lang="en-US" sz="2200" dirty="0"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384175" y="1733550"/>
                <a:ext cx="4481195" cy="4555490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000" dirty="0">
                    <a:latin typeface="+mn-lt"/>
                  </a:rPr>
                  <a:t>Nuclear modification factor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+mn-lt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+mn-lt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+mn-lt"/>
                          </a:rPr>
                          <m:t>𝑝𝑃𝑏</m:t>
                        </m:r>
                      </m:sub>
                    </m:sSub>
                  </m:oMath>
                </a14:m>
                <a:r>
                  <a:rPr lang="en-US" sz="2000" dirty="0">
                    <a:latin typeface="+mn-lt"/>
                  </a:rPr>
                  <a:t> directly probes the cold nuclear matter effects. </a:t>
                </a:r>
                <a:endParaRPr lang="en-US" sz="2000" dirty="0">
                  <a:latin typeface="+mn-lt"/>
                  <a:sym typeface="+mn-ea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sz="2000" dirty="0">
                    <a:latin typeface="+mn-lt"/>
                    <a:sym typeface="+mn-ea"/>
                  </a:rPr>
                  <a:t>The measured results:</a:t>
                </a:r>
                <a:endParaRPr lang="en-US" sz="2000" dirty="0">
                  <a:latin typeface="+mn-lt"/>
                </a:endParaRPr>
              </a:p>
              <a:p>
                <a:pPr>
                  <a:lnSpc>
                    <a:spcPct val="110000"/>
                  </a:lnSpc>
                </a:pPr>
                <a:endParaRPr lang="en-US" sz="2000" dirty="0">
                  <a:latin typeface="+mn-lt"/>
                </a:endParaRPr>
              </a:p>
              <a:p>
                <a:pPr>
                  <a:lnSpc>
                    <a:spcPct val="110000"/>
                  </a:lnSpc>
                </a:pPr>
                <a:endParaRPr lang="en-US" sz="2000" dirty="0">
                  <a:latin typeface="+mn-lt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sz="2000" dirty="0">
                    <a:latin typeface="+mn-lt"/>
                    <a:sym typeface="+mn-ea"/>
                  </a:rPr>
                  <a:t>The measurements are compatible with theoretical predictions; </a:t>
                </a:r>
                <a:r>
                  <a:rPr lang="en-US" sz="2000" dirty="0">
                    <a:latin typeface="+mn-lt"/>
                  </a:rPr>
                  <a:t>Results in forward region</a:t>
                </a:r>
                <a:r>
                  <a:rPr lang="en-US" sz="2000" dirty="0">
                    <a:latin typeface="+mn-lt"/>
                    <a:sym typeface="+mn-ea"/>
                  </a:rPr>
                  <a:t>(small B</a:t>
                </a:r>
                <a:r>
                  <a:rPr lang="en-US" sz="2000" dirty="0" err="1">
                    <a:latin typeface="+mn-lt"/>
                    <a:sym typeface="+mn-ea"/>
                  </a:rPr>
                  <a:t>jorken</a:t>
                </a:r>
                <a:r>
                  <a:rPr lang="en-US" sz="2000" dirty="0">
                    <a:latin typeface="+mn-lt"/>
                    <a:sym typeface="+mn-ea"/>
                  </a:rPr>
                  <a:t>-x, nuclear shadowing suppression part)</a:t>
                </a:r>
                <a:r>
                  <a:rPr lang="en-US" sz="2000" dirty="0">
                    <a:latin typeface="+mn-lt"/>
                  </a:rPr>
                  <a:t> give higher precision, constrain on the current nPDF sets. 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84175" y="1733550"/>
                <a:ext cx="4481195" cy="4555490"/>
              </a:xfrm>
              <a:blipFill>
                <a:blip r:embed="rId3"/>
                <a:stretch>
                  <a:fillRect t="-833" r="-14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1178D-89C4-354D-B94D-E582A8E8D88B}" type="datetime5">
              <a:rPr lang="zh-CN" altLang="en-US" smtClean="0"/>
              <a:t>2023/6/17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第二届“粤港澳”核物理论坛</a:t>
            </a:r>
            <a:endParaRPr lang="en-US" dirty="0"/>
          </a:p>
        </p:txBody>
      </p:sp>
      <p:pic>
        <p:nvPicPr>
          <p:cNvPr id="15" name="334E55B0-647D-440b-865C-3EC943EB4CBC-3" descr="/private/var/folders/s2/rs3309052d72155pb8hmpn4c0000gn/T/com.kingsoft.wpsoffice.mac/wpsoffice.TEYVAC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19" y="3241541"/>
            <a:ext cx="2038985" cy="719455"/>
          </a:xfrm>
          <a:prstGeom prst="rect">
            <a:avLst/>
          </a:prstGeom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D503-04FE-4E9F-A7AA-4F6D95E6EF42}" type="slidenum">
              <a:rPr lang="en-US" smtClean="0"/>
              <a:t>10</a:t>
            </a:fld>
            <a:endParaRPr lang="en-US"/>
          </a:p>
        </p:txBody>
      </p:sp>
      <p:sp>
        <p:nvSpPr>
          <p:cNvPr id="9" name="圆角矩形 8"/>
          <p:cNvSpPr/>
          <p:nvPr/>
        </p:nvSpPr>
        <p:spPr>
          <a:xfrm>
            <a:off x="350520" y="1403985"/>
            <a:ext cx="4481195" cy="4969510"/>
          </a:xfrm>
          <a:prstGeom prst="roundRect">
            <a:avLst/>
          </a:prstGeom>
          <a:noFill/>
          <a:ln w="25400">
            <a:solidFill>
              <a:schemeClr val="accent5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8070" y="1906270"/>
            <a:ext cx="6012000" cy="4479757"/>
          </a:xfrm>
          <a:prstGeom prst="rect">
            <a:avLst/>
          </a:prstGeom>
        </p:spPr>
      </p:pic>
      <p:sp>
        <p:nvSpPr>
          <p:cNvPr id="8" name="Text Box 8"/>
          <p:cNvSpPr txBox="1"/>
          <p:nvPr/>
        </p:nvSpPr>
        <p:spPr>
          <a:xfrm>
            <a:off x="8422640" y="1448435"/>
            <a:ext cx="1800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/>
              <a:t>Events for forward: 268</a:t>
            </a:r>
          </a:p>
        </p:txBody>
      </p:sp>
      <p:sp>
        <p:nvSpPr>
          <p:cNvPr id="12" name="Text Box 9"/>
          <p:cNvSpPr txBox="1"/>
          <p:nvPr/>
        </p:nvSpPr>
        <p:spPr>
          <a:xfrm>
            <a:off x="5838190" y="1448435"/>
            <a:ext cx="1800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/>
              <a:t>Events for backward: 167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标题 1">
                <a:extLst>
                  <a:ext uri="{FF2B5EF4-FFF2-40B4-BE49-F238E27FC236}">
                    <a16:creationId xmlns:a16="http://schemas.microsoft.com/office/drawing/2014/main" id="{336543ED-B852-B4E4-9D53-9D28CAFEB24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303654" y="278765"/>
                <a:ext cx="10052685" cy="694690"/>
              </a:xfrm>
            </p:spPr>
            <p:txBody>
              <a:bodyPr>
                <a:noAutofit/>
              </a:bodyPr>
              <a:lstStyle/>
              <a:p>
                <a:r>
                  <a:rPr lang="en-US" altLang="zh-CN" b="1" dirty="0">
                    <a:effectLst/>
                    <a:latin typeface="+mj-lt"/>
                  </a:rPr>
                  <a:t>Nuclear modification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mtClean="0">
                            <a:effectLst/>
                            <a:latin typeface="+mj-lt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+mj-lt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+mj-lt"/>
                          </a:rPr>
                          <m:t>pA</m:t>
                        </m:r>
                      </m:sub>
                    </m:sSub>
                  </m:oMath>
                </a14:m>
                <a:r>
                  <a:rPr lang="en-US" altLang="zh-CN" b="1" dirty="0">
                    <a:effectLst/>
                    <a:latin typeface="+mj-lt"/>
                  </a:rPr>
                  <a:t>: overall </a:t>
                </a:r>
              </a:p>
            </p:txBody>
          </p:sp>
        </mc:Choice>
        <mc:Fallback>
          <p:sp>
            <p:nvSpPr>
              <p:cNvPr id="16" name="标题 1">
                <a:extLst>
                  <a:ext uri="{FF2B5EF4-FFF2-40B4-BE49-F238E27FC236}">
                    <a16:creationId xmlns:a16="http://schemas.microsoft.com/office/drawing/2014/main" id="{336543ED-B852-B4E4-9D53-9D28CAFEB2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303654" y="278765"/>
                <a:ext cx="10052685" cy="694690"/>
              </a:xfrm>
              <a:blipFill>
                <a:blip r:embed="rId6"/>
                <a:stretch>
                  <a:fillRect t="-30909" b="-4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96206585-BBF0-4BCF-8EB1-030A6B9B03F6}"/>
              </a:ext>
            </a:extLst>
          </p:cNvPr>
          <p:cNvSpPr txBox="1"/>
          <p:nvPr/>
        </p:nvSpPr>
        <p:spPr>
          <a:xfrm>
            <a:off x="7998931" y="1029517"/>
            <a:ext cx="1693074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fontAlgn="t"/>
            <a:r>
              <a:rPr lang="en-US" altLang="zh-CN" sz="1300" i="0" cap="all" dirty="0">
                <a:solidFill>
                  <a:srgbClr val="006DB6"/>
                </a:solidFill>
                <a:effectLst/>
                <a:latin typeface="+mn-ea"/>
                <a:hlinkClick r:id="rId7"/>
              </a:rPr>
              <a:t>JHEP 06 (2023) 022</a:t>
            </a:r>
            <a:endParaRPr lang="en-US" altLang="zh-CN" sz="1300" i="0" cap="all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11"/>
              <p:cNvSpPr>
                <a:spLocks noGrp="1"/>
              </p:cNvSpPr>
              <p:nvPr>
                <p:ph idx="1"/>
              </p:nvPr>
            </p:nvSpPr>
            <p:spPr>
              <a:xfrm>
                <a:off x="334010" y="1354455"/>
                <a:ext cx="11527155" cy="4867275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latin typeface="+mn-lt"/>
                  </a:rPr>
                  <a:t> </a:t>
                </a:r>
                <a:r>
                  <a:rPr lang="en-US" sz="2000" dirty="0">
                    <a:latin typeface="+mn-lt"/>
                    <a:sym typeface="+mn-ea"/>
                  </a:rPr>
                  <a:t>Nuclear modification factor</a:t>
                </a:r>
                <a:r>
                  <a:rPr lang="en-US" sz="2000" dirty="0">
                    <a:latin typeface="+mn-lt"/>
                  </a:rPr>
                  <a:t> as a function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0" i="1" smtClean="0">
                            <a:latin typeface="+mn-lt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+mn-lt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+mn-lt"/>
                          </a:rPr>
                          <m:t>z</m:t>
                        </m:r>
                      </m:sub>
                      <m:sup>
                        <m:r>
                          <a:rPr lang="en-US" altLang="zh-CN" sz="2000" b="0" i="0" smtClean="0">
                            <a:latin typeface="+mn-lt"/>
                          </a:rPr>
                          <m:t>∗</m:t>
                        </m:r>
                      </m:sup>
                    </m:sSubSup>
                    <m:r>
                      <a:rPr lang="en-US" altLang="zh-CN" sz="2000" b="0" i="0" smtClean="0">
                        <a:latin typeface="+mn-lt"/>
                      </a:rPr>
                      <m:t>, </m:t>
                    </m:r>
                    <m:sSubSup>
                      <m:sSubSupPr>
                        <m:ctrlPr>
                          <a:rPr lang="en-US" altLang="zh-CN" sz="2000" b="0" i="1" smtClean="0">
                            <a:latin typeface="+mn-lt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+mn-lt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+mn-lt"/>
                          </a:rPr>
                          <m:t>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+mn-lt"/>
                          </a:rPr>
                          <m:t>z</m:t>
                        </m:r>
                      </m:sup>
                    </m:sSubSup>
                    <m:r>
                      <a:rPr lang="en-US" altLang="zh-CN" sz="2000" b="0" i="0" smtClean="0">
                        <a:latin typeface="+mn-lt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+mn-lt"/>
                      </a:rPr>
                      <m:t>and</m:t>
                    </m:r>
                    <m:r>
                      <a:rPr lang="en-US" altLang="zh-CN" sz="2000" b="0" i="0" smtClean="0">
                        <a:latin typeface="+mn-lt"/>
                      </a:rPr>
                      <m:t> </m:t>
                    </m:r>
                    <m:sSubSup>
                      <m:sSubSupPr>
                        <m:ctrlPr>
                          <a:rPr lang="en-US" altLang="zh-CN" sz="2000" b="0" i="1" smtClean="0">
                            <a:latin typeface="+mn-lt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+mn-lt"/>
                          </a:rPr>
                          <m:t>ϕ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+mn-lt"/>
                          </a:rPr>
                          <m:t>η</m:t>
                        </m:r>
                      </m:sub>
                      <m:sup>
                        <m:r>
                          <a:rPr lang="en-US" altLang="zh-CN" sz="2000" b="0" i="0" smtClean="0">
                            <a:latin typeface="+mn-lt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000" dirty="0">
                    <a:latin typeface="+mn-lt"/>
                  </a:rPr>
                  <a:t> </a:t>
                </a:r>
              </a:p>
              <a:p>
                <a:endParaRPr lang="en-US" sz="2000" dirty="0">
                  <a:latin typeface="+mn-lt"/>
                </a:endParaRPr>
              </a:p>
            </p:txBody>
          </p:sp>
        </mc:Choice>
        <mc:Fallback>
          <p:sp>
            <p:nvSpPr>
              <p:cNvPr id="12" name="Content Placeholder 1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4010" y="1354455"/>
                <a:ext cx="11527155" cy="4867275"/>
              </a:xfrm>
              <a:blipFill>
                <a:blip r:embed="rId3"/>
                <a:stretch>
                  <a:fillRect t="-10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7B14-8917-6040-AB08-AE6D9FBD9E2D}" type="datetime5">
              <a:rPr lang="zh-CN" altLang="en-US" smtClean="0"/>
              <a:t>2023/6/17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第二届“粤港澳”核物理论坛</a:t>
            </a:r>
            <a:endParaRPr 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D503-04FE-4E9F-A7AA-4F6D95E6EF42}" type="slidenum">
              <a:rPr lang="en-US" smtClean="0"/>
              <a:t>11</a:t>
            </a:fld>
            <a:endParaRPr 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1042670" y="1762125"/>
            <a:ext cx="9887585" cy="4747260"/>
            <a:chOff x="1642" y="2895"/>
            <a:chExt cx="15571" cy="7476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73" y="6687"/>
              <a:ext cx="4840" cy="3685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74" y="6687"/>
              <a:ext cx="4536" cy="3685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2" y="6687"/>
              <a:ext cx="4869" cy="3685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367" y="2895"/>
              <a:ext cx="4839" cy="3685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74" y="2895"/>
              <a:ext cx="4530" cy="3685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09" y="2895"/>
              <a:ext cx="4802" cy="3685"/>
            </a:xfrm>
            <a:prstGeom prst="rect">
              <a:avLst/>
            </a:prstGeom>
          </p:spPr>
        </p:pic>
      </p:grpSp>
      <p:sp>
        <p:nvSpPr>
          <p:cNvPr id="9" name="标题 1">
            <a:extLst>
              <a:ext uri="{FF2B5EF4-FFF2-40B4-BE49-F238E27FC236}">
                <a16:creationId xmlns:a16="http://schemas.microsoft.com/office/drawing/2014/main" id="{2EAF4694-77D0-CBC7-FF6F-0D553FC93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654" y="278765"/>
            <a:ext cx="10052685" cy="694690"/>
          </a:xfrm>
        </p:spPr>
        <p:txBody>
          <a:bodyPr>
            <a:noAutofit/>
          </a:bodyPr>
          <a:lstStyle/>
          <a:p>
            <a:r>
              <a:rPr lang="en-US" altLang="zh-CN" b="1" dirty="0">
                <a:effectLst/>
                <a:latin typeface="+mj-lt"/>
              </a:rPr>
              <a:t>Nuclear modification factor 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7E1D44C-0BAC-D688-8FB0-2A3C519D2C62}"/>
              </a:ext>
            </a:extLst>
          </p:cNvPr>
          <p:cNvSpPr txBox="1"/>
          <p:nvPr/>
        </p:nvSpPr>
        <p:spPr>
          <a:xfrm>
            <a:off x="7998931" y="1029517"/>
            <a:ext cx="1693074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fontAlgn="t"/>
            <a:r>
              <a:rPr lang="en-US" altLang="zh-CN" sz="1300" i="0" cap="all" dirty="0">
                <a:solidFill>
                  <a:srgbClr val="006DB6"/>
                </a:solidFill>
                <a:effectLst/>
                <a:latin typeface="+mn-ea"/>
                <a:hlinkClick r:id="rId10"/>
              </a:rPr>
              <a:t>JHEP 06 (2023) 022</a:t>
            </a:r>
            <a:endParaRPr lang="en-US" altLang="zh-CN" sz="1300" i="0" cap="all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5860" y="278765"/>
            <a:ext cx="10190480" cy="694690"/>
          </a:xfrm>
        </p:spPr>
        <p:txBody>
          <a:bodyPr>
            <a:noAutofit/>
          </a:bodyPr>
          <a:lstStyle/>
          <a:p>
            <a:r>
              <a:rPr lang="zh-CN" altLang="en-US" b="1" dirty="0">
                <a:latin typeface="+mj-lt"/>
                <a:sym typeface="+mn-ea"/>
              </a:rPr>
              <a:t>Z</a:t>
            </a:r>
            <a:r>
              <a:rPr lang="en-US" altLang="zh-CN" b="1" dirty="0">
                <a:latin typeface="+mj-lt"/>
                <a:sym typeface="+mn-ea"/>
              </a:rPr>
              <a:t>c</a:t>
            </a:r>
            <a:r>
              <a:rPr lang="zh-CN" altLang="en-US" b="1" dirty="0">
                <a:latin typeface="+mj-lt"/>
                <a:sym typeface="+mn-ea"/>
              </a:rPr>
              <a:t> </a:t>
            </a:r>
            <a:r>
              <a:rPr lang="en-US" altLang="zh-CN" b="1" dirty="0">
                <a:latin typeface="+mj-lt"/>
                <a:sym typeface="+mn-ea"/>
              </a:rPr>
              <a:t>p</a:t>
            </a:r>
            <a:r>
              <a:rPr lang="zh-CN" altLang="en-US" b="1" dirty="0">
                <a:latin typeface="+mj-lt"/>
                <a:sym typeface="+mn-ea"/>
              </a:rPr>
              <a:t>roduc</a:t>
            </a:r>
            <a:r>
              <a:rPr lang="en-US" altLang="zh-CN" b="1" dirty="0" err="1">
                <a:latin typeface="+mj-lt"/>
                <a:sym typeface="+mn-ea"/>
              </a:rPr>
              <a:t>tion</a:t>
            </a:r>
            <a:r>
              <a:rPr lang="en-US" altLang="zh-CN" b="1" dirty="0">
                <a:latin typeface="+mj-lt"/>
                <a:sym typeface="+mn-ea"/>
              </a:rPr>
              <a:t> in pp collisions at 13TeV</a:t>
            </a:r>
            <a:endParaRPr lang="en-US" altLang="zh-CN" b="1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054090" y="1550035"/>
                <a:ext cx="5549900" cy="4691380"/>
              </a:xfrm>
              <a:ln w="25400">
                <a:solidFill>
                  <a:schemeClr val="accent5"/>
                </a:solidFill>
                <a:prstDash val="dash"/>
              </a:ln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solidFill>
                      <a:schemeClr val="tx1"/>
                    </a:solidFill>
                    <a:latin typeface="+mn-lt"/>
                    <a:cs typeface="+mn-lt"/>
                    <a:sym typeface="+mn-ea"/>
                  </a:rPr>
                  <a:t>The fraction of Zc-jet in </a:t>
                </a:r>
                <a:r>
                  <a:rPr lang="en-US" sz="1800" dirty="0" err="1">
                    <a:solidFill>
                      <a:schemeClr val="tx1"/>
                    </a:solidFill>
                    <a:latin typeface="+mn-lt"/>
                    <a:cs typeface="+mn-lt"/>
                    <a:sym typeface="+mn-ea"/>
                  </a:rPr>
                  <a:t>Zjet</a:t>
                </a:r>
                <a:r>
                  <a:rPr lang="en-US" sz="1800" dirty="0">
                    <a:solidFill>
                      <a:schemeClr val="tx1"/>
                    </a:solidFill>
                    <a:latin typeface="+mn-lt"/>
                    <a:cs typeface="+mn-lt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solidFill>
                          <a:schemeClr val="tx1"/>
                        </a:solidFill>
                        <a:latin typeface="+mn-lt"/>
                        <a:cs typeface="+mn-lt"/>
                        <a:sym typeface="+mn-ea"/>
                      </a:rPr>
                      <m:t>(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+mn-lt"/>
                            <a:cs typeface="+mn-lt"/>
                            <a:sym typeface="+mn-ea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+mn-lt"/>
                            <a:cs typeface="+mn-lt"/>
                            <a:sym typeface="+mn-ea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+mn-lt"/>
                            <a:cs typeface="+mn-lt"/>
                            <a:sym typeface="+mn-ea"/>
                          </a:rPr>
                          <m:t>𝑗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+mn-lt"/>
                            <a:cs typeface="+mn-lt"/>
                            <a:sym typeface="+mn-ea"/>
                          </a:rPr>
                          <m:t>𝑐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+mn-lt"/>
                            <a:cs typeface="+mn-lt"/>
                            <a:sym typeface="+mn-ea"/>
                          </a:rPr>
                          <m:t> 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+mn-lt"/>
                        <a:cs typeface="+mn-lt"/>
                        <a:sym typeface="+mn-ea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n-lt"/>
                    <a:cs typeface="+mn-lt"/>
                    <a:sym typeface="+mn-ea"/>
                  </a:rPr>
                  <a:t> is measured for the first time in the forward region of pp collisions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+mn-lt"/>
                            <a:cs typeface="+mn-lt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+mn-lt"/>
                            <a:cs typeface="+mn-lt"/>
                            <a:sym typeface="+mn-ea"/>
                          </a:rPr>
                          <m:t>𝑅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+mn-lt"/>
                            <a:cs typeface="+mn-lt"/>
                            <a:sym typeface="+mn-ea"/>
                          </a:rPr>
                          <m:t>𝑗</m:t>
                        </m:r>
                      </m:sub>
                      <m:sup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+mn-lt"/>
                            <a:cs typeface="+mn-lt"/>
                            <a:sym typeface="+mn-ea"/>
                          </a:rPr>
                          <m:t>𝑐</m:t>
                        </m:r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+mn-lt"/>
                            <a:cs typeface="+mn-lt"/>
                            <a:sym typeface="+mn-ea"/>
                          </a:rPr>
                          <m:t> </m:t>
                        </m:r>
                      </m:sup>
                    </m:sSubSup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+mn-lt"/>
                        <a:cs typeface="+mn-lt"/>
                        <a:sym typeface="+mn-ea"/>
                      </a:rPr>
                      <m:t> </m:t>
                    </m:r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  <a:latin typeface="+mn-lt"/>
                  </a:rPr>
                  <a:t>distributions 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+mn-lt"/>
                    <a:sym typeface="+mn-ea"/>
                  </a:rPr>
                  <a:t>for three intervals of forward Z rapidity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CN" sz="1800" dirty="0">
                    <a:solidFill>
                      <a:schemeClr val="tx1"/>
                    </a:solidFill>
                    <a:latin typeface="+mn-lt"/>
                    <a:sym typeface="+mn-ea"/>
                  </a:rPr>
                  <a:t>Gray bands show m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+mn-lt"/>
                  </a:rPr>
                  <a:t>easured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+mn-lt"/>
                            <a:cs typeface="+mn-lt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+mn-lt"/>
                            <a:cs typeface="+mn-lt"/>
                            <a:sym typeface="+mn-ea"/>
                          </a:rPr>
                          <m:t>𝑅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+mn-lt"/>
                            <a:cs typeface="+mn-lt"/>
                            <a:sym typeface="+mn-ea"/>
                          </a:rPr>
                          <m:t>𝑗</m:t>
                        </m:r>
                      </m:sub>
                      <m:sup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+mn-lt"/>
                            <a:cs typeface="+mn-lt"/>
                            <a:sym typeface="+mn-ea"/>
                          </a:rPr>
                          <m:t>𝑐</m:t>
                        </m:r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+mn-lt"/>
                            <a:cs typeface="+mn-lt"/>
                            <a:sym typeface="+mn-ea"/>
                          </a:rPr>
                          <m:t> </m:t>
                        </m:r>
                      </m:sup>
                    </m:sSubSup>
                  </m:oMath>
                </a14:m>
                <a:endParaRPr lang="en-US" altLang="zh-CN" sz="1800" dirty="0">
                  <a:solidFill>
                    <a:schemeClr val="tx1"/>
                  </a:solidFill>
                  <a:latin typeface="+mn-lt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zh-CN" sz="1800" dirty="0">
                    <a:solidFill>
                      <a:schemeClr val="tx1"/>
                    </a:solidFill>
                    <a:latin typeface="+mn-lt"/>
                  </a:rPr>
                  <a:t>Theoretical predictions: NLO SM predictions without 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+mn-lt"/>
                    <a:sym typeface="+mn-ea"/>
                  </a:rPr>
                  <a:t>Intrinsic charm(IC)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+mn-lt"/>
                  </a:rPr>
                  <a:t>, predictions with IC described by the 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+mn-lt"/>
                    <a:sym typeface="+mn-ea"/>
                  </a:rPr>
                  <a:t>charm PDF shape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+mn-lt"/>
                  </a:rPr>
                  <a:t>, and IC with an average momentum fraction of 1% predicted by light front QCD(LFQCD).</a:t>
                </a:r>
              </a:p>
              <a:p>
                <a:pPr lvl="0">
                  <a:lnSpc>
                    <a:spcPct val="100000"/>
                  </a:lnSpc>
                </a:pPr>
                <a:r>
                  <a:rPr lang="en-US" altLang="zh-CN" sz="1800" dirty="0">
                    <a:solidFill>
                      <a:schemeClr val="tx1"/>
                    </a:solidFill>
                    <a:latin typeface="+mn-lt"/>
                  </a:rPr>
                  <a:t>The observed fraction shows a considerable enhancement at the large forward Z </a:t>
                </a:r>
                <a:r>
                  <a:rPr lang="en-US" altLang="zh-CN" sz="1800" dirty="0" err="1">
                    <a:solidFill>
                      <a:schemeClr val="tx1"/>
                    </a:solidFill>
                    <a:latin typeface="+mn-lt"/>
                  </a:rPr>
                  <a:t>rapidities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+mn-lt"/>
                  </a:rPr>
                  <a:t>, consistent with the effect expected if the proton PDF contains the IC component predicted by LFQCD</a:t>
                </a:r>
              </a:p>
            </p:txBody>
          </p:sp>
        </mc:Choice>
        <mc:Fallback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54090" y="1550035"/>
                <a:ext cx="5549900" cy="4691380"/>
              </a:xfrm>
              <a:blipFill>
                <a:blip r:embed="rId3"/>
                <a:stretch>
                  <a:fillRect r="-1136"/>
                </a:stretch>
              </a:blipFill>
              <a:ln w="25400">
                <a:solidFill>
                  <a:schemeClr val="accent5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A399-131E-8442-B3F4-9D5A4A298AA6}" type="datetime5">
              <a:rPr lang="zh-CN" altLang="en-US" smtClean="0"/>
              <a:t>2023/6/17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第二届“粤港澳”核物理论坛</a:t>
            </a: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D503-04FE-4E9F-A7AA-4F6D95E6EF42}" type="slidenum">
              <a:rPr lang="en-US" smtClean="0"/>
              <a:t>12</a:t>
            </a:fld>
            <a:endParaRPr lang="en-US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1326515"/>
            <a:ext cx="4827905" cy="32734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0220" y="4936490"/>
            <a:ext cx="2983230" cy="14325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828040" y="4528820"/>
                <a:ext cx="3750310" cy="401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R</a:t>
                </a:r>
                <a:r>
                  <a:rPr lang="zh-CN" altLang="en-US" dirty="0"/>
                  <a:t>esults for the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b="0" i="1" smtClean="0">
                            <a:solidFill>
                              <a:schemeClr val="tx1"/>
                            </a:solidFill>
                            <a:cs typeface="+mn-lt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cs typeface="+mn-lt"/>
                            <a:sym typeface="+mn-ea"/>
                          </a:rPr>
                          <m:t>𝑅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cs typeface="+mn-lt"/>
                            <a:sym typeface="+mn-ea"/>
                          </a:rPr>
                          <m:t>𝑗</m:t>
                        </m:r>
                      </m:sub>
                      <m:sup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cs typeface="+mn-lt"/>
                            <a:sym typeface="+mn-ea"/>
                          </a:rPr>
                          <m:t>𝑐</m:t>
                        </m:r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cs typeface="+mn-lt"/>
                            <a:sym typeface="+mn-ea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zh-CN" altLang="en-US" dirty="0"/>
                  <a:t> measurements</a:t>
                </a: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040" y="4528820"/>
                <a:ext cx="3750310" cy="401648"/>
              </a:xfrm>
              <a:prstGeom prst="rect">
                <a:avLst/>
              </a:prstGeom>
              <a:blipFill>
                <a:blip r:embed="rId6"/>
                <a:stretch>
                  <a:fillRect l="-1689" t="-6061"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/>
          <p:cNvSpPr txBox="1"/>
          <p:nvPr/>
        </p:nvSpPr>
        <p:spPr>
          <a:xfrm>
            <a:off x="7425690" y="958215"/>
            <a:ext cx="2540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>
                <a:solidFill>
                  <a:schemeClr val="accent1"/>
                </a:solidFill>
              </a:rPr>
              <a:t>PhysRevLett.128.082001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23FF-BA57-1142-B8F6-381D25414A5B}" type="datetime5">
              <a:rPr lang="zh-CN" altLang="en-US" smtClean="0"/>
              <a:t>2023/6/18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第二届“粤港澳”核物理论坛</a:t>
            </a: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D503-04FE-4E9F-A7AA-4F6D95E6EF42}" type="slidenum">
              <a:rPr lang="en-US" smtClean="0"/>
              <a:t>13</a:t>
            </a:fld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729727" y="206375"/>
            <a:ext cx="10517187" cy="72707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+mj-lt"/>
              </a:rPr>
              <a:t>Summary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837882" y="952911"/>
                <a:ext cx="10515600" cy="2476089"/>
              </a:xfrm>
            </p:spPr>
            <p:txBody>
              <a:bodyPr>
                <a:noAutofit/>
              </a:bodyPr>
              <a:lstStyle/>
              <a:p>
                <a:pPr marL="0" lvl="0" indent="0">
                  <a:lnSpc>
                    <a:spcPct val="100000"/>
                  </a:lnSpc>
                  <a:buBlip>
                    <a:blip r:embed="rId3"/>
                  </a:buBlip>
                </a:pPr>
                <a:r>
                  <a:rPr lang="en-US" altLang="zh-CN" sz="1800" dirty="0">
                    <a:latin typeface="+mn-lt"/>
                    <a:cs typeface="+mn-lt"/>
                    <a:sym typeface="+mn-ea"/>
                  </a:rPr>
                  <a:t>A measurement of Z boson production at 8TeV is presented.</a:t>
                </a:r>
              </a:p>
              <a:p>
                <a:pPr marL="457200" lvl="1" indent="0">
                  <a:lnSpc>
                    <a:spcPct val="100000"/>
                  </a:lnSpc>
                  <a:buBlip>
                    <a:blip r:embed="rId3"/>
                  </a:buBlip>
                </a:pPr>
                <a:r>
                  <a:rPr lang="en-US" altLang="zh-CN" sz="1800" dirty="0">
                    <a:latin typeface="+mn-lt"/>
                    <a:cs typeface="+mn-lt"/>
                    <a:sym typeface="+mn-ea"/>
                  </a:rPr>
                  <a:t>The new results are in agreement with nCTEQ15 or EPPS16 nPDFs calculations.</a:t>
                </a:r>
              </a:p>
              <a:p>
                <a:pPr marL="457200" lvl="1" indent="0">
                  <a:lnSpc>
                    <a:spcPct val="100000"/>
                  </a:lnSpc>
                  <a:buBlip>
                    <a:blip r:embed="rId3"/>
                  </a:buBlip>
                </a:pPr>
                <a:r>
                  <a:rPr lang="en-US" altLang="zh-CN" sz="1800" dirty="0">
                    <a:latin typeface="+mn-lt"/>
                    <a:cs typeface="+mn-lt"/>
                    <a:sym typeface="+mn-ea"/>
                  </a:rPr>
                  <a:t>Differential cross-section (forward-backward ratio or nuclear modification factors) as the function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b="0" i="1" smtClean="0">
                            <a:latin typeface="+mn-lt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+mn-lt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+mn-lt"/>
                          </a:rPr>
                          <m:t>z</m:t>
                        </m:r>
                      </m:sub>
                      <m:sup>
                        <m:r>
                          <a:rPr lang="en-US" altLang="zh-CN" sz="1800" b="0" i="0" smtClean="0">
                            <a:latin typeface="+mn-lt"/>
                          </a:rPr>
                          <m:t>∗</m:t>
                        </m:r>
                      </m:sup>
                    </m:sSubSup>
                    <m:r>
                      <a:rPr lang="en-US" altLang="zh-CN" sz="1800" b="0" i="0" smtClean="0">
                        <a:latin typeface="+mn-lt"/>
                      </a:rPr>
                      <m:t>, </m:t>
                    </m:r>
                    <m:sSubSup>
                      <m:sSubSupPr>
                        <m:ctrlPr>
                          <a:rPr lang="en-US" altLang="zh-CN" sz="1800" b="0" i="1" smtClean="0">
                            <a:latin typeface="+mn-lt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+mn-lt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+mn-lt"/>
                          </a:rPr>
                          <m:t>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+mn-lt"/>
                          </a:rPr>
                          <m:t>z</m:t>
                        </m:r>
                      </m:sup>
                    </m:sSubSup>
                    <m:r>
                      <a:rPr lang="en-US" altLang="zh-CN" sz="1800" b="0" i="0" smtClean="0">
                        <a:latin typeface="+mn-lt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+mn-lt"/>
                      </a:rPr>
                      <m:t>and</m:t>
                    </m:r>
                    <m:r>
                      <a:rPr lang="en-US" altLang="zh-CN" sz="1800" b="0" i="0" smtClean="0">
                        <a:latin typeface="+mn-lt"/>
                      </a:rPr>
                      <m:t> </m:t>
                    </m:r>
                    <m:sSubSup>
                      <m:sSubSupPr>
                        <m:ctrlPr>
                          <a:rPr lang="en-US" altLang="zh-CN" sz="1800" b="0" i="1" smtClean="0">
                            <a:latin typeface="+mn-lt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+mn-lt"/>
                          </a:rPr>
                          <m:t>ϕ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+mn-lt"/>
                          </a:rPr>
                          <m:t>η</m:t>
                        </m:r>
                      </m:sub>
                      <m:sup>
                        <m:r>
                          <a:rPr lang="en-US" altLang="zh-CN" sz="1800" b="0" i="0" smtClean="0">
                            <a:latin typeface="+mn-lt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sz="1800" dirty="0">
                    <a:latin typeface="+mn-lt"/>
                    <a:cs typeface="+mn-lt"/>
                    <a:sym typeface="+mn-ea"/>
                  </a:rPr>
                  <a:t> in </a:t>
                </a:r>
                <a:r>
                  <a:rPr lang="en-US" altLang="zh-CN" sz="1800" dirty="0" err="1">
                    <a:latin typeface="+mn-lt"/>
                    <a:cs typeface="+mn-lt"/>
                    <a:sym typeface="+mn-ea"/>
                  </a:rPr>
                  <a:t>pPb</a:t>
                </a:r>
                <a:r>
                  <a:rPr lang="en-US" altLang="zh-CN" sz="1800" dirty="0">
                    <a:latin typeface="+mn-lt"/>
                    <a:cs typeface="+mn-lt"/>
                    <a:sym typeface="+mn-ea"/>
                  </a:rPr>
                  <a:t> (</a:t>
                </a:r>
                <a:r>
                  <a:rPr lang="en-US" altLang="zh-CN" sz="1800" dirty="0" err="1">
                    <a:latin typeface="+mn-lt"/>
                    <a:cs typeface="+mn-lt"/>
                    <a:sym typeface="+mn-ea"/>
                  </a:rPr>
                  <a:t>Pbp</a:t>
                </a:r>
                <a:r>
                  <a:rPr lang="en-US" altLang="zh-CN" sz="1800" dirty="0">
                    <a:latin typeface="+mn-lt"/>
                    <a:cs typeface="+mn-lt"/>
                    <a:sym typeface="+mn-ea"/>
                  </a:rPr>
                  <a:t>) collisions are measured and compared with theory models.</a:t>
                </a:r>
              </a:p>
              <a:p>
                <a:pPr marL="457200" lvl="1" indent="0">
                  <a:lnSpc>
                    <a:spcPct val="100000"/>
                  </a:lnSpc>
                  <a:buBlip>
                    <a:blip r:embed="rId3"/>
                  </a:buBlip>
                </a:pPr>
                <a:r>
                  <a:rPr lang="en-US" altLang="zh-CN" sz="1800" dirty="0">
                    <a:latin typeface="+mn-lt"/>
                    <a:cs typeface="+mn-lt"/>
                    <a:sym typeface="+mn-ea"/>
                  </a:rPr>
                  <a:t>New results of Z production are consistent with previous measurements at 5TeV.</a:t>
                </a:r>
                <a:r>
                  <a:rPr lang="en-US" sz="1800" dirty="0">
                    <a:latin typeface="+mn-lt"/>
                    <a:cs typeface="+mn-lt"/>
                    <a:sym typeface="+mn-ea"/>
                  </a:rPr>
                  <a:t> </a:t>
                </a:r>
              </a:p>
              <a:p>
                <a:pPr marL="0" lvl="0" indent="0">
                  <a:lnSpc>
                    <a:spcPct val="100000"/>
                  </a:lnSpc>
                  <a:buBlip>
                    <a:blip r:embed="rId3"/>
                  </a:buBlip>
                </a:pPr>
                <a:r>
                  <a:rPr lang="en-US" sz="1800" dirty="0">
                    <a:latin typeface="+mn-lt"/>
                    <a:cs typeface="+mn-lt"/>
                    <a:sym typeface="+mn-ea"/>
                  </a:rPr>
                  <a:t>The fraction of Z+jet events that contain a charm jet is measured in the forward region of pp collisions, </a:t>
                </a:r>
                <a:r>
                  <a:rPr lang="en-US" altLang="zh-CN" sz="1800" dirty="0">
                    <a:latin typeface="+mn-lt"/>
                    <a:sym typeface="+mn-ea"/>
                  </a:rPr>
                  <a:t>shows a considerable enhancement at the large forward Z </a:t>
                </a:r>
                <a:r>
                  <a:rPr lang="en-US" altLang="zh-CN" sz="1800" dirty="0" err="1">
                    <a:latin typeface="+mn-lt"/>
                    <a:sym typeface="+mn-ea"/>
                  </a:rPr>
                  <a:t>rapidities</a:t>
                </a:r>
                <a:r>
                  <a:rPr lang="en-US" altLang="zh-CN" sz="1800" dirty="0">
                    <a:latin typeface="+mn-lt"/>
                    <a:sym typeface="+mn-ea"/>
                  </a:rPr>
                  <a:t>, consistent with prediction by LFQCD theory.</a:t>
                </a:r>
                <a:endParaRPr lang="en-US" sz="1800" dirty="0">
                  <a:latin typeface="+mn-lt"/>
                  <a:cs typeface="+mn-lt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7882" y="952911"/>
                <a:ext cx="10515600" cy="2476089"/>
              </a:xfrm>
              <a:blipFill>
                <a:blip r:embed="rId4"/>
                <a:stretch>
                  <a:fillRect l="-483" t="-1015" r="-7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4598670" y="6062345"/>
            <a:ext cx="299402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>
                <a:solidFill>
                  <a:schemeClr val="accent1"/>
                </a:solidFill>
                <a:sym typeface="+mn-ea"/>
              </a:rPr>
              <a:t>Thanks for your attention!</a:t>
            </a:r>
            <a:endParaRPr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C84ACE3B-CC7E-FF9F-E335-EDB9A2B22D1F}"/>
              </a:ext>
            </a:extLst>
          </p:cNvPr>
          <p:cNvSpPr txBox="1">
            <a:spLocks/>
          </p:cNvSpPr>
          <p:nvPr/>
        </p:nvSpPr>
        <p:spPr>
          <a:xfrm>
            <a:off x="837882" y="3442440"/>
            <a:ext cx="10517187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+mj-lt"/>
              </a:rPr>
              <a:t>Outlook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BB85F25C-595A-944B-EE20-E99CCB3F3F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165063"/>
                <a:ext cx="10515600" cy="247608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Blip>
                    <a:blip r:embed="rId3"/>
                  </a:buBlip>
                </a:pPr>
                <a:r>
                  <a:rPr lang="en-US" altLang="zh-CN" sz="1800" dirty="0">
                    <a:latin typeface="+mn-lt"/>
                    <a:cs typeface="+mn-lt"/>
                    <a:sym typeface="+mn-ea"/>
                  </a:rPr>
                  <a:t>A measurement of </a:t>
                </a:r>
                <a:r>
                  <a:rPr lang="en-US" altLang="zh-CN" sz="1800" dirty="0">
                    <a:latin typeface="+mn-lt"/>
                    <a:sym typeface="+mn-ea"/>
                  </a:rPr>
                  <a:t>the production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0" smtClean="0">
                        <a:latin typeface="+mn-lt"/>
                        <a:sym typeface="+mn-ea"/>
                      </a:rPr>
                      <m:t>J</m:t>
                    </m:r>
                    <m:r>
                      <a:rPr lang="en-US" altLang="zh-CN" sz="1800" b="0" i="0" smtClean="0">
                        <a:latin typeface="+mn-lt"/>
                        <a:sym typeface="+mn-ea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+mn-lt"/>
                        <a:sym typeface="+mn-ea"/>
                      </a:rPr>
                      <m:t>ψ</m:t>
                    </m:r>
                  </m:oMath>
                </a14:m>
                <a:r>
                  <a:rPr lang="en-US" altLang="zh-CN" sz="1800" dirty="0">
                    <a:latin typeface="+mn-lt"/>
                    <a:sym typeface="+mn-ea"/>
                  </a:rPr>
                  <a:t> in association with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0">
                        <a:latin typeface="+mn-lt"/>
                        <a:sym typeface="+mn-ea"/>
                      </a:rPr>
                      <m:t>Z</m:t>
                    </m:r>
                  </m:oMath>
                </a14:m>
                <a:r>
                  <a:rPr lang="en-US" altLang="zh-CN" sz="1800" dirty="0">
                    <a:latin typeface="+mn-lt"/>
                    <a:sym typeface="+mn-ea"/>
                  </a:rPr>
                  <a:t> boson in pp collisions [</a:t>
                </a:r>
                <a:r>
                  <a:rPr lang="en-US" altLang="zh-CN" sz="1800" dirty="0">
                    <a:solidFill>
                      <a:srgbClr val="FF0000"/>
                    </a:solidFill>
                    <a:latin typeface="+mn-lt"/>
                    <a:sym typeface="+mn-ea"/>
                  </a:rPr>
                  <a:t>on going</a:t>
                </a:r>
                <a:r>
                  <a:rPr lang="en-US" altLang="zh-CN" sz="1800" dirty="0">
                    <a:latin typeface="+mn-lt"/>
                    <a:sym typeface="+mn-ea"/>
                  </a:rPr>
                  <a:t>].</a:t>
                </a:r>
              </a:p>
              <a:p>
                <a:pPr marL="457200" lvl="1" indent="0">
                  <a:lnSpc>
                    <a:spcPct val="100000"/>
                  </a:lnSpc>
                  <a:buBlip>
                    <a:blip r:embed="rId3"/>
                  </a:buBlip>
                </a:pPr>
                <a:r>
                  <a:rPr lang="en-US" altLang="zh-CN" sz="1800" dirty="0">
                    <a:latin typeface="+mn-lt"/>
                  </a:rPr>
                  <a:t>Two</a:t>
                </a:r>
                <a:r>
                  <a:rPr lang="en-US" altLang="zh-CN" sz="1800" dirty="0">
                    <a:effectLst/>
                    <a:latin typeface="+mn-lt"/>
                  </a:rPr>
                  <a:t> ways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0" smtClean="0">
                        <a:latin typeface="+mn-lt"/>
                        <a:sym typeface="+mn-ea"/>
                      </a:rPr>
                      <m:t>Z</m:t>
                    </m:r>
                    <m:r>
                      <a:rPr lang="en-US" altLang="zh-CN" sz="1800" b="0" i="0" smtClean="0">
                        <a:latin typeface="+mn-lt"/>
                        <a:sym typeface="+mn-ea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+mn-lt"/>
                        <a:sym typeface="+mn-ea"/>
                      </a:rPr>
                      <m:t>J</m:t>
                    </m:r>
                    <m:r>
                      <a:rPr lang="en-US" altLang="zh-CN" sz="1800" b="0" i="0" smtClean="0">
                        <a:latin typeface="+mn-lt"/>
                        <a:sym typeface="+mn-ea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+mn-lt"/>
                        <a:sym typeface="+mn-ea"/>
                      </a:rPr>
                      <m:t>ψ</m:t>
                    </m:r>
                  </m:oMath>
                </a14:m>
                <a:r>
                  <a:rPr lang="en-US" altLang="zh-CN" sz="1800" dirty="0">
                    <a:effectLst/>
                    <a:latin typeface="+mn-lt"/>
                  </a:rPr>
                  <a:t> production are observed: single </a:t>
                </a:r>
                <a:r>
                  <a:rPr lang="en-US" altLang="zh-CN" sz="1800" dirty="0" err="1">
                    <a:effectLst/>
                    <a:latin typeface="+mn-lt"/>
                  </a:rPr>
                  <a:t>parton</a:t>
                </a:r>
                <a:r>
                  <a:rPr lang="en-US" altLang="zh-CN" sz="1800" dirty="0">
                    <a:effectLst/>
                    <a:latin typeface="+mn-lt"/>
                  </a:rPr>
                  <a:t> scattering (SPS) and double </a:t>
                </a:r>
                <a:r>
                  <a:rPr lang="en-US" altLang="zh-CN" sz="1800" dirty="0" err="1">
                    <a:effectLst/>
                    <a:latin typeface="+mn-lt"/>
                  </a:rPr>
                  <a:t>parton</a:t>
                </a:r>
                <a:r>
                  <a:rPr lang="en-US" altLang="zh-CN" sz="1800" dirty="0">
                    <a:effectLst/>
                    <a:latin typeface="+mn-lt"/>
                  </a:rPr>
                  <a:t> scattering (DPS).</a:t>
                </a:r>
              </a:p>
              <a:p>
                <a:pPr marL="457200" lvl="1" indent="0">
                  <a:lnSpc>
                    <a:spcPct val="100000"/>
                  </a:lnSpc>
                  <a:buBlip>
                    <a:blip r:embed="rId3"/>
                  </a:buBlip>
                </a:pPr>
                <a:r>
                  <a:rPr lang="en-US" altLang="zh-CN" sz="1800" dirty="0">
                    <a:effectLst/>
                    <a:latin typeface="+mn-lt"/>
                  </a:rPr>
                  <a:t>Associated production of Z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0" smtClean="0">
                        <a:latin typeface="+mn-lt"/>
                        <a:sym typeface="+mn-ea"/>
                      </a:rPr>
                      <m:t>J</m:t>
                    </m:r>
                    <m:r>
                      <a:rPr lang="en-US" altLang="zh-CN" sz="1800" b="0" i="0" smtClean="0">
                        <a:latin typeface="+mn-lt"/>
                        <a:sym typeface="+mn-ea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+mn-lt"/>
                        <a:sym typeface="+mn-ea"/>
                      </a:rPr>
                      <m:t>ψ</m:t>
                    </m:r>
                  </m:oMath>
                </a14:m>
                <a:r>
                  <a:rPr lang="el-GR" altLang="zh-CN" sz="1800" dirty="0">
                    <a:effectLst/>
                    <a:latin typeface="+mn-lt"/>
                  </a:rPr>
                  <a:t> </a:t>
                </a:r>
                <a:r>
                  <a:rPr lang="en-US" altLang="zh-CN" sz="1800" dirty="0">
                    <a:effectLst/>
                    <a:latin typeface="+mn-lt"/>
                  </a:rPr>
                  <a:t>can be used to study heavy quarkonium production mechanism and DPS.</a:t>
                </a:r>
              </a:p>
              <a:p>
                <a:pPr marL="457200" lvl="1" indent="0">
                  <a:lnSpc>
                    <a:spcPct val="100000"/>
                  </a:lnSpc>
                  <a:buBlip>
                    <a:blip r:embed="rId3"/>
                  </a:buBlip>
                </a:pPr>
                <a:r>
                  <a:rPr lang="en-US" altLang="zh-CN" sz="1800" dirty="0">
                    <a:effectLst/>
                    <a:latin typeface="+mn-lt"/>
                  </a:rPr>
                  <a:t>Associated production of Z and non-prompt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0" smtClean="0">
                        <a:latin typeface="+mn-lt"/>
                        <a:sym typeface="+mn-ea"/>
                      </a:rPr>
                      <m:t>J</m:t>
                    </m:r>
                    <m:r>
                      <a:rPr lang="en-US" altLang="zh-CN" sz="1800" b="0" i="0" smtClean="0">
                        <a:latin typeface="+mn-lt"/>
                        <a:sym typeface="+mn-ea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+mn-lt"/>
                        <a:sym typeface="+mn-ea"/>
                      </a:rPr>
                      <m:t>ψ</m:t>
                    </m:r>
                  </m:oMath>
                </a14:m>
                <a:r>
                  <a:rPr lang="el-GR" altLang="zh-CN" sz="1800" dirty="0">
                    <a:effectLst/>
                    <a:latin typeface="+mn-lt"/>
                  </a:rPr>
                  <a:t> </a:t>
                </a:r>
                <a:r>
                  <a:rPr lang="en-US" altLang="zh-CN" sz="1800" dirty="0">
                    <a:effectLst/>
                    <a:latin typeface="+mn-lt"/>
                  </a:rPr>
                  <a:t>can be used to </a:t>
                </a:r>
                <a:r>
                  <a:rPr lang="en-US" altLang="zh-CN" sz="1800" dirty="0">
                    <a:solidFill>
                      <a:srgbClr val="1A1A1A"/>
                    </a:solidFill>
                    <a:latin typeface="+mn-lt"/>
                  </a:rPr>
                  <a:t>probes intrinsic bottom from proton.</a:t>
                </a:r>
                <a:endParaRPr lang="en-US" altLang="zh-CN" sz="1800" dirty="0">
                  <a:effectLst/>
                  <a:latin typeface="+mn-lt"/>
                </a:endParaRPr>
              </a:p>
              <a:p>
                <a:pPr marL="457200" lvl="1" indent="0">
                  <a:lnSpc>
                    <a:spcPct val="100000"/>
                  </a:lnSpc>
                  <a:buBlip>
                    <a:blip r:embed="rId3"/>
                  </a:buBlip>
                </a:pPr>
                <a:endParaRPr lang="en-US" altLang="zh-CN" sz="1800" dirty="0">
                  <a:effectLst/>
                  <a:latin typeface="+mn-lt"/>
                </a:endParaRPr>
              </a:p>
              <a:p>
                <a:pPr marL="457200" lvl="1" indent="0">
                  <a:lnSpc>
                    <a:spcPct val="100000"/>
                  </a:lnSpc>
                  <a:buBlip>
                    <a:blip r:embed="rId3"/>
                  </a:buBlip>
                </a:pPr>
                <a:endParaRPr lang="en-US" altLang="zh-CN" sz="1800" dirty="0">
                  <a:effectLst/>
                  <a:latin typeface="+mn-lt"/>
                </a:endParaRPr>
              </a:p>
              <a:p>
                <a:pPr marL="457200" lvl="1" indent="0">
                  <a:lnSpc>
                    <a:spcPct val="100000"/>
                  </a:lnSpc>
                  <a:buBlip>
                    <a:blip r:embed="rId3"/>
                  </a:buBlip>
                </a:pPr>
                <a:endParaRPr lang="en-US" sz="1800" dirty="0">
                  <a:latin typeface="+mn-lt"/>
                  <a:cs typeface="+mn-lt"/>
                  <a:sym typeface="+mn-ea"/>
                </a:endParaRPr>
              </a:p>
            </p:txBody>
          </p:sp>
        </mc:Choice>
        <mc:Fallback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BB85F25C-595A-944B-EE20-E99CCB3F3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165063"/>
                <a:ext cx="10515600" cy="2476089"/>
              </a:xfrm>
              <a:prstGeom prst="rect">
                <a:avLst/>
              </a:prstGeom>
              <a:blipFill>
                <a:blip r:embed="rId5"/>
                <a:stretch>
                  <a:fillRect t="-10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 algn="ctr"/>
            <a:r>
              <a:rPr lang="en-US" altLang="zh-CN">
                <a:sym typeface="+mn-ea"/>
              </a:rPr>
              <a:t>Back up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D5F41-9B2A-F646-AC5D-FAFD8D2B68CB}" type="datetime5">
              <a:rPr lang="zh-CN" altLang="en-US" smtClean="0"/>
              <a:t>2023/6/17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第二届“粤港澳”核物理论坛</a:t>
            </a:r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D503-04FE-4E9F-A7AA-4F6D95E6EF42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59853B-2F90-ECD8-CFA3-013E34603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err="1">
                <a:latin typeface="+mj-lt"/>
                <a:sym typeface="+mn-ea"/>
              </a:rPr>
              <a:t>Zjpsi</a:t>
            </a:r>
            <a:r>
              <a:rPr lang="en-US" altLang="zh-CN" sz="4000" dirty="0">
                <a:latin typeface="+mj-lt"/>
                <a:sym typeface="+mn-ea"/>
              </a:rPr>
              <a:t> p</a:t>
            </a:r>
            <a:r>
              <a:rPr lang="zh-CN" altLang="en-US" sz="4000" dirty="0">
                <a:latin typeface="+mj-lt"/>
                <a:sym typeface="+mn-ea"/>
              </a:rPr>
              <a:t>roduc</a:t>
            </a:r>
            <a:r>
              <a:rPr lang="en-US" altLang="zh-CN" sz="4000" dirty="0" err="1">
                <a:latin typeface="+mj-lt"/>
                <a:sym typeface="+mn-ea"/>
              </a:rPr>
              <a:t>tion</a:t>
            </a:r>
            <a:r>
              <a:rPr lang="en-US" altLang="zh-CN" sz="4000" dirty="0">
                <a:latin typeface="+mj-lt"/>
                <a:sym typeface="+mn-ea"/>
              </a:rPr>
              <a:t> in pp collisions at 13TeV</a:t>
            </a:r>
            <a:endParaRPr kumimoji="1" lang="zh-CN" altLang="en-US" sz="40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C935516-337B-4AAF-D785-9DC0FC934B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b="0" i="0" u="none" strike="noStrike" smtClean="0">
                        <a:solidFill>
                          <a:srgbClr val="1A1A1A"/>
                        </a:solidFill>
                        <a:effectLst/>
                        <a:latin typeface="+mn-lt"/>
                      </a:rPr>
                      <m:t>Z</m:t>
                    </m:r>
                    <m:r>
                      <a:rPr lang="en-US" altLang="zh-CN" sz="2200" b="0" i="0" u="none" strike="noStrike" smtClean="0">
                        <a:solidFill>
                          <a:srgbClr val="1A1A1A"/>
                        </a:solidFill>
                        <a:effectLst/>
                        <a:latin typeface="+mn-lt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200" b="0" i="0" u="none" strike="noStrike" smtClean="0">
                        <a:solidFill>
                          <a:srgbClr val="1A1A1A"/>
                        </a:solidFill>
                        <a:effectLst/>
                        <a:latin typeface="+mn-lt"/>
                      </a:rPr>
                      <m:t>J</m:t>
                    </m:r>
                    <m:r>
                      <m:rPr>
                        <m:lit/>
                      </m:rPr>
                      <a:rPr lang="en-US" altLang="zh-CN" sz="2200" b="0" i="0" u="none" strike="noStrike" smtClean="0">
                        <a:solidFill>
                          <a:srgbClr val="1A1A1A"/>
                        </a:solidFill>
                        <a:effectLst/>
                        <a:latin typeface="+mn-lt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2200" b="0" i="0" u="none" strike="noStrike" smtClean="0">
                        <a:solidFill>
                          <a:srgbClr val="1A1A1A"/>
                        </a:solidFill>
                        <a:effectLst/>
                        <a:latin typeface="+mn-lt"/>
                      </a:rPr>
                      <m:t>ψ</m:t>
                    </m:r>
                  </m:oMath>
                </a14:m>
                <a:r>
                  <a:rPr lang="en-US" altLang="zh-CN" sz="2200" b="0" u="none" strike="noStrike" dirty="0">
                    <a:solidFill>
                      <a:srgbClr val="1A1A1A"/>
                    </a:solidFill>
                    <a:effectLst/>
                    <a:latin typeface="+mn-lt"/>
                  </a:rPr>
                  <a:t> in pp collisions probes the production mechanisms of quarkonium in association with vector bosons, allows studies of </a:t>
                </a:r>
                <a:r>
                  <a:rPr lang="en-US" altLang="zh-CN" sz="2200" dirty="0">
                    <a:solidFill>
                      <a:srgbClr val="1A1A1A"/>
                    </a:solidFill>
                    <a:latin typeface="+mn-lt"/>
                  </a:rPr>
                  <a:t>m</a:t>
                </a:r>
                <a:r>
                  <a:rPr lang="en-US" altLang="zh-CN" sz="2200" b="0" u="none" strike="noStrike" dirty="0">
                    <a:solidFill>
                      <a:srgbClr val="1A1A1A"/>
                    </a:solidFill>
                    <a:effectLst/>
                    <a:latin typeface="+mn-lt"/>
                  </a:rPr>
                  <a:t>ultiple </a:t>
                </a:r>
                <a:r>
                  <a:rPr lang="en-US" altLang="zh-CN" sz="2200" dirty="0">
                    <a:solidFill>
                      <a:srgbClr val="1A1A1A"/>
                    </a:solidFill>
                    <a:latin typeface="+mn-lt"/>
                  </a:rPr>
                  <a:t>p</a:t>
                </a:r>
                <a:r>
                  <a:rPr lang="en-US" altLang="zh-CN" sz="2200" b="0" u="none" strike="noStrike" dirty="0">
                    <a:solidFill>
                      <a:srgbClr val="1A1A1A"/>
                    </a:solidFill>
                    <a:effectLst/>
                    <a:latin typeface="+mn-lt"/>
                  </a:rPr>
                  <a:t>artonic Interactions</a:t>
                </a:r>
                <a:r>
                  <a:rPr lang="zh-CN" altLang="en-US" sz="2200" b="0" u="none" strike="noStrike" dirty="0">
                    <a:solidFill>
                      <a:srgbClr val="1A1A1A"/>
                    </a:solidFill>
                    <a:effectLst/>
                    <a:latin typeface="+mn-lt"/>
                  </a:rPr>
                  <a:t> </a:t>
                </a:r>
                <a:r>
                  <a:rPr lang="en-US" altLang="zh-CN" sz="2200" b="0" u="none" strike="noStrike" dirty="0">
                    <a:solidFill>
                      <a:srgbClr val="1A1A1A"/>
                    </a:solidFill>
                    <a:effectLst/>
                    <a:latin typeface="+mn-lt"/>
                  </a:rPr>
                  <a:t>(MPI).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CN" sz="2200" b="0" u="none" strike="noStrike" dirty="0">
                    <a:solidFill>
                      <a:srgbClr val="1A1A1A"/>
                    </a:solidFill>
                    <a:effectLst/>
                    <a:latin typeface="+mn-lt"/>
                  </a:rPr>
                  <a:t>Two production mechanisms: single parton scattering (SPS) and double parton scattering (DPS).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CN" sz="2200" b="0" u="none" strike="noStrike" dirty="0">
                    <a:solidFill>
                      <a:srgbClr val="1A1A1A"/>
                    </a:solidFill>
                    <a:effectLst/>
                    <a:latin typeface="+mn-lt"/>
                  </a:rPr>
                  <a:t>DPS: two hard parton-parton interactions in a single proton-proton collision.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CN" sz="2200" b="0" u="none" strike="noStrike" dirty="0">
                    <a:solidFill>
                      <a:srgbClr val="1A1A1A"/>
                    </a:solidFill>
                    <a:effectLst/>
                    <a:latin typeface="+mn-lt"/>
                  </a:rPr>
                  <a:t>the simplest MPI process, depends on speciﬁc non-perturbative quantities: the double parton distribution functions (</a:t>
                </a:r>
                <a:r>
                  <a:rPr lang="en-US" altLang="zh-CN" sz="2200" b="0" u="none" strike="noStrike" dirty="0" err="1">
                    <a:solidFill>
                      <a:srgbClr val="1A1A1A"/>
                    </a:solidFill>
                    <a:effectLst/>
                    <a:latin typeface="+mn-lt"/>
                  </a:rPr>
                  <a:t>dPDFs</a:t>
                </a:r>
                <a:r>
                  <a:rPr lang="en-US" altLang="zh-CN" sz="2200" b="0" u="none" strike="noStrike" dirty="0">
                    <a:solidFill>
                      <a:srgbClr val="1A1A1A"/>
                    </a:solidFill>
                    <a:effectLst/>
                    <a:latin typeface="+mn-lt"/>
                  </a:rPr>
                  <a:t>).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CN" sz="2200" b="0" u="none" strike="noStrike" dirty="0">
                    <a:solidFill>
                      <a:srgbClr val="1A1A1A"/>
                    </a:solidFill>
                    <a:effectLst/>
                    <a:latin typeface="+mn-lt"/>
                  </a:rPr>
                  <a:t>related to multi-parton correlation and to </a:t>
                </a:r>
                <a:r>
                  <a:rPr lang="en-US" altLang="zh-CN" sz="2200" dirty="0">
                    <a:solidFill>
                      <a:srgbClr val="000000"/>
                    </a:solidFill>
                    <a:latin typeface="+mn-lt"/>
                  </a:rPr>
                  <a:t>the spatial structure of hadrons</a:t>
                </a:r>
                <a:r>
                  <a:rPr lang="en-US" altLang="zh-CN" sz="2200" b="0" u="none" strike="noStrike" dirty="0">
                    <a:solidFill>
                      <a:srgbClr val="1A1A1A"/>
                    </a:solidFill>
                    <a:effectLst/>
                    <a:latin typeface="+mn-lt"/>
                  </a:rPr>
                  <a:t>.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C935516-337B-4AAF-D785-9DC0FC934B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785" r="-5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6ACF71-E63B-DB61-BF62-74F5A2AB1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600BB-73F6-424F-884E-921A3DD368F6}" type="datetime1">
              <a:rPr lang="zh-CN" altLang="en-US" smtClean="0"/>
              <a:t>2023/6/18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622DAE-1879-F307-3B3B-866F5A02D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South China Normal University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A3B895-3B7F-9D7F-9C73-296CED39A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D503-04FE-4E9F-A7AA-4F6D95E6EF42}" type="slidenum">
              <a:rPr lang="en-US" smtClean="0"/>
              <a:t>15</a:t>
            </a:fld>
            <a:endParaRPr lang="en-US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F68BA172-1115-EF9A-2D31-EB30385541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59BAF6EE-3E75-F687-BF07-B724FE380B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767C2AF-4277-75D1-0848-0400D0738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950" y="4483698"/>
            <a:ext cx="8190899" cy="193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00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+mj-lt"/>
                <a:sym typeface="+mn-ea"/>
              </a:rPr>
              <a:t>Z</a:t>
            </a:r>
            <a:r>
              <a:rPr lang="en-US" altLang="zh-CN" dirty="0">
                <a:latin typeface="+mj-lt"/>
                <a:sym typeface="+mn-ea"/>
              </a:rPr>
              <a:t>c</a:t>
            </a:r>
            <a:r>
              <a:rPr lang="zh-CN" altLang="en-US" dirty="0">
                <a:latin typeface="+mj-lt"/>
                <a:sym typeface="+mn-ea"/>
              </a:rPr>
              <a:t> </a:t>
            </a:r>
            <a:r>
              <a:rPr lang="en-US" altLang="zh-CN" dirty="0">
                <a:latin typeface="+mj-lt"/>
                <a:sym typeface="+mn-ea"/>
              </a:rPr>
              <a:t>p</a:t>
            </a:r>
            <a:r>
              <a:rPr lang="zh-CN" altLang="en-US" dirty="0">
                <a:latin typeface="+mj-lt"/>
                <a:sym typeface="+mn-ea"/>
              </a:rPr>
              <a:t>roduc</a:t>
            </a:r>
            <a:r>
              <a:rPr lang="en-US" altLang="zh-CN" dirty="0" err="1">
                <a:latin typeface="+mj-lt"/>
                <a:sym typeface="+mn-ea"/>
              </a:rPr>
              <a:t>tion</a:t>
            </a:r>
            <a:r>
              <a:rPr lang="en-US" altLang="zh-CN" dirty="0">
                <a:latin typeface="+mj-lt"/>
                <a:sym typeface="+mn-ea"/>
              </a:rPr>
              <a:t> in pp collisions at 13TeV</a:t>
            </a:r>
            <a:endParaRPr lang="en-US" altLang="zh-CN" dirty="0">
              <a:latin typeface="+mj-lt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180A1-6D76-3C43-9AC2-C51D39E89482}" type="datetime5">
              <a:rPr lang="zh-CN" altLang="en-US" smtClean="0"/>
              <a:t>2023/6/17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第二届“粤港澳”核物理论坛</a:t>
            </a: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D503-04FE-4E9F-A7AA-4F6D95E6EF42}" type="slidenum">
              <a:rPr lang="en-US" smtClean="0"/>
              <a:t>16</a:t>
            </a:fld>
            <a:endParaRPr lang="en-US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7478" r="6978"/>
          <a:stretch>
            <a:fillRect/>
          </a:stretch>
        </p:blipFill>
        <p:spPr>
          <a:xfrm>
            <a:off x="664210" y="4602210"/>
            <a:ext cx="2173088" cy="1800000"/>
          </a:xfrm>
          <a:prstGeom prst="rect">
            <a:avLst/>
          </a:prstGeom>
        </p:spPr>
      </p:pic>
      <p:pic>
        <p:nvPicPr>
          <p:cNvPr id="9" name="内容占位符 8"/>
          <p:cNvPicPr>
            <a:picLocks noGrp="1" noChangeAspect="1"/>
          </p:cNvPicPr>
          <p:nvPr>
            <p:ph sz="half" idx="2"/>
          </p:nvPr>
        </p:nvPicPr>
        <p:blipFill>
          <a:blip r:embed="rId4"/>
          <a:srcRect l="3245" r="1899"/>
          <a:stretch>
            <a:fillRect/>
          </a:stretch>
        </p:blipFill>
        <p:spPr>
          <a:xfrm>
            <a:off x="2990215" y="4602210"/>
            <a:ext cx="2172487" cy="180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5215" y="2684145"/>
            <a:ext cx="5377815" cy="3688715"/>
          </a:xfrm>
          <a:prstGeom prst="rect">
            <a:avLst/>
          </a:prstGeom>
        </p:spPr>
      </p:pic>
      <p:sp>
        <p:nvSpPr>
          <p:cNvPr id="18" name="内容占位符 2"/>
          <p:cNvSpPr>
            <a:spLocks noGrp="1"/>
          </p:cNvSpPr>
          <p:nvPr/>
        </p:nvSpPr>
        <p:spPr>
          <a:xfrm>
            <a:off x="384175" y="1356995"/>
            <a:ext cx="5516245" cy="5045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90204" pitchFamily="34" charset="0"/>
              <a:buBlip>
                <a:blip r:embed="rId6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90204" pitchFamily="34" charset="0"/>
              <a:buBlip>
                <a:blip r:embed="rId6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90204" pitchFamily="34" charset="0"/>
              <a:buBlip>
                <a:blip r:embed="rId6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90204" pitchFamily="34" charset="0"/>
              <a:buBlip>
                <a:blip r:embed="rId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90204" pitchFamily="34" charset="0"/>
              <a:buBlip>
                <a:blip r:embed="rId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/>
              <a:t>Zc production at electroweak scale, hadronic effects are small</a:t>
            </a:r>
          </a:p>
          <a:p>
            <a:r>
              <a:rPr lang="en-US" altLang="zh-CN" sz="1800"/>
              <a:t>Use the ratio of cross section between Zc and Zj (</a:t>
            </a:r>
            <a:r>
              <a:rPr lang="en-US" altLang="zh-CN" sz="1800">
                <a:sym typeface="+mn-ea"/>
              </a:rPr>
              <a:t>events of a Z boson and any type jet</a:t>
            </a:r>
            <a:r>
              <a:rPr lang="en-US" altLang="zh-CN" sz="1800"/>
              <a:t>) to manifest: </a:t>
            </a:r>
          </a:p>
          <a:p>
            <a:endParaRPr lang="en-US" altLang="zh-CN" sz="1800"/>
          </a:p>
          <a:p>
            <a:endParaRPr lang="en-US" altLang="zh-CN" sz="1800"/>
          </a:p>
          <a:p>
            <a:pPr lvl="1"/>
            <a:r>
              <a:rPr lang="en-US" altLang="zh-CN" sz="1800"/>
              <a:t>cancel some experimental and theoretical  uncertanties </a:t>
            </a:r>
            <a:endParaRPr lang="en-US" altLang="zh-CN" sz="1540"/>
          </a:p>
          <a:p>
            <a:r>
              <a:rPr lang="en-US" altLang="zh-CN" sz="1800"/>
              <a:t>The leading-order Zc production mechanism is </a:t>
            </a:r>
            <a:endParaRPr lang="en-US" altLang="zh-CN" sz="1800" i="1">
              <a:latin typeface="Cambria Math" panose="02040503050406030204" pitchFamily="18" charset="0"/>
              <a:cs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CN" sz="1800" i="1">
              <a:latin typeface="Cambria Math" panose="02040503050406030204" pitchFamily="18" charset="0"/>
              <a:cs typeface="Cambria Math" panose="02040503050406030204" pitchFamily="18" charset="0"/>
            </a:endParaRPr>
          </a:p>
        </p:txBody>
      </p:sp>
      <p:sp>
        <p:nvSpPr>
          <p:cNvPr id="19" name="内容占位符 3"/>
          <p:cNvSpPr>
            <a:spLocks noGrp="1"/>
          </p:cNvSpPr>
          <p:nvPr/>
        </p:nvSpPr>
        <p:spPr>
          <a:xfrm>
            <a:off x="6173470" y="1489075"/>
            <a:ext cx="5636895" cy="4752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90204" pitchFamily="34" charset="0"/>
              <a:buBlip>
                <a:blip r:embed="rId6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90204" pitchFamily="34" charset="0"/>
              <a:buBlip>
                <a:blip r:embed="rId6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90204" pitchFamily="34" charset="0"/>
              <a:buBlip>
                <a:blip r:embed="rId6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90204" pitchFamily="34" charset="0"/>
              <a:buBlip>
                <a:blip r:embed="rId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90204" pitchFamily="34" charset="0"/>
              <a:buBlip>
                <a:blip r:embed="rId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/>
              <a:t>Use NLO standard model calculate the ratio as a function of Z rapidity</a:t>
            </a:r>
          </a:p>
          <a:p>
            <a:r>
              <a:rPr lang="en-US" altLang="zh-CN" sz="1800">
                <a:sym typeface="+mn-ea"/>
              </a:rPr>
              <a:t>Intrinsic charm (</a:t>
            </a:r>
            <a:r>
              <a:rPr lang="en-US" altLang="zh-CN" sz="1800"/>
              <a:t>IC) contribution enhance c-jet production at large Z rapidity</a:t>
            </a:r>
          </a:p>
        </p:txBody>
      </p:sp>
      <p:pic>
        <p:nvPicPr>
          <p:cNvPr id="20" name="334E55B0-647D-440b-865C-3EC943EB4CBC-6" descr="wpsoffic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4260" y="2668270"/>
            <a:ext cx="1247775" cy="565150"/>
          </a:xfrm>
          <a:prstGeom prst="rect">
            <a:avLst/>
          </a:prstGeom>
        </p:spPr>
      </p:pic>
      <p:pic>
        <p:nvPicPr>
          <p:cNvPr id="21" name="334E55B0-647D-440b-865C-3EC943EB4CBC-7" descr="wpsoffic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4260" y="4225290"/>
            <a:ext cx="1038422" cy="25200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425690" y="958215"/>
            <a:ext cx="2540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>
                <a:solidFill>
                  <a:schemeClr val="accent1"/>
                </a:solidFill>
              </a:rPr>
              <a:t>PhysRevLett.128.082001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34010" y="1392555"/>
                <a:ext cx="10749915" cy="4943699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CN" sz="1800" dirty="0">
                    <a:latin typeface="+mn-lt"/>
                    <a:cs typeface="+mn-lt"/>
                  </a:rPr>
                  <a:t>Data sample: integrated luminosity of 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latin typeface="Cambria Math" panose="02040503050406030204" pitchFamily="18" charset="0"/>
                        <a:cs typeface="+mn-lt"/>
                      </a:rPr>
                      <m:t>6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cs typeface="+mn-lt"/>
                      </a:rPr>
                      <m:t>f</m:t>
                    </m:r>
                    <m:sSup>
                      <m:sSupPr>
                        <m:ctrlPr>
                          <a:rPr lang="en-US" altLang="zh-CN" sz="1800" b="0" smtClean="0">
                            <a:latin typeface="Cambria Math" panose="02040503050406030204" pitchFamily="18" charset="0"/>
                            <a:cs typeface="+mn-lt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cs typeface="+mn-lt"/>
                          </a:rPr>
                          <m:t>b</m:t>
                        </m:r>
                      </m:e>
                      <m:sup>
                        <m:r>
                          <a:rPr lang="en-US" altLang="zh-CN" sz="1800" b="0" i="0" smtClean="0">
                            <a:latin typeface="Cambria Math" panose="02040503050406030204" pitchFamily="18" charset="0"/>
                            <a:cs typeface="+mn-lt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sz="1800" dirty="0">
                    <a:latin typeface="+mn-lt"/>
                    <a:cs typeface="+mn-lt"/>
                  </a:rPr>
                  <a:t>, pp collisions at a center-of-mass energy of 13 </a:t>
                </a:r>
                <a:r>
                  <a:rPr lang="en-US" altLang="zh-CN" sz="1800" dirty="0" err="1">
                    <a:latin typeface="+mn-lt"/>
                    <a:cs typeface="+mn-lt"/>
                  </a:rPr>
                  <a:t>TeV</a:t>
                </a:r>
                <a:endParaRPr lang="en-US" altLang="zh-CN" sz="1800" dirty="0">
                  <a:latin typeface="+mn-lt"/>
                  <a:cs typeface="+mn-lt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zh-CN" altLang="en-US" sz="1800" dirty="0">
                    <a:latin typeface="+mn-lt"/>
                    <a:sym typeface="+mn-ea"/>
                  </a:rPr>
                  <a:t>Z bosons</a:t>
                </a:r>
                <a:r>
                  <a:rPr lang="en-US" altLang="zh-CN" sz="1800" dirty="0">
                    <a:latin typeface="+mn-lt"/>
                    <a:sym typeface="+mn-ea"/>
                  </a:rPr>
                  <a:t>:</a:t>
                </a:r>
                <a:r>
                  <a:rPr lang="zh-CN" altLang="en-US" sz="1800" dirty="0">
                    <a:latin typeface="+mn-lt"/>
                    <a:sym typeface="+mn-ea"/>
                  </a:rPr>
                  <a:t> reconstructed using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0">
                        <a:solidFill>
                          <a:schemeClr val="tx1"/>
                        </a:solidFill>
                        <a:latin typeface="+mn-lt"/>
                        <a:cs typeface="Cambria Math" panose="02040503050406030204" pitchFamily="18" charset="0"/>
                      </a:rPr>
                      <m:t>Z</m:t>
                    </m:r>
                    <m:r>
                      <a:rPr lang="en-US" altLang="zh-CN" sz="1800" i="0">
                        <a:solidFill>
                          <a:schemeClr val="tx1"/>
                        </a:solidFill>
                        <a:latin typeface="+mn-lt"/>
                        <a:cs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1800">
                            <a:solidFill>
                              <a:schemeClr val="tx1"/>
                            </a:solidFill>
                            <a:latin typeface="+mn-lt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800" i="0">
                            <a:solidFill>
                              <a:schemeClr val="tx1"/>
                            </a:solidFill>
                            <a:latin typeface="+mn-lt"/>
                            <a:cs typeface="Cambria Math" panose="02040503050406030204" pitchFamily="18" charset="0"/>
                          </a:rPr>
                          <m:t>μ</m:t>
                        </m:r>
                      </m:e>
                      <m:sup>
                        <m:r>
                          <a:rPr lang="en-US" altLang="zh-CN" sz="1800" i="0">
                            <a:solidFill>
                              <a:schemeClr val="tx1"/>
                            </a:solidFill>
                            <a:latin typeface="+mn-lt"/>
                            <a:cs typeface="Cambria Math" panose="02040503050406030204" pitchFamily="18" charset="0"/>
                          </a:rPr>
                          <m:t>+</m:t>
                        </m:r>
                      </m:sup>
                    </m:sSup>
                    <m:sSup>
                      <m:sSupPr>
                        <m:ctrlPr>
                          <a:rPr lang="en-US" altLang="zh-CN" sz="1800">
                            <a:solidFill>
                              <a:schemeClr val="tx1"/>
                            </a:solidFill>
                            <a:latin typeface="+mn-lt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800" i="0">
                            <a:solidFill>
                              <a:schemeClr val="tx1"/>
                            </a:solidFill>
                            <a:latin typeface="+mn-lt"/>
                            <a:cs typeface="Cambria Math" panose="02040503050406030204" pitchFamily="18" charset="0"/>
                          </a:rPr>
                          <m:t>μ</m:t>
                        </m:r>
                      </m:e>
                      <m:sup>
                        <m:r>
                          <a:rPr lang="en-US" altLang="zh-CN" sz="1800" i="0">
                            <a:solidFill>
                              <a:schemeClr val="tx1"/>
                            </a:solidFill>
                            <a:latin typeface="+mn-lt"/>
                            <a:cs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zh-CN" altLang="en-US" sz="1800" dirty="0">
                    <a:latin typeface="+mn-lt"/>
                    <a:sym typeface="+mn-ea"/>
                  </a:rPr>
                  <a:t> decay</a:t>
                </a:r>
                <a:endParaRPr lang="en-US" altLang="zh-CN" sz="1800" dirty="0">
                  <a:latin typeface="+mn-lt"/>
                  <a:cs typeface="+mn-lt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zh-CN" sz="1800" dirty="0">
                    <a:latin typeface="+mn-lt"/>
                    <a:cs typeface="+mn-lt"/>
                  </a:rPr>
                  <a:t>The c-jet as a jet containing a c-hadron, identified by tagging secondary vertices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CN" sz="1800" dirty="0">
                    <a:latin typeface="+mn-lt"/>
                    <a:cs typeface="+mn-lt"/>
                  </a:rPr>
                  <a:t>Measurement strategy: </a:t>
                </a:r>
              </a:p>
              <a:p>
                <a:pPr>
                  <a:lnSpc>
                    <a:spcPct val="100000"/>
                  </a:lnSpc>
                </a:pPr>
                <a:endParaRPr lang="en-US" altLang="zh-CN" sz="1800" dirty="0">
                  <a:latin typeface="+mn-lt"/>
                  <a:cs typeface="+mn-lt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zh-CN" sz="1800" dirty="0">
                    <a:latin typeface="+mn-lt"/>
                    <a:cs typeface="+mn-lt"/>
                  </a:rPr>
                  <a:t>N(c-tag) is observed </a:t>
                </a:r>
                <a:r>
                  <a:rPr lang="en-US" altLang="zh-CN" sz="1800" dirty="0" err="1">
                    <a:latin typeface="+mn-lt"/>
                    <a:cs typeface="+mn-lt"/>
                  </a:rPr>
                  <a:t>Zc</a:t>
                </a:r>
                <a:r>
                  <a:rPr lang="en-US" altLang="zh-CN" sz="1800" dirty="0">
                    <a:latin typeface="+mn-lt"/>
                    <a:cs typeface="+mn-lt"/>
                  </a:rPr>
                  <a:t> yield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CN" sz="1800" dirty="0">
                    <a:latin typeface="+mn-lt"/>
                    <a:cs typeface="+mn-lt"/>
                  </a:rPr>
                  <a:t>c-tag efficiency, calculated by using </a:t>
                </a:r>
                <a:r>
                  <a:rPr lang="en-US" altLang="zh-CN" sz="1800" dirty="0" err="1">
                    <a:latin typeface="+mn-lt"/>
                    <a:cs typeface="+mn-lt"/>
                  </a:rPr>
                  <a:t>dijet</a:t>
                </a:r>
                <a:r>
                  <a:rPr lang="en-US" altLang="zh-CN" sz="1800" dirty="0">
                    <a:latin typeface="+mn-lt"/>
                    <a:cs typeface="+mn-lt"/>
                  </a:rPr>
                  <a:t> data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CN" sz="1800" dirty="0">
                    <a:latin typeface="+mn-lt"/>
                    <a:cs typeface="+mn-lt"/>
                  </a:rPr>
                  <a:t>N(j) is total </a:t>
                </a:r>
                <a:r>
                  <a:rPr lang="en-US" altLang="zh-CN" sz="1800" dirty="0" err="1">
                    <a:latin typeface="+mn-lt"/>
                    <a:cs typeface="+mn-lt"/>
                  </a:rPr>
                  <a:t>Zj</a:t>
                </a:r>
                <a:r>
                  <a:rPr lang="en-US" altLang="zh-CN" sz="1800" dirty="0">
                    <a:latin typeface="+mn-lt"/>
                    <a:cs typeface="+mn-lt"/>
                  </a:rPr>
                  <a:t> yield, </a:t>
                </a:r>
                <a:r>
                  <a:rPr lang="en-US" altLang="zh-CN" sz="1800" dirty="0">
                    <a:latin typeface="+mn-lt"/>
                    <a:sym typeface="+mn-ea"/>
                  </a:rPr>
                  <a:t>reconstructed in the fiducial region</a:t>
                </a:r>
                <a:endParaRPr lang="en-US" altLang="zh-CN" sz="1800" dirty="0">
                  <a:latin typeface="+mn-lt"/>
                  <a:cs typeface="+mn-lt"/>
                </a:endParaRPr>
              </a:p>
              <a:p>
                <a:pPr lvl="0">
                  <a:lnSpc>
                    <a:spcPct val="100000"/>
                  </a:lnSpc>
                </a:pPr>
                <a:r>
                  <a:rPr lang="en-US" altLang="zh-CN" sz="1800" dirty="0">
                    <a:latin typeface="+mn-lt"/>
                    <a:cs typeface="+mn-lt"/>
                  </a:rPr>
                  <a:t>D</a:t>
                </a:r>
                <a:r>
                  <a:rPr lang="en-US" altLang="zh-CN" sz="1800" dirty="0">
                    <a:latin typeface="+mn-lt"/>
                    <a:cs typeface="+mn-lt"/>
                    <a:sym typeface="+mn-ea"/>
                  </a:rPr>
                  <a:t>etermining </a:t>
                </a:r>
                <a:r>
                  <a:rPr lang="en-US" altLang="zh-CN" sz="1800" dirty="0" err="1">
                    <a:latin typeface="+mn-lt"/>
                    <a:cs typeface="+mn-lt"/>
                    <a:sym typeface="+mn-ea"/>
                  </a:rPr>
                  <a:t>Zc</a:t>
                </a:r>
                <a:r>
                  <a:rPr lang="en-US" altLang="zh-CN" sz="1800" dirty="0">
                    <a:latin typeface="+mn-lt"/>
                    <a:cs typeface="+mn-lt"/>
                    <a:sym typeface="+mn-ea"/>
                  </a:rPr>
                  <a:t> yields u</a:t>
                </a:r>
                <a:r>
                  <a:rPr lang="en-US" altLang="zh-CN" sz="1800" dirty="0">
                    <a:latin typeface="+mn-lt"/>
                    <a:cs typeface="+mn-lt"/>
                  </a:rPr>
                  <a:t>sing </a:t>
                </a:r>
                <a:r>
                  <a:rPr lang="en-US" altLang="zh-CN" sz="1800" dirty="0">
                    <a:latin typeface="+mn-lt"/>
                    <a:cs typeface="+mn-lt"/>
                    <a:sym typeface="+mn-ea"/>
                  </a:rPr>
                  <a:t>displaced-vertex(DV) </a:t>
                </a:r>
                <a:r>
                  <a:rPr lang="en-US" altLang="zh-CN" sz="1800" dirty="0">
                    <a:latin typeface="+mn-lt"/>
                    <a:cs typeface="+mn-lt"/>
                  </a:rPr>
                  <a:t>based tagging method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CN" sz="1800" dirty="0">
                    <a:latin typeface="+mn-lt"/>
                    <a:cs typeface="+mn-lt"/>
                  </a:rPr>
                  <a:t>Find a displaced-vertex signature from a jet cone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CN" sz="1800" dirty="0">
                    <a:latin typeface="+mn-lt"/>
                    <a:cs typeface="+mn-lt"/>
                  </a:rPr>
                  <a:t>Two properties of DV are used: number of tracks in DV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smtClean="0">
                            <a:latin typeface="Cambria Math" panose="02040503050406030204" pitchFamily="18" charset="0"/>
                            <a:cs typeface="+mn-lt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cs typeface="+mn-lt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cs typeface="+mn-lt"/>
                          </a:rPr>
                          <m:t>trk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+mn-lt"/>
                    <a:cs typeface="+mn-lt"/>
                  </a:rPr>
                  <a:t>) and corrected mass </a:t>
                </a:r>
              </a:p>
              <a:p>
                <a:pPr lvl="2">
                  <a:lnSpc>
                    <a:spcPct val="100000"/>
                  </a:lnSpc>
                </a:pPr>
                <a:endParaRPr lang="en-US" altLang="zh-CN" sz="1800" dirty="0">
                  <a:latin typeface="+mn-lt"/>
                  <a:cs typeface="+mn-lt"/>
                </a:endParaRPr>
              </a:p>
              <a:p>
                <a:pPr lvl="2">
                  <a:lnSpc>
                    <a:spcPct val="100000"/>
                  </a:lnSpc>
                </a:pPr>
                <a:endParaRPr lang="en-US" altLang="zh-CN" sz="1800" dirty="0">
                  <a:latin typeface="+mn-lt"/>
                  <a:cs typeface="+mn-lt"/>
                </a:endParaRPr>
              </a:p>
              <a:p>
                <a:pPr lvl="2">
                  <a:lnSpc>
                    <a:spcPct val="100000"/>
                  </a:lnSpc>
                </a:pPr>
                <a:r>
                  <a:rPr lang="en-US" altLang="zh-CN" sz="1800" dirty="0" err="1">
                    <a:latin typeface="+mn-lt"/>
                    <a:cs typeface="+mn-lt"/>
                  </a:rPr>
                  <a:t>θ</a:t>
                </a:r>
                <a:r>
                  <a:rPr lang="en-US" altLang="zh-CN" sz="1800" dirty="0">
                    <a:latin typeface="+mn-lt"/>
                    <a:cs typeface="+mn-lt"/>
                  </a:rPr>
                  <a:t>, angle between the momentum and the flight direction of the DV</a:t>
                </a: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4010" y="1392555"/>
                <a:ext cx="10749915" cy="4943699"/>
              </a:xfrm>
              <a:blipFill>
                <a:blip r:embed="rId3"/>
                <a:stretch>
                  <a:fillRect t="-513" b="-2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>
                <a:latin typeface="+mj-lt"/>
                <a:sym typeface="+mn-ea"/>
              </a:rPr>
              <a:t>Z</a:t>
            </a:r>
            <a:r>
              <a:rPr lang="en-US" altLang="zh-CN" sz="4000" dirty="0">
                <a:latin typeface="+mj-lt"/>
                <a:sym typeface="+mn-ea"/>
              </a:rPr>
              <a:t>c</a:t>
            </a:r>
            <a:r>
              <a:rPr lang="zh-CN" altLang="en-US" sz="4000" dirty="0">
                <a:latin typeface="+mj-lt"/>
                <a:sym typeface="+mn-ea"/>
              </a:rPr>
              <a:t> </a:t>
            </a:r>
            <a:r>
              <a:rPr lang="en-US" altLang="zh-CN" sz="4000" dirty="0">
                <a:latin typeface="+mj-lt"/>
                <a:sym typeface="+mn-ea"/>
              </a:rPr>
              <a:t>p</a:t>
            </a:r>
            <a:r>
              <a:rPr lang="zh-CN" altLang="en-US" sz="4000" dirty="0">
                <a:latin typeface="+mj-lt"/>
                <a:sym typeface="+mn-ea"/>
              </a:rPr>
              <a:t>roduc</a:t>
            </a:r>
            <a:r>
              <a:rPr lang="en-US" altLang="zh-CN" sz="4000" dirty="0" err="1">
                <a:latin typeface="+mj-lt"/>
                <a:sym typeface="+mn-ea"/>
              </a:rPr>
              <a:t>tion</a:t>
            </a:r>
            <a:r>
              <a:rPr lang="en-US" altLang="zh-CN" sz="4000" dirty="0">
                <a:latin typeface="+mj-lt"/>
                <a:sym typeface="+mn-ea"/>
              </a:rPr>
              <a:t> in pp collisions at 13TeV</a:t>
            </a:r>
            <a:endParaRPr lang="zh-CN" altLang="en-US" sz="4000" b="1" dirty="0">
              <a:latin typeface="+mj-lt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0669B-D577-354F-8EAC-5F237BD992E4}" type="datetime5">
              <a:rPr lang="zh-CN" altLang="en-US" smtClean="0"/>
              <a:t>2023/6/17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第二届“粤港澳”核物理论坛</a:t>
            </a: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D503-04FE-4E9F-A7AA-4F6D95E6EF42}" type="slidenum">
              <a:rPr lang="en-US" smtClean="0"/>
              <a:t>17</a:t>
            </a:fld>
            <a:endParaRPr lang="en-US"/>
          </a:p>
        </p:txBody>
      </p:sp>
      <p:pic>
        <p:nvPicPr>
          <p:cNvPr id="9" name="334E55B0-647D-440b-865C-3EC943EB4CBC-4" descr="/private/var/folders/s2/rs3309052d72155pb8hmpn4c0000gn/T/com.kingsoft.wpsoffice.mac/wpsoffice.uYxmAC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3495" y="5434380"/>
            <a:ext cx="4911725" cy="383540"/>
          </a:xfrm>
          <a:prstGeom prst="rect">
            <a:avLst/>
          </a:prstGeom>
        </p:spPr>
      </p:pic>
      <p:pic>
        <p:nvPicPr>
          <p:cNvPr id="11" name="334E55B0-647D-440b-865C-3EC943EB4CBC-9" descr="/private/var/folders/s2/rs3309052d72155pb8hmpn4c0000gn/T/com.kingsoft.wpsoffice.mac/wpsoffice.lxeMBowpsoffi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0658" y="2620645"/>
            <a:ext cx="2057400" cy="54000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 rot="21360000">
            <a:off x="8460105" y="2562860"/>
            <a:ext cx="2741295" cy="2059305"/>
            <a:chOff x="13323" y="4195"/>
            <a:chExt cx="4317" cy="3243"/>
          </a:xfrm>
        </p:grpSpPr>
        <p:cxnSp>
          <p:nvCxnSpPr>
            <p:cNvPr id="15" name="直接连接符 14"/>
            <p:cNvCxnSpPr>
              <a:stCxn id="17" idx="7"/>
              <a:endCxn id="14" idx="0"/>
            </p:cNvCxnSpPr>
            <p:nvPr/>
          </p:nvCxnSpPr>
          <p:spPr>
            <a:xfrm flipV="1">
              <a:off x="13568" y="4299"/>
              <a:ext cx="2136" cy="21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rot="21240000" flipV="1">
              <a:off x="13380" y="6175"/>
              <a:ext cx="3168" cy="3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/>
            <p:cNvSpPr/>
            <p:nvPr/>
          </p:nvSpPr>
          <p:spPr>
            <a:xfrm rot="21240000">
              <a:off x="15010" y="5674"/>
              <a:ext cx="183" cy="2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箭头连接符 18"/>
            <p:cNvCxnSpPr>
              <a:stCxn id="17" idx="3"/>
            </p:cNvCxnSpPr>
            <p:nvPr/>
          </p:nvCxnSpPr>
          <p:spPr>
            <a:xfrm rot="21240000" flipV="1">
              <a:off x="13327" y="5754"/>
              <a:ext cx="1339" cy="94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>
              <a:stCxn id="17" idx="3"/>
              <a:endCxn id="18" idx="2"/>
            </p:cNvCxnSpPr>
            <p:nvPr/>
          </p:nvCxnSpPr>
          <p:spPr>
            <a:xfrm rot="21240000" flipV="1">
              <a:off x="13334" y="5878"/>
              <a:ext cx="1723" cy="800"/>
            </a:xfrm>
            <a:prstGeom prst="line">
              <a:avLst/>
            </a:prstGeom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/>
            <p:cNvSpPr/>
            <p:nvPr/>
          </p:nvSpPr>
          <p:spPr>
            <a:xfrm rot="21240000">
              <a:off x="13323" y="6451"/>
              <a:ext cx="303" cy="35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箭头连接符 20"/>
            <p:cNvCxnSpPr>
              <a:stCxn id="18" idx="7"/>
            </p:cNvCxnSpPr>
            <p:nvPr/>
          </p:nvCxnSpPr>
          <p:spPr>
            <a:xfrm rot="21240000" flipV="1">
              <a:off x="15108" y="4720"/>
              <a:ext cx="928" cy="95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>
              <a:stCxn id="18" idx="7"/>
            </p:cNvCxnSpPr>
            <p:nvPr/>
          </p:nvCxnSpPr>
          <p:spPr>
            <a:xfrm rot="21240000" flipV="1">
              <a:off x="15128" y="5100"/>
              <a:ext cx="1159" cy="56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 rot="21240000">
              <a:off x="15146" y="5711"/>
              <a:ext cx="123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13"/>
            <p:cNvSpPr/>
            <p:nvPr/>
          </p:nvSpPr>
          <p:spPr>
            <a:xfrm rot="19980000">
              <a:off x="15742" y="4195"/>
              <a:ext cx="793" cy="191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 rot="21240000">
              <a:off x="13587" y="6858"/>
              <a:ext cx="88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chemeClr val="accent1"/>
                  </a:solidFill>
                </a:rPr>
                <a:t>PV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 rot="21240000">
              <a:off x="15067" y="5837"/>
              <a:ext cx="1966" cy="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>
                  <a:solidFill>
                    <a:srgbClr val="FF0000"/>
                  </a:solidFill>
                </a:rPr>
                <a:t>Secondary vertex(displaced-vertex)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 rot="21240000">
              <a:off x="16716" y="4699"/>
              <a:ext cx="9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jet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7425690" y="958215"/>
            <a:ext cx="2540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dirty="0">
                <a:solidFill>
                  <a:schemeClr val="accent1"/>
                </a:solidFill>
              </a:rPr>
              <a:t>PhysRevLett.128.082001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内容占位符 2"/>
              <p:cNvSpPr>
                <a:spLocks noGrp="1"/>
              </p:cNvSpPr>
              <p:nvPr/>
            </p:nvSpPr>
            <p:spPr>
              <a:xfrm>
                <a:off x="1179830" y="1414145"/>
                <a:ext cx="9740900" cy="28149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SzPct val="100000"/>
                  <a:buFont typeface="Arial" panose="020B0604020202090204" pitchFamily="34" charset="0"/>
                  <a:buBlip>
                    <a:blip r:embed="rId2"/>
                  </a:buBlip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SzPct val="100000"/>
                  <a:buFont typeface="Arial" panose="020B0604020202090204" pitchFamily="34" charset="0"/>
                  <a:buBlip>
                    <a:blip r:embed="rId2"/>
                  </a:buBlip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SzPct val="100000"/>
                  <a:buFont typeface="Arial" panose="020B0604020202090204" pitchFamily="34" charset="0"/>
                  <a:buBlip>
                    <a:blip r:embed="rId2"/>
                  </a:buBlip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SzPct val="100000"/>
                  <a:buFont typeface="Arial" panose="020B0604020202090204" pitchFamily="34" charset="0"/>
                  <a:buBlip>
                    <a:blip r:embed="rId2"/>
                  </a:buBlip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SzPct val="100000"/>
                  <a:buFont typeface="Arial" panose="020B0604020202090204" pitchFamily="34" charset="0"/>
                  <a:buBlip>
                    <a:blip r:embed="rId2"/>
                  </a:buBlip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zh-CN" sz="2200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2200" dirty="0">
                    <a:sym typeface="+mn-ea"/>
                  </a:rPr>
                  <a:t>Z bosons</a:t>
                </a:r>
                <a:r>
                  <a:rPr lang="en-US" altLang="zh-CN" sz="2200" dirty="0">
                    <a:sym typeface="+mn-ea"/>
                  </a:rPr>
                  <a:t>:</a:t>
                </a:r>
                <a:r>
                  <a:rPr lang="zh-CN" altLang="en-US" sz="2200" dirty="0">
                    <a:sym typeface="+mn-ea"/>
                  </a:rPr>
                  <a:t> reconstructed using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i="0">
                        <a:solidFill>
                          <a:schemeClr val="tx1"/>
                        </a:solidFill>
                        <a:cs typeface="Cambria Math" panose="02040503050406030204" pitchFamily="18" charset="0"/>
                      </a:rPr>
                      <m:t>Z</m:t>
                    </m:r>
                    <m:r>
                      <a:rPr lang="en-US" altLang="zh-CN" sz="2200" i="0">
                        <a:solidFill>
                          <a:schemeClr val="tx1"/>
                        </a:solidFill>
                        <a:cs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200">
                            <a:solidFill>
                              <a:schemeClr val="tx1"/>
                            </a:solidFill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200" i="0">
                            <a:solidFill>
                              <a:schemeClr val="tx1"/>
                            </a:solidFill>
                            <a:cs typeface="Cambria Math" panose="02040503050406030204" pitchFamily="18" charset="0"/>
                          </a:rPr>
                          <m:t>μ</m:t>
                        </m:r>
                      </m:e>
                      <m:sup>
                        <m:r>
                          <a:rPr lang="en-US" altLang="zh-CN" sz="2200" i="0">
                            <a:solidFill>
                              <a:schemeClr val="tx1"/>
                            </a:solidFill>
                            <a:cs typeface="Cambria Math" panose="02040503050406030204" pitchFamily="18" charset="0"/>
                          </a:rPr>
                          <m:t>+</m:t>
                        </m:r>
                      </m:sup>
                    </m:sSup>
                    <m:sSup>
                      <m:sSupPr>
                        <m:ctrlPr>
                          <a:rPr lang="en-US" altLang="zh-CN" sz="2200">
                            <a:solidFill>
                              <a:schemeClr val="tx1"/>
                            </a:solidFill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200" i="0">
                            <a:solidFill>
                              <a:schemeClr val="tx1"/>
                            </a:solidFill>
                            <a:cs typeface="Cambria Math" panose="02040503050406030204" pitchFamily="18" charset="0"/>
                          </a:rPr>
                          <m:t>μ</m:t>
                        </m:r>
                      </m:e>
                      <m:sup>
                        <m:r>
                          <a:rPr lang="en-US" altLang="zh-CN" sz="2200" i="0">
                            <a:solidFill>
                              <a:schemeClr val="tx1"/>
                            </a:solidFill>
                            <a:cs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zh-CN" altLang="en-US" sz="2200" dirty="0">
                    <a:sym typeface="+mn-ea"/>
                  </a:rPr>
                  <a:t> decay</a:t>
                </a:r>
                <a:endParaRPr lang="zh-CN" altLang="en-US" sz="2200" dirty="0">
                  <a:solidFill>
                    <a:schemeClr val="tx1"/>
                  </a:solidFill>
                </a:endParaRPr>
              </a:p>
              <a:p>
                <a:pPr algn="l"/>
                <a:r>
                  <a:rPr lang="en-US" altLang="zh-CN" sz="2200" dirty="0">
                    <a:sym typeface="+mn-ea"/>
                  </a:rPr>
                  <a:t> Jet reconstruction is performed offline by clustering charged and neutral particle-flow </a:t>
                </a:r>
                <a:r>
                  <a:rPr lang="zh-CN" altLang="en-US" sz="2200" dirty="0">
                    <a:sym typeface="+mn-ea"/>
                  </a:rPr>
                  <a:t>candidates using the anti-kT clustering algorithm as implemented in FastJet</a:t>
                </a:r>
                <a:endParaRPr lang="zh-CN" altLang="en-US" sz="2200" dirty="0">
                  <a:solidFill>
                    <a:schemeClr val="tx1"/>
                  </a:solidFill>
                </a:endParaRPr>
              </a:p>
              <a:p>
                <a:pPr algn="l"/>
                <a:r>
                  <a:rPr lang="en-US" altLang="zh-CN" sz="2200" dirty="0">
                    <a:solidFill>
                      <a:schemeClr val="tx1"/>
                    </a:solidFill>
                    <a:cs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i="0">
                        <a:solidFill>
                          <a:schemeClr val="tx1"/>
                        </a:solidFill>
                        <a:cs typeface="Cambria Math" panose="02040503050406030204" pitchFamily="18" charset="0"/>
                      </a:rPr>
                      <m:t>ΔR</m:t>
                    </m:r>
                    <m:r>
                      <a:rPr lang="en-US" altLang="zh-CN" sz="2200" i="0">
                        <a:solidFill>
                          <a:schemeClr val="tx1"/>
                        </a:solidFill>
                        <a:cs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zh-CN" altLang="en-US" sz="2200" dirty="0">
                    <a:sym typeface="+mn-ea"/>
                  </a:rPr>
                  <a:t> </a:t>
                </a:r>
                <a:r>
                  <a:rPr lang="en-US" altLang="zh-CN" sz="2200" dirty="0">
                    <a:sym typeface="+mn-ea"/>
                  </a:rPr>
                  <a:t>used to separate </a:t>
                </a:r>
                <a:r>
                  <a:rPr lang="zh-CN" altLang="en-US" sz="2200" dirty="0">
                    <a:sym typeface="+mn-ea"/>
                  </a:rPr>
                  <a:t>muons and jet</a:t>
                </a:r>
                <a:r>
                  <a:rPr lang="en-US" altLang="zh-CN" sz="2200" dirty="0">
                    <a:sym typeface="+mn-ea"/>
                  </a:rPr>
                  <a:t>, defined as </a:t>
                </a:r>
              </a:p>
              <a:p>
                <a:pPr marL="0" indent="0" algn="l">
                  <a:buNone/>
                </a:pPr>
                <a:endParaRPr lang="zh-CN" altLang="en-US" sz="2200" dirty="0">
                  <a:sym typeface="+mn-ea"/>
                </a:endParaRPr>
              </a:p>
              <a:p>
                <a:pPr marL="0" indent="0" algn="l">
                  <a:buNone/>
                </a:pPr>
                <a:r>
                  <a:rPr lang="zh-CN" altLang="en-US" sz="2200" dirty="0">
                    <a:sym typeface="+mn-ea"/>
                  </a:rPr>
                  <a:t>to ensure that the muons and jets are well separated</a:t>
                </a:r>
                <a:endParaRPr lang="zh-CN" altLang="en-US" sz="22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70000"/>
                  </a:lnSpc>
                  <a:buBlip>
                    <a:blip r:embed="rId2"/>
                  </a:buBlip>
                </a:pPr>
                <a:endParaRPr lang="en-US" altLang="zh-CN" sz="2200" dirty="0">
                  <a:solidFill>
                    <a:schemeClr val="tx1"/>
                  </a:solidFill>
                </a:endParaRPr>
              </a:p>
              <a:p>
                <a:pPr marL="0" lvl="0" indent="0">
                  <a:lnSpc>
                    <a:spcPct val="70000"/>
                  </a:lnSpc>
                  <a:buBlip>
                    <a:blip r:embed="rId2"/>
                  </a:buBlip>
                </a:pPr>
                <a:endParaRPr lang="en-US" altLang="zh-CN" sz="2200" dirty="0">
                  <a:solidFill>
                    <a:schemeClr val="tx1"/>
                  </a:solidFill>
                </a:endParaRPr>
              </a:p>
              <a:p>
                <a:pPr marL="0" lvl="0" indent="0">
                  <a:lnSpc>
                    <a:spcPct val="70000"/>
                  </a:lnSpc>
                  <a:buNone/>
                </a:pPr>
                <a:endParaRPr lang="en-US" altLang="zh-CN" sz="2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830" y="1414145"/>
                <a:ext cx="9740900" cy="2814955"/>
              </a:xfrm>
              <a:prstGeom prst="rect">
                <a:avLst/>
              </a:prstGeom>
              <a:blipFill>
                <a:blip r:embed="rId3"/>
                <a:stretch>
                  <a:fillRect l="-913" t="-26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圆角矩形 8"/>
          <p:cNvSpPr/>
          <p:nvPr/>
        </p:nvSpPr>
        <p:spPr>
          <a:xfrm>
            <a:off x="1132840" y="1303655"/>
            <a:ext cx="9912985" cy="2815590"/>
          </a:xfrm>
          <a:prstGeom prst="roundRect">
            <a:avLst/>
          </a:prstGeom>
          <a:noFill/>
          <a:ln w="25400">
            <a:solidFill>
              <a:schemeClr val="accent5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l"/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896870" y="4378325"/>
            <a:ext cx="6783705" cy="1940560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>
                <a:latin typeface="+mj-lt"/>
                <a:sym typeface="+mn-ea"/>
              </a:rPr>
              <a:t>Z</a:t>
            </a:r>
            <a:r>
              <a:rPr lang="en-US" altLang="zh-CN" sz="4000" dirty="0">
                <a:latin typeface="+mj-lt"/>
                <a:sym typeface="+mn-ea"/>
              </a:rPr>
              <a:t>c</a:t>
            </a:r>
            <a:r>
              <a:rPr lang="zh-CN" altLang="en-US" sz="4000" dirty="0">
                <a:latin typeface="+mj-lt"/>
                <a:sym typeface="+mn-ea"/>
              </a:rPr>
              <a:t> </a:t>
            </a:r>
            <a:r>
              <a:rPr lang="en-US" altLang="zh-CN" sz="4000" dirty="0">
                <a:latin typeface="+mj-lt"/>
                <a:sym typeface="+mn-ea"/>
              </a:rPr>
              <a:t>p</a:t>
            </a:r>
            <a:r>
              <a:rPr lang="zh-CN" altLang="en-US" sz="4000" dirty="0">
                <a:latin typeface="+mj-lt"/>
                <a:sym typeface="+mn-ea"/>
              </a:rPr>
              <a:t>roduc</a:t>
            </a:r>
            <a:r>
              <a:rPr lang="en-US" altLang="zh-CN" sz="4000" dirty="0" err="1">
                <a:latin typeface="+mj-lt"/>
                <a:sym typeface="+mn-ea"/>
              </a:rPr>
              <a:t>tion</a:t>
            </a:r>
            <a:r>
              <a:rPr lang="en-US" altLang="zh-CN" sz="4000" dirty="0">
                <a:latin typeface="+mj-lt"/>
                <a:sym typeface="+mn-ea"/>
              </a:rPr>
              <a:t> in pp collisions at 13TeV</a:t>
            </a:r>
            <a:endParaRPr lang="zh-CN" altLang="en-US" sz="4000" dirty="0">
              <a:latin typeface="+mj-lt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99ACC-0277-2A4C-BC85-C7263E93A6D1}" type="datetime5">
              <a:rPr lang="zh-CN" altLang="en-US" smtClean="0"/>
              <a:t>2023/6/18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第二届“粤港澳”核物理论坛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D503-04FE-4E9F-A7AA-4F6D95E6EF42}" type="slidenum">
              <a:rPr lang="en-US" smtClean="0"/>
              <a:t>18</a:t>
            </a:fld>
            <a:endParaRPr lang="en-US"/>
          </a:p>
        </p:txBody>
      </p:sp>
      <p:pic>
        <p:nvPicPr>
          <p:cNvPr id="12" name="334E55B0-647D-440b-865C-3EC943EB4CBC-26" descr="wpsoffi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5885" y="3074627"/>
            <a:ext cx="4765675" cy="3651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E9AEB9C-44D7-7AE4-1D32-0344E0F0D74B}"/>
              </a:ext>
            </a:extLst>
          </p:cNvPr>
          <p:cNvSpPr txBox="1"/>
          <p:nvPr/>
        </p:nvSpPr>
        <p:spPr>
          <a:xfrm>
            <a:off x="7425690" y="958215"/>
            <a:ext cx="2540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dirty="0">
                <a:solidFill>
                  <a:schemeClr val="accent1"/>
                </a:solidFill>
              </a:rPr>
              <a:t>PhysRevLett.128.082001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+mj-lt"/>
                <a:sym typeface="+mn-ea"/>
              </a:rPr>
              <a:t>Z</a:t>
            </a:r>
            <a:r>
              <a:rPr lang="en-US" altLang="zh-CN" dirty="0">
                <a:latin typeface="+mj-lt"/>
                <a:sym typeface="+mn-ea"/>
              </a:rPr>
              <a:t>c</a:t>
            </a:r>
            <a:r>
              <a:rPr lang="zh-CN" altLang="en-US" dirty="0">
                <a:latin typeface="+mj-lt"/>
                <a:sym typeface="+mn-ea"/>
              </a:rPr>
              <a:t> </a:t>
            </a:r>
            <a:r>
              <a:rPr lang="en-US" altLang="zh-CN" dirty="0">
                <a:latin typeface="+mj-lt"/>
                <a:sym typeface="+mn-ea"/>
              </a:rPr>
              <a:t>p</a:t>
            </a:r>
            <a:r>
              <a:rPr lang="zh-CN" altLang="en-US" dirty="0">
                <a:latin typeface="+mj-lt"/>
                <a:sym typeface="+mn-ea"/>
              </a:rPr>
              <a:t>roduc</a:t>
            </a:r>
            <a:r>
              <a:rPr lang="en-US" altLang="zh-CN" dirty="0" err="1">
                <a:latin typeface="+mj-lt"/>
                <a:sym typeface="+mn-ea"/>
              </a:rPr>
              <a:t>tion</a:t>
            </a:r>
            <a:r>
              <a:rPr lang="en-US" altLang="zh-CN" dirty="0">
                <a:latin typeface="+mj-lt"/>
                <a:sym typeface="+mn-ea"/>
              </a:rPr>
              <a:t> in pp collisions at 13TeV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5AC3-A7C2-B545-8683-8576789F829A}" type="datetime5">
              <a:rPr lang="zh-CN" altLang="en-US" smtClean="0"/>
              <a:t>2023/6/17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第二届“粤港澳”核物理论坛</a:t>
            </a: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D503-04FE-4E9F-A7AA-4F6D95E6EF42}" type="slidenum">
              <a:rPr lang="en-US" smtClean="0"/>
              <a:t>19</a:t>
            </a:fld>
            <a:endParaRPr lang="en-US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 t="450" r="1168"/>
          <a:stretch>
            <a:fillRect/>
          </a:stretch>
        </p:blipFill>
        <p:spPr>
          <a:xfrm>
            <a:off x="334010" y="2541905"/>
            <a:ext cx="5586730" cy="3815715"/>
          </a:xfrm>
          <a:prstGeom prst="rect">
            <a:avLst/>
          </a:prstGeom>
        </p:spPr>
      </p:pic>
      <p:pic>
        <p:nvPicPr>
          <p:cNvPr id="9" name="内容占位符 8"/>
          <p:cNvPicPr>
            <a:picLocks noGrp="1" noChangeAspect="1"/>
          </p:cNvPicPr>
          <p:nvPr>
            <p:ph sz="half" idx="2"/>
          </p:nvPr>
        </p:nvPicPr>
        <p:blipFill>
          <a:blip r:embed="rId4"/>
          <a:srcRect l="293" r="1179" b="416"/>
          <a:stretch>
            <a:fillRect/>
          </a:stretch>
        </p:blipFill>
        <p:spPr>
          <a:xfrm>
            <a:off x="6257290" y="2541905"/>
            <a:ext cx="5580380" cy="38157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内容占位符 2"/>
              <p:cNvSpPr>
                <a:spLocks noGrp="1"/>
              </p:cNvSpPr>
              <p:nvPr/>
            </p:nvSpPr>
            <p:spPr>
              <a:xfrm>
                <a:off x="334010" y="1392555"/>
                <a:ext cx="11527155" cy="48291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SzPct val="100000"/>
                  <a:buFont typeface="Arial" panose="020B0604020202090204" pitchFamily="34" charset="0"/>
                  <a:buBlip>
                    <a:blip r:embed="rId5"/>
                  </a:buBlip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SzPct val="100000"/>
                  <a:buFont typeface="Arial" panose="020B0604020202090204" pitchFamily="34" charset="0"/>
                  <a:buBlip>
                    <a:blip r:embed="rId5"/>
                  </a:buBlip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SzPct val="100000"/>
                  <a:buFont typeface="Arial" panose="020B0604020202090204" pitchFamily="34" charset="0"/>
                  <a:buBlip>
                    <a:blip r:embed="rId5"/>
                  </a:buBlip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SzPct val="100000"/>
                  <a:buFont typeface="Arial" panose="020B0604020202090204" pitchFamily="34" charset="0"/>
                  <a:buBlip>
                    <a:blip r:embed="rId5"/>
                  </a:buBlip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SzPct val="100000"/>
                  <a:buFont typeface="Arial" panose="020B0604020202090204" pitchFamily="34" charset="0"/>
                  <a:buBlip>
                    <a:blip r:embed="rId5"/>
                  </a:buBlip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altLang="zh-CN" sz="2000" dirty="0">
                    <a:cs typeface="+mn-lt"/>
                  </a:rPr>
                  <a:t>T</a:t>
                </a:r>
                <a:r>
                  <a:rPr lang="zh-CN" altLang="en-US" sz="2000" dirty="0">
                    <a:sym typeface="+mn-ea"/>
                  </a:rPr>
                  <a:t>he</a:t>
                </a:r>
                <a:r>
                  <a:rPr lang="en-US" altLang="zh-CN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smtClean="0">
                            <a:sym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sym typeface="+mn-ea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smtClean="0">
                            <a:sym typeface="+mn-ea"/>
                          </a:rPr>
                          <m:t>cor</m:t>
                        </m:r>
                      </m:sub>
                    </m:sSub>
                    <m:r>
                      <a:rPr lang="en-US" altLang="zh-CN" sz="2000" b="0" i="0" smtClean="0">
                        <a:sym typeface="+mn-ea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sym typeface="+mn-ea"/>
                      </a:rPr>
                      <m:t>DV</m:t>
                    </m:r>
                    <m:r>
                      <a:rPr lang="en-US" altLang="zh-CN" sz="2000" b="0" i="0" smtClean="0">
                        <a:sym typeface="+mn-ea"/>
                      </a:rPr>
                      <m:t>)</m:t>
                    </m:r>
                  </m:oMath>
                </a14:m>
                <a:r>
                  <a:rPr lang="en-US" altLang="zh-CN" sz="2000" dirty="0">
                    <a:sym typeface="+mn-ea"/>
                  </a:rPr>
                  <a:t> </a:t>
                </a:r>
                <a:r>
                  <a:rPr lang="zh-CN" altLang="en-US" sz="2000" dirty="0">
                    <a:sym typeface="+mn-ea"/>
                  </a:rPr>
                  <a:t>and</a:t>
                </a:r>
                <a:r>
                  <a:rPr lang="en-US" altLang="zh-CN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smtClean="0">
                            <a:sym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sym typeface="+mn-ea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smtClean="0">
                            <a:sym typeface="+mn-ea"/>
                          </a:rPr>
                          <m:t>trk</m:t>
                        </m:r>
                      </m:sub>
                    </m:sSub>
                    <m:r>
                      <a:rPr lang="en-US" altLang="zh-CN" sz="2000" b="0" i="0" smtClean="0">
                        <a:sym typeface="+mn-ea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sym typeface="+mn-ea"/>
                      </a:rPr>
                      <m:t>DV</m:t>
                    </m:r>
                    <m:r>
                      <a:rPr lang="en-US" altLang="zh-CN" sz="2000" b="0" i="0" smtClean="0">
                        <a:sym typeface="+mn-ea"/>
                      </a:rPr>
                      <m:t>)</m:t>
                    </m:r>
                  </m:oMath>
                </a14:m>
                <a:r>
                  <a:rPr lang="en-US" altLang="zh-CN" sz="2000" dirty="0">
                    <a:sym typeface="+mn-ea"/>
                  </a:rPr>
                  <a:t> </a:t>
                </a:r>
                <a:r>
                  <a:rPr lang="zh-CN" altLang="en-US" sz="2000" dirty="0">
                    <a:sym typeface="+mn-ea"/>
                  </a:rPr>
                  <a:t>distributions for DV-tagged candidates </a:t>
                </a:r>
                <a:r>
                  <a:rPr lang="en-US" altLang="zh-CN" sz="2000" dirty="0">
                    <a:sym typeface="+mn-ea"/>
                  </a:rPr>
                  <a:t>of</a:t>
                </a:r>
                <a:r>
                  <a:rPr lang="zh-CN" altLang="en-US" sz="2000" dirty="0">
                    <a:sym typeface="+mn-ea"/>
                  </a:rPr>
                  <a:t> the Zj data sample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>
                    <a:sym typeface="+mn-ea"/>
                  </a:rPr>
                  <a:t>Calculate</a:t>
                </a:r>
                <a:r>
                  <a:rPr lang="zh-CN" altLang="en-US" sz="2000" dirty="0">
                    <a:sym typeface="+mn-ea"/>
                  </a:rPr>
                  <a:t> the reconstructed Zc yields </a:t>
                </a:r>
                <a:r>
                  <a:rPr lang="en-US" altLang="zh-CN" sz="2000" dirty="0">
                    <a:sym typeface="+mn-ea"/>
                  </a:rPr>
                  <a:t>from fit </a:t>
                </a:r>
                <a:r>
                  <a:rPr lang="en-US" altLang="zh-CN" sz="2000" dirty="0" err="1">
                    <a:sym typeface="+mn-ea"/>
                  </a:rPr>
                  <a:t>resuts</a:t>
                </a:r>
                <a:r>
                  <a:rPr lang="en-US" altLang="zh-CN" sz="2000" dirty="0">
                    <a:sym typeface="+mn-ea"/>
                  </a:rPr>
                  <a:t> of </a:t>
                </a:r>
                <a:r>
                  <a:rPr lang="en-US" altLang="zh-CN" sz="2000" dirty="0" err="1">
                    <a:sym typeface="+mn-ea"/>
                  </a:rPr>
                  <a:t>Zj</a:t>
                </a:r>
                <a:r>
                  <a:rPr lang="en-US" altLang="zh-CN" sz="2000" dirty="0">
                    <a:sym typeface="+mn-ea"/>
                  </a:rPr>
                  <a:t> data</a:t>
                </a:r>
              </a:p>
            </p:txBody>
          </p:sp>
        </mc:Choice>
        <mc:Fallback>
          <p:sp>
            <p:nvSpPr>
              <p:cNvPr id="11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10" y="1392555"/>
                <a:ext cx="11527155" cy="4829175"/>
              </a:xfrm>
              <a:prstGeom prst="rect">
                <a:avLst/>
              </a:prstGeom>
              <a:blipFill>
                <a:blip r:embed="rId6"/>
                <a:stretch>
                  <a:fillRect t="-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/>
          <p:cNvSpPr txBox="1"/>
          <p:nvPr/>
        </p:nvSpPr>
        <p:spPr>
          <a:xfrm>
            <a:off x="7425690" y="958215"/>
            <a:ext cx="2540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>
                <a:solidFill>
                  <a:schemeClr val="accent1"/>
                </a:solidFill>
              </a:rPr>
              <a:t>PhysRevLett.128.082001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4800" b="1" dirty="0">
                <a:latin typeface="+mj-lt"/>
              </a:rPr>
              <a:t>The LHCb detector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6190620" y="5770130"/>
            <a:ext cx="53416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</a:rPr>
              <a:t>y*: rapidity in center of mass frame, required a rapidity shift of about 0.47 </a:t>
            </a:r>
            <a:r>
              <a:rPr lang="en-US" altLang="zh-CN" sz="1400" dirty="0" err="1">
                <a:solidFill>
                  <a:schemeClr val="accent1">
                    <a:lumMod val="75000"/>
                  </a:schemeClr>
                </a:solidFill>
              </a:rPr>
              <a:t>w.r.t.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</a:rPr>
              <a:t> the lab frame coverage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384175" y="1349375"/>
                <a:ext cx="5636895" cy="489204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90000"/>
                  </a:lnSpc>
                  <a:buClr>
                    <a:srgbClr val="000000"/>
                  </a:buClr>
                  <a:buFont typeface="Wingdings" panose="05000000000000000000" charset="0"/>
                  <a:buBlip>
                    <a:blip r:embed="rId3"/>
                  </a:buBlip>
                </a:pPr>
                <a:r>
                  <a:rPr lang="en-US" sz="2000" dirty="0">
                    <a:latin typeface="+mn-lt"/>
                  </a:rPr>
                  <a:t> A forward spectrometer, unique kinematic coverage: </a:t>
                </a:r>
                <a14:m>
                  <m:oMath xmlns:m="http://schemas.openxmlformats.org/officeDocument/2006/math">
                    <m:r>
                      <a:rPr lang="en-US" sz="2000" b="0" i="0">
                        <a:latin typeface="+mn-lt"/>
                        <a:cs typeface="Cambria Math" panose="02040503050406030204" pitchFamily="18" charset="0"/>
                      </a:rPr>
                      <m:t>2&lt;</m:t>
                    </m:r>
                    <m:r>
                      <m:rPr>
                        <m:sty m:val="p"/>
                      </m:rPr>
                      <a:rPr lang="en-US" sz="2000" b="0" i="0">
                        <a:latin typeface="+mn-lt"/>
                        <a:cs typeface="Cambria Math" panose="02040503050406030204" pitchFamily="18" charset="0"/>
                      </a:rPr>
                      <m:t>η</m:t>
                    </m:r>
                    <m:r>
                      <a:rPr lang="en-US" sz="2000" b="0" i="0">
                        <a:latin typeface="+mn-lt"/>
                        <a:cs typeface="Cambria Math" panose="02040503050406030204" pitchFamily="18" charset="0"/>
                      </a:rPr>
                      <m:t>&lt;5</m:t>
                    </m:r>
                  </m:oMath>
                </a14:m>
                <a:r>
                  <a:rPr lang="en-US" sz="2000" dirty="0">
                    <a:latin typeface="+mn-lt"/>
                    <a:sym typeface="+mn-ea"/>
                  </a:rPr>
                  <a:t> </a:t>
                </a:r>
              </a:p>
              <a:p>
                <a:pPr marL="0" indent="0">
                  <a:lnSpc>
                    <a:spcPct val="90000"/>
                  </a:lnSpc>
                  <a:buClr>
                    <a:srgbClr val="000000"/>
                  </a:buClr>
                  <a:buFont typeface="Wingdings" panose="05000000000000000000" charset="0"/>
                  <a:buBlip>
                    <a:blip r:embed="rId3"/>
                  </a:buBlip>
                </a:pPr>
                <a:r>
                  <a:rPr lang="en-US" sz="2000" dirty="0">
                    <a:latin typeface="+mn-lt"/>
                  </a:rPr>
                  <a:t> High precision device: tracking down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>
                            <a:latin typeface="+mn-lt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>
                            <a:latin typeface="+mn-lt"/>
                            <a:cs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>
                            <a:latin typeface="+mn-lt"/>
                            <a:cs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sz="2000" b="0" i="0">
                        <a:latin typeface="+mn-lt"/>
                        <a:cs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>
                    <a:latin typeface="+mn-lt"/>
                  </a:rPr>
                  <a:t>, excellent particle identification, precise vertex reconstruction and tracking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84175" y="1349375"/>
                <a:ext cx="5636895" cy="4892040"/>
              </a:xfrm>
              <a:blipFill>
                <a:blip r:embed="rId4"/>
                <a:stretch>
                  <a:fillRect l="-1124" t="-15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内容占位符 8"/>
          <p:cNvSpPr>
            <a:spLocks noGrp="1"/>
          </p:cNvSpPr>
          <p:nvPr>
            <p:ph sz="half" idx="2"/>
          </p:nvPr>
        </p:nvSpPr>
        <p:spPr>
          <a:xfrm>
            <a:off x="6173470" y="1254125"/>
            <a:ext cx="5636895" cy="256730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2000" dirty="0">
                <a:latin typeface="+mn-lt"/>
              </a:rPr>
              <a:t>Collider mode for probing bosons: pp, </a:t>
            </a:r>
            <a:r>
              <a:rPr lang="en-US" altLang="zh-CN" sz="2000" dirty="0" err="1">
                <a:latin typeface="+mn-lt"/>
              </a:rPr>
              <a:t>pPb</a:t>
            </a:r>
            <a:endParaRPr lang="en-US" altLang="zh-CN" sz="2000" dirty="0">
              <a:latin typeface="+mn-lt"/>
            </a:endParaRPr>
          </a:p>
          <a:p>
            <a:pPr>
              <a:lnSpc>
                <a:spcPct val="100000"/>
              </a:lnSpc>
            </a:pPr>
            <a:endParaRPr lang="en-US" altLang="zh-CN" sz="2000" dirty="0">
              <a:latin typeface="+mn-lt"/>
            </a:endParaRPr>
          </a:p>
          <a:p>
            <a:pPr>
              <a:lnSpc>
                <a:spcPct val="100000"/>
              </a:lnSpc>
            </a:pPr>
            <a:endParaRPr lang="en-US" altLang="zh-CN" sz="2000" dirty="0">
              <a:latin typeface="+mn-lt"/>
            </a:endParaRPr>
          </a:p>
          <a:p>
            <a:pPr>
              <a:lnSpc>
                <a:spcPct val="100000"/>
              </a:lnSpc>
            </a:pPr>
            <a:endParaRPr lang="en-US" altLang="zh-CN" sz="2000" dirty="0">
              <a:latin typeface="+mn-lt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2000" dirty="0"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US" altLang="zh-CN" sz="2000" dirty="0">
                <a:latin typeface="+mn-lt"/>
              </a:rPr>
              <a:t>Beam configurations for p-Pb collisions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3404-AFEF-734B-8156-8EB0EF617E5F}" type="datetime5">
              <a:rPr lang="zh-CN" altLang="en-US" smtClean="0"/>
              <a:t>2023/6/17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第二届“粤港澳”核物理论坛</a:t>
            </a: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D503-04FE-4E9F-A7AA-4F6D95E6EF42}" type="slidenum">
              <a:rPr lang="en-US" smtClean="0"/>
              <a:t>2</a:t>
            </a:fld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405" y="2973705"/>
            <a:ext cx="5137785" cy="32632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rcRect t="371" r="37861" b="37086"/>
          <a:stretch>
            <a:fillRect/>
          </a:stretch>
        </p:blipFill>
        <p:spPr>
          <a:xfrm>
            <a:off x="6593840" y="1718310"/>
            <a:ext cx="4230370" cy="162496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5931535" y="3824605"/>
            <a:ext cx="6097905" cy="1968500"/>
            <a:chOff x="9341" y="6023"/>
            <a:chExt cx="9603" cy="3100"/>
          </a:xfrm>
        </p:grpSpPr>
        <p:grpSp>
          <p:nvGrpSpPr>
            <p:cNvPr id="29" name="组合 28"/>
            <p:cNvGrpSpPr/>
            <p:nvPr/>
          </p:nvGrpSpPr>
          <p:grpSpPr>
            <a:xfrm>
              <a:off x="9341" y="6023"/>
              <a:ext cx="9603" cy="2744"/>
              <a:chOff x="9415" y="6551"/>
              <a:chExt cx="9603" cy="2744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9556" y="6626"/>
                <a:ext cx="9043" cy="2669"/>
              </a:xfrm>
              <a:prstGeom prst="rect">
                <a:avLst/>
              </a:prstGeom>
              <a:blipFill rotWithShape="1">
                <a:blip r:embed="rId7">
                  <a:alphaModFix amt="61000"/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10019" y="6551"/>
                <a:ext cx="2698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/>
                  <a:t>Forward (pPb)</a:t>
                </a: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5804" y="6551"/>
                <a:ext cx="3214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/>
                  <a:t>Backward (Pbp)</a:t>
                </a: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9415" y="7884"/>
                <a:ext cx="518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>
                    <a:solidFill>
                      <a:srgbClr val="FF0000"/>
                    </a:solidFill>
                  </a:rPr>
                  <a:t>p</a:t>
                </a: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12905" y="7899"/>
                <a:ext cx="751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>
                    <a:solidFill>
                      <a:schemeClr val="accent1">
                        <a:lumMod val="75000"/>
                      </a:schemeClr>
                    </a:solidFill>
                  </a:rPr>
                  <a:t>Pb</a:t>
                </a:r>
              </a:p>
            </p:txBody>
          </p:sp>
          <p:cxnSp>
            <p:nvCxnSpPr>
              <p:cNvPr id="23" name="直接箭头连接符 22"/>
              <p:cNvCxnSpPr/>
              <p:nvPr/>
            </p:nvCxnSpPr>
            <p:spPr>
              <a:xfrm>
                <a:off x="9415" y="8014"/>
                <a:ext cx="687" cy="0"/>
              </a:xfrm>
              <a:prstGeom prst="straightConnector1">
                <a:avLst/>
              </a:prstGeom>
              <a:ln w="508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/>
              <p:cNvCxnSpPr/>
              <p:nvPr/>
            </p:nvCxnSpPr>
            <p:spPr>
              <a:xfrm flipH="1">
                <a:off x="10206" y="8014"/>
                <a:ext cx="2699" cy="0"/>
              </a:xfrm>
              <a:prstGeom prst="straightConnector1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文本框 25"/>
                <p:cNvSpPr txBox="1"/>
                <p:nvPr/>
              </p:nvSpPr>
              <p:spPr>
                <a:xfrm>
                  <a:off x="9817" y="8469"/>
                  <a:ext cx="4172" cy="6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1.5&lt;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&lt;4.0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6" name="文本框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7" y="8469"/>
                  <a:ext cx="4172" cy="6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文本框 26"/>
                <p:cNvSpPr txBox="1"/>
                <p:nvPr/>
              </p:nvSpPr>
              <p:spPr>
                <a:xfrm>
                  <a:off x="14324" y="8469"/>
                  <a:ext cx="4172" cy="6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−5.0&lt;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&lt;−2.5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7" name="文本框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24" y="8469"/>
                  <a:ext cx="4172" cy="6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366" y="186690"/>
            <a:ext cx="10515600" cy="815340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dirty="0">
                <a:latin typeface="+mj-lt"/>
                <a:sym typeface="+mn-ea"/>
              </a:rPr>
              <a:t>Z </a:t>
            </a:r>
            <a:r>
              <a:rPr lang="en-US" altLang="zh-CN" sz="4000" dirty="0" err="1">
                <a:latin typeface="+mj-lt"/>
                <a:sym typeface="+mn-ea"/>
              </a:rPr>
              <a:t>prodution</a:t>
            </a:r>
            <a:r>
              <a:rPr lang="en-US" altLang="zh-CN" sz="4000" dirty="0">
                <a:latin typeface="+mj-lt"/>
                <a:sym typeface="+mn-ea"/>
              </a:rPr>
              <a:t> in </a:t>
            </a:r>
            <a:r>
              <a:rPr lang="en-US" altLang="zh-CN" sz="4000" dirty="0" err="1">
                <a:latin typeface="+mj-lt"/>
                <a:sym typeface="+mn-ea"/>
              </a:rPr>
              <a:t>pPb</a:t>
            </a:r>
            <a:r>
              <a:rPr lang="en-US" altLang="zh-CN" sz="4000" dirty="0">
                <a:latin typeface="+mj-lt"/>
                <a:sym typeface="+mn-ea"/>
              </a:rPr>
              <a:t> collisions at 8TeV</a:t>
            </a:r>
            <a:endParaRPr lang="en-US" sz="40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27000" y="1270000"/>
                <a:ext cx="11227435" cy="520573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70000"/>
                  </a:lnSpc>
                  <a:buBlip>
                    <a:blip r:embed="rId3"/>
                  </a:buBlip>
                </a:pPr>
                <a:r>
                  <a:rPr lang="en-US" altLang="zh-CN" sz="1800" dirty="0">
                    <a:solidFill>
                      <a:schemeClr val="tx1"/>
                    </a:solidFill>
                    <a:latin typeface="+mn-lt"/>
                  </a:rPr>
                  <a:t> C</a:t>
                </a:r>
                <a:r>
                  <a:rPr lang="en-US" altLang="zh-CN" sz="1800" dirty="0">
                    <a:latin typeface="+mn-lt"/>
                    <a:sym typeface="+mn-ea"/>
                  </a:rPr>
                  <a:t>ross-section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+mn-lt"/>
                  </a:rPr>
                  <a:t>: </a:t>
                </a:r>
              </a:p>
              <a:p>
                <a:pPr marL="0" indent="0">
                  <a:lnSpc>
                    <a:spcPct val="70000"/>
                  </a:lnSpc>
                  <a:buNone/>
                </a:pPr>
                <a:endParaRPr lang="zh-CN" altLang="en-US" sz="1800" dirty="0">
                  <a:solidFill>
                    <a:schemeClr val="tx1"/>
                  </a:solidFill>
                  <a:latin typeface="+mn-lt"/>
                </a:endParaRPr>
              </a:p>
              <a:p>
                <a:pPr marL="0" indent="0">
                  <a:lnSpc>
                    <a:spcPct val="70000"/>
                  </a:lnSpc>
                  <a:buNone/>
                </a:pPr>
                <a:endParaRPr lang="zh-CN" altLang="en-US" sz="1800" dirty="0">
                  <a:solidFill>
                    <a:schemeClr val="tx1"/>
                  </a:solidFill>
                  <a:latin typeface="+mn-lt"/>
                </a:endParaRPr>
              </a:p>
              <a:p>
                <a:pPr marL="457200" lvl="1" indent="0">
                  <a:lnSpc>
                    <a:spcPct val="100000"/>
                  </a:lnSpc>
                  <a:buBlip>
                    <a:blip r:embed="rId3"/>
                  </a:buBlip>
                </a:pPr>
                <a:r>
                  <a:rPr lang="en-US" altLang="zh-CN" sz="1800" dirty="0">
                    <a:latin typeface="+mn-lt"/>
                    <a:cs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smtClean="0">
                            <a:latin typeface="+mn-lt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+mn-lt"/>
                            <a:cs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+mn-lt"/>
                            <a:cs typeface="Cambria Math" panose="02040503050406030204" pitchFamily="18" charset="0"/>
                          </a:rPr>
                          <m:t>cand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  <a:latin typeface="+mn-lt"/>
                    <a:cs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+mn-lt"/>
                  </a:rPr>
                  <a:t>is the number of selected Z candidates</a:t>
                </a:r>
              </a:p>
              <a:p>
                <a:pPr marL="457200" lvl="1" indent="0">
                  <a:lnSpc>
                    <a:spcPct val="100000"/>
                  </a:lnSpc>
                </a:pPr>
                <a:r>
                  <a:rPr kumimoji="1" lang="en-US" altLang="zh-CN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kumimoji="1" lang="en-US" altLang="zh-CN" sz="1800" dirty="0"/>
                  <a:t> 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+mn-lt"/>
                  </a:rPr>
                  <a:t>is the integrated luminosity</a:t>
                </a:r>
              </a:p>
              <a:p>
                <a:pPr marL="457200" lvl="1" indent="0">
                  <a:lnSpc>
                    <a:spcPct val="100000"/>
                  </a:lnSpc>
                  <a:buBlip>
                    <a:blip r:embed="rId3"/>
                  </a:buBlip>
                </a:pPr>
                <a:r>
                  <a:rPr lang="en-US" altLang="zh-CN" sz="1800" dirty="0">
                    <a:solidFill>
                      <a:schemeClr val="tx1"/>
                    </a:solidFill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0" smtClean="0">
                        <a:solidFill>
                          <a:schemeClr val="tx1"/>
                        </a:solidFill>
                        <a:latin typeface="+mn-lt"/>
                        <a:cs typeface="Cambria Math" panose="02040503050406030204" pitchFamily="18" charset="0"/>
                      </a:rPr>
                      <m:t>ρ</m:t>
                    </m:r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  <a:latin typeface="+mn-lt"/>
                    <a:cs typeface="Arial" panose="020B0604020202090204" pitchFamily="34" charset="0"/>
                  </a:rPr>
                  <a:t> is the 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+mn-lt"/>
                  </a:rPr>
                  <a:t>purity (the fraction of actual signal events)</a:t>
                </a:r>
              </a:p>
              <a:p>
                <a:pPr marL="457200" lvl="1" indent="0">
                  <a:lnSpc>
                    <a:spcPct val="100000"/>
                  </a:lnSpc>
                  <a:buBlip>
                    <a:blip r:embed="rId3"/>
                  </a:buBlip>
                </a:pPr>
                <a:r>
                  <a:rPr lang="en-US" altLang="zh-CN" sz="1800" dirty="0">
                    <a:solidFill>
                      <a:schemeClr val="tx1"/>
                    </a:solidFill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smtClean="0">
                            <a:solidFill>
                              <a:schemeClr val="tx1"/>
                            </a:solidFill>
                            <a:latin typeface="+mn-lt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smtClean="0">
                            <a:solidFill>
                              <a:schemeClr val="tx1"/>
                            </a:solidFill>
                            <a:latin typeface="+mn-lt"/>
                          </a:rPr>
                          <m:t>FSR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  <a:latin typeface="+mn-lt"/>
                  </a:rPr>
                  <a:t> is f</a:t>
                </a:r>
                <a:r>
                  <a:rPr lang="zh-CN" altLang="en-US" sz="1800" dirty="0">
                    <a:latin typeface="+mn-lt"/>
                    <a:sym typeface="+mn-ea"/>
                  </a:rPr>
                  <a:t>inal </a:t>
                </a:r>
                <a:r>
                  <a:rPr lang="en-US" altLang="zh-CN" sz="1800" dirty="0">
                    <a:latin typeface="+mn-lt"/>
                    <a:sym typeface="+mn-ea"/>
                  </a:rPr>
                  <a:t>s</a:t>
                </a:r>
                <a:r>
                  <a:rPr lang="zh-CN" altLang="en-US" sz="1800" dirty="0">
                    <a:latin typeface="+mn-lt"/>
                    <a:sym typeface="+mn-ea"/>
                  </a:rPr>
                  <a:t>tate </a:t>
                </a:r>
                <a:r>
                  <a:rPr lang="en-US" altLang="zh-CN" sz="1800" dirty="0">
                    <a:latin typeface="+mn-lt"/>
                    <a:sym typeface="+mn-ea"/>
                  </a:rPr>
                  <a:t>r</a:t>
                </a:r>
                <a:r>
                  <a:rPr lang="zh-CN" altLang="en-US" sz="1800" dirty="0">
                    <a:latin typeface="+mn-lt"/>
                    <a:sym typeface="+mn-ea"/>
                  </a:rPr>
                  <a:t>adiation </a:t>
                </a:r>
                <a:r>
                  <a:rPr lang="en-US" altLang="zh-CN" sz="1800" dirty="0">
                    <a:latin typeface="+mn-lt"/>
                    <a:sym typeface="+mn-ea"/>
                  </a:rPr>
                  <a:t>correction, </a:t>
                </a:r>
                <a:r>
                  <a:rPr lang="en-US" sz="1800" dirty="0">
                    <a:latin typeface="+mn-lt"/>
                    <a:sym typeface="+mn-ea"/>
                  </a:rPr>
                  <a:t>defined as the ratio of the generator level MC yields (after fiducial selection) between without/with FSR turned on, calculated by POWHEG+PYTHIA8</a:t>
                </a:r>
                <a:endParaRPr lang="en-US" altLang="zh-CN" sz="1800" dirty="0">
                  <a:solidFill>
                    <a:schemeClr val="tx1"/>
                  </a:solidFill>
                  <a:latin typeface="+mn-lt"/>
                </a:endParaRPr>
              </a:p>
              <a:p>
                <a:pPr marL="457200" lvl="1" indent="0">
                  <a:lnSpc>
                    <a:spcPct val="100000"/>
                  </a:lnSpc>
                  <a:buBlip>
                    <a:blip r:embed="rId3"/>
                  </a:buBlip>
                </a:pPr>
                <a:r>
                  <a:rPr lang="en-US" altLang="zh-CN" sz="1800" dirty="0">
                    <a:solidFill>
                      <a:schemeClr val="tx1"/>
                    </a:solidFill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smtClean="0">
                            <a:solidFill>
                              <a:schemeClr val="tx1"/>
                            </a:solidFill>
                            <a:latin typeface="+mn-lt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smtClean="0">
                            <a:solidFill>
                              <a:schemeClr val="tx1"/>
                            </a:solidFill>
                            <a:latin typeface="+mn-lt"/>
                          </a:rPr>
                          <m:t>ϵ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smtClean="0">
                            <a:solidFill>
                              <a:schemeClr val="tx1"/>
                            </a:solidFill>
                            <a:latin typeface="+mn-lt"/>
                          </a:rPr>
                          <m:t>tot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  <a:latin typeface="+mn-lt"/>
                  </a:rPr>
                  <a:t> is the total signal efficiency</a:t>
                </a:r>
              </a:p>
              <a:p>
                <a:pPr marL="0" lvl="0" indent="0">
                  <a:lnSpc>
                    <a:spcPct val="70000"/>
                  </a:lnSpc>
                  <a:buBlip>
                    <a:blip r:embed="rId3"/>
                  </a:buBlip>
                </a:pPr>
                <a:endParaRPr lang="en-US" altLang="zh-CN" sz="1800" dirty="0">
                  <a:solidFill>
                    <a:schemeClr val="tx1"/>
                  </a:solidFill>
                  <a:latin typeface="+mn-lt"/>
                </a:endParaRPr>
              </a:p>
              <a:p>
                <a:pPr marL="0" lvl="0" indent="0">
                  <a:lnSpc>
                    <a:spcPct val="70000"/>
                  </a:lnSpc>
                  <a:buNone/>
                </a:pPr>
                <a:endParaRPr lang="en-US" altLang="zh-CN" sz="1800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7000" y="1270000"/>
                <a:ext cx="11227435" cy="5205730"/>
              </a:xfrm>
              <a:blipFill>
                <a:blip r:embed="rId4"/>
                <a:stretch>
                  <a:fillRect t="-19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4A6A8-CF30-424B-BE86-D7C52CF296A4}" type="datetime5">
              <a:rPr lang="zh-CN" altLang="en-US" smtClean="0"/>
              <a:t>2023/6/17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第二届“粤港澳”核物理论坛</a:t>
            </a:r>
            <a:endParaRPr lang="en-US"/>
          </a:p>
        </p:txBody>
      </p:sp>
      <p:pic>
        <p:nvPicPr>
          <p:cNvPr id="7" name="334E55B0-647D-440b-865C-3EC943EB4CBC-1" descr="/private/var/folders/s2/rs3309052d72155pb8hmpn4c0000gn/T/com.kingsoft.wpsoffice.mac/wpsoffice.UDzXxcwpsoffi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365" y="1395730"/>
            <a:ext cx="3608070" cy="5168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0835" y="4101465"/>
            <a:ext cx="6192000" cy="2373198"/>
          </a:xfrm>
          <a:prstGeom prst="rect">
            <a:avLst/>
          </a:prstGeom>
        </p:spPr>
      </p:pic>
      <p:pic>
        <p:nvPicPr>
          <p:cNvPr id="12" name="334E55B0-647D-440b-865C-3EC943EB4CBC-29" descr="/private/var/folders/s2/rs3309052d72155pb8hmpn4c0000gn/T/com.kingsoft.wpsoffice.mac/wpsoffice.LqpJDSwpsoffic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9265" y="5011849"/>
            <a:ext cx="1563370" cy="553085"/>
          </a:xfrm>
          <a:prstGeom prst="rect">
            <a:avLst/>
          </a:prstGeom>
        </p:spPr>
      </p:pic>
      <p:pic>
        <p:nvPicPr>
          <p:cNvPr id="13" name="334E55B0-647D-440b-865C-3EC943EB4CBC-30" descr="/private/var/folders/s2/rs3309052d72155pb8hmpn4c0000gn/T/com.kingsoft.wpsoffice.mac/wpsoffice.LqPUAAwpsoffic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5326" y="5002662"/>
            <a:ext cx="1921510" cy="572135"/>
          </a:xfrm>
          <a:prstGeom prst="rect">
            <a:avLst/>
          </a:prstGeom>
        </p:spPr>
      </p:pic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D503-04FE-4E9F-A7AA-4F6D95E6EF42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+mj-lt"/>
                <a:sym typeface="+mn-ea"/>
              </a:rPr>
              <a:t>Z </a:t>
            </a:r>
            <a:r>
              <a:rPr lang="en-US" altLang="zh-CN" sz="4000" dirty="0" err="1">
                <a:latin typeface="+mj-lt"/>
                <a:sym typeface="+mn-ea"/>
              </a:rPr>
              <a:t>prodution</a:t>
            </a:r>
            <a:r>
              <a:rPr lang="en-US" altLang="zh-CN" sz="4000" dirty="0">
                <a:latin typeface="+mj-lt"/>
                <a:sym typeface="+mn-ea"/>
              </a:rPr>
              <a:t> in </a:t>
            </a:r>
            <a:r>
              <a:rPr lang="en-US" altLang="zh-CN" sz="4000" dirty="0" err="1">
                <a:latin typeface="+mj-lt"/>
                <a:sym typeface="+mn-ea"/>
              </a:rPr>
              <a:t>pPb</a:t>
            </a:r>
            <a:r>
              <a:rPr lang="en-US" altLang="zh-CN" sz="4000" dirty="0">
                <a:latin typeface="+mj-lt"/>
                <a:sym typeface="+mn-ea"/>
              </a:rPr>
              <a:t> collisions at 8TeV</a:t>
            </a:r>
            <a:endParaRPr lang="en-US" altLang="zh-CN" sz="4000" dirty="0">
              <a:latin typeface="+mj-lt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161D4-E9A7-4131-A364-733D7A2E3634}" type="datetime1">
              <a:rPr lang="en-US" altLang="en-US" smtClean="0"/>
              <a:t>6/18/23</a:t>
            </a:fld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D503-04FE-4E9F-A7AA-4F6D95E6EF42}" type="slidenum">
              <a:rPr lang="en-US" smtClean="0"/>
              <a:t>21</a:t>
            </a:fld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t="10322" b="5822"/>
          <a:stretch>
            <a:fillRect/>
          </a:stretch>
        </p:blipFill>
        <p:spPr>
          <a:xfrm>
            <a:off x="2849880" y="2251787"/>
            <a:ext cx="6491605" cy="410654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B4A8254-789E-074B-C03B-79CBBAF22B7B}"/>
              </a:ext>
            </a:extLst>
          </p:cNvPr>
          <p:cNvSpPr txBox="1"/>
          <p:nvPr/>
        </p:nvSpPr>
        <p:spPr>
          <a:xfrm>
            <a:off x="2849880" y="1332315"/>
            <a:ext cx="6121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Rapidity shift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838200" y="248285"/>
            <a:ext cx="10517505" cy="757555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+mj-lt"/>
                <a:sym typeface="+mn-ea"/>
              </a:rPr>
              <a:t>Z </a:t>
            </a:r>
            <a:r>
              <a:rPr lang="en-US" altLang="zh-CN" sz="4000" dirty="0" err="1">
                <a:latin typeface="+mj-lt"/>
                <a:sym typeface="+mn-ea"/>
              </a:rPr>
              <a:t>prodution</a:t>
            </a:r>
            <a:r>
              <a:rPr lang="en-US" altLang="zh-CN" sz="4000" dirty="0">
                <a:latin typeface="+mj-lt"/>
                <a:sym typeface="+mn-ea"/>
              </a:rPr>
              <a:t> in </a:t>
            </a:r>
            <a:r>
              <a:rPr lang="en-US" altLang="zh-CN" sz="4000" dirty="0" err="1">
                <a:latin typeface="+mj-lt"/>
                <a:sym typeface="+mn-ea"/>
              </a:rPr>
              <a:t>pPb</a:t>
            </a:r>
            <a:r>
              <a:rPr lang="en-US" altLang="zh-CN" sz="4000" dirty="0">
                <a:latin typeface="+mj-lt"/>
                <a:sym typeface="+mn-ea"/>
              </a:rPr>
              <a:t> collisions at 8TeV</a:t>
            </a:r>
            <a:endParaRPr lang="en-US" altLang="zh-CN" sz="40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内容占位符 5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068"/>
                <a:ext cx="10516870" cy="5026212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>
                    <a:latin typeface="+mn-lt"/>
                  </a:rPr>
                  <a:t> P-value as a function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+mn-lt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+mn-lt"/>
                            <a:cs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i="1">
                            <a:latin typeface="+mn-lt"/>
                            <a:cs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altLang="zh-CN" sz="2400" b="0" i="1" smtClean="0">
                            <a:latin typeface="+mn-lt"/>
                            <a:cs typeface="Cambria Math" panose="02040503050406030204" pitchFamily="18" charset="0"/>
                          </a:rPr>
                          <m:t>𝑧</m:t>
                        </m:r>
                      </m:sup>
                    </m:sSubSup>
                  </m:oMath>
                </a14:m>
                <a:endParaRPr lang="en-US" altLang="zh-CN" sz="2400" i="1" dirty="0">
                  <a:latin typeface="+mn-lt"/>
                  <a:cs typeface="Cambria Math" panose="02040503050406030204" pitchFamily="18" charset="0"/>
                </a:endParaRPr>
              </a:p>
              <a:p>
                <a:endParaRPr lang="en-US" altLang="zh-CN" sz="2400" i="1" dirty="0">
                  <a:latin typeface="+mn-lt"/>
                  <a:cs typeface="Cambria Math" panose="02040503050406030204" pitchFamily="18" charset="0"/>
                </a:endParaRPr>
              </a:p>
              <a:p>
                <a:endParaRPr lang="en-US" altLang="zh-CN" sz="2400" i="1" dirty="0">
                  <a:latin typeface="+mn-lt"/>
                  <a:cs typeface="Cambria Math" panose="02040503050406030204" pitchFamily="18" charset="0"/>
                </a:endParaRPr>
              </a:p>
              <a:p>
                <a:endParaRPr lang="en-US" altLang="zh-CN" sz="2400" i="1" dirty="0">
                  <a:latin typeface="+mn-lt"/>
                  <a:cs typeface="Cambria Math" panose="02040503050406030204" pitchFamily="18" charset="0"/>
                </a:endParaRPr>
              </a:p>
              <a:p>
                <a:endParaRPr lang="en-US" altLang="zh-CN" sz="2400" i="1" dirty="0">
                  <a:latin typeface="+mn-lt"/>
                  <a:cs typeface="Cambria Math" panose="02040503050406030204" pitchFamily="18" charset="0"/>
                </a:endParaRPr>
              </a:p>
              <a:p>
                <a:endParaRPr lang="en-US" altLang="zh-CN" sz="2400" i="1" dirty="0">
                  <a:latin typeface="+mn-lt"/>
                  <a:cs typeface="Cambria Math" panose="02040503050406030204" pitchFamily="18" charset="0"/>
                </a:endParaRPr>
              </a:p>
              <a:p>
                <a:endParaRPr lang="en-US" altLang="zh-CN" sz="2400" i="1" dirty="0">
                  <a:latin typeface="+mn-lt"/>
                  <a:cs typeface="Cambria Math" panose="02040503050406030204" pitchFamily="18" charset="0"/>
                </a:endParaRPr>
              </a:p>
              <a:p>
                <a:endParaRPr lang="en-US" altLang="zh-CN" sz="2400" i="1" dirty="0">
                  <a:latin typeface="+mn-lt"/>
                  <a:cs typeface="Cambria Math" panose="02040503050406030204" pitchFamily="18" charset="0"/>
                </a:endParaRPr>
              </a:p>
              <a:p>
                <a:endParaRPr lang="en-US" altLang="zh-CN" sz="2400" i="1" dirty="0">
                  <a:latin typeface="+mn-lt"/>
                  <a:cs typeface="Cambria Math" panose="02040503050406030204" pitchFamily="18" charset="0"/>
                </a:endParaRPr>
              </a:p>
              <a:p>
                <a:r>
                  <a:rPr lang="en-US" altLang="zh-CN" sz="2400" dirty="0">
                    <a:latin typeface="+mn-lt"/>
                  </a:rPr>
                  <a:t> Significance and p-value results of </a:t>
                </a:r>
                <a:r>
                  <a:rPr lang="en-US" altLang="zh-CN" sz="2400" dirty="0" err="1">
                    <a:latin typeface="+mn-lt"/>
                  </a:rPr>
                  <a:t>xsec</a:t>
                </a:r>
                <a:endParaRPr lang="en-US" altLang="zh-CN" sz="2400" dirty="0">
                  <a:latin typeface="+mn-lt"/>
                </a:endParaRPr>
              </a:p>
              <a:p>
                <a:endParaRPr lang="en-US" altLang="zh-CN" sz="2400" dirty="0">
                  <a:latin typeface="+mn-lt"/>
                </a:endParaRPr>
              </a:p>
            </p:txBody>
          </p:sp>
        </mc:Choice>
        <mc:Fallback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068"/>
                <a:ext cx="10516870" cy="5026212"/>
              </a:xfrm>
              <a:blipFill>
                <a:blip r:embed="rId3"/>
                <a:stretch>
                  <a:fillRect t="-15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419B2-A503-DD42-9B05-E55F871180F3}" type="datetime5">
              <a:rPr lang="zh-CN" altLang="en-US" smtClean="0"/>
              <a:t>2023/6/17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第二届“粤港澳”核物理论坛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D503-04FE-4E9F-A7AA-4F6D95E6EF42}" type="slidenum">
              <a:rPr lang="en-US" smtClean="0"/>
              <a:t>22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205" y="1489710"/>
            <a:ext cx="5609590" cy="3749675"/>
          </a:xfrm>
          <a:prstGeom prst="rect">
            <a:avLst/>
          </a:prstGeom>
        </p:spPr>
      </p:pic>
      <p:graphicFrame>
        <p:nvGraphicFramePr>
          <p:cNvPr id="8" name="表格 7"/>
          <p:cNvGraphicFramePr/>
          <p:nvPr>
            <p:custDataLst>
              <p:tags r:id="rId1"/>
            </p:custDataLst>
          </p:nvPr>
        </p:nvGraphicFramePr>
        <p:xfrm>
          <a:off x="710565" y="5691505"/>
          <a:ext cx="10770235" cy="740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8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8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86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86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86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86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386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sym typeface="+mn-ea"/>
                        </a:rPr>
                        <a:t>significance</a:t>
                      </a:r>
                      <a:endParaRPr lang="en-US" altLang="zh-CN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mpd="sng">
                      <a:solidFill>
                        <a:schemeClr val="tx1"/>
                      </a:solidFill>
                      <a:prstDash val="solid"/>
                    </a:lnR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0">
                          <a:solidFill>
                            <a:schemeClr val="tx1"/>
                          </a:solidFill>
                        </a:rPr>
                        <a:t>1.3286092        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b="0">
                          <a:solidFill>
                            <a:schemeClr val="tx1"/>
                          </a:solidFill>
                          <a:sym typeface="+mn-ea"/>
                        </a:rPr>
                        <a:t>-0.98333581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b="0">
                          <a:solidFill>
                            <a:schemeClr val="tx1"/>
                          </a:solidFill>
                          <a:sym typeface="+mn-ea"/>
                        </a:rPr>
                        <a:t>-</a:t>
                      </a:r>
                      <a:r>
                        <a:rPr lang="en-US" altLang="zh-CN" sz="1800" b="0">
                          <a:solidFill>
                            <a:schemeClr val="tx1"/>
                          </a:solidFill>
                          <a:sym typeface="+mn-ea"/>
                        </a:rPr>
                        <a:t>0</a:t>
                      </a:r>
                      <a:r>
                        <a:rPr lang="zh-CN" altLang="en-US" sz="1800" b="0">
                          <a:solidFill>
                            <a:schemeClr val="tx1"/>
                          </a:solidFill>
                          <a:sym typeface="+mn-ea"/>
                        </a:rPr>
                        <a:t>.15782034</a:t>
                      </a:r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b="0">
                          <a:solidFill>
                            <a:schemeClr val="tx1"/>
                          </a:solidFill>
                          <a:sym typeface="+mn-ea"/>
                        </a:rPr>
                        <a:t>3.45010288 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b="0">
                          <a:solidFill>
                            <a:schemeClr val="tx1"/>
                          </a:solidFill>
                          <a:sym typeface="+mn-ea"/>
                        </a:rPr>
                        <a:t>0.99996401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b="0">
                          <a:solidFill>
                            <a:schemeClr val="tx1"/>
                          </a:solidFill>
                          <a:sym typeface="+mn-ea"/>
                        </a:rPr>
                        <a:t>0.25099433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sym typeface="+mn-ea"/>
                        </a:rPr>
                        <a:t>p-value</a:t>
                      </a:r>
                      <a:endParaRPr lang="en-US" altLang="zh-CN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9.1988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e-02 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sym typeface="+mn-ea"/>
                        </a:rPr>
                        <a:t>8.3727</a:t>
                      </a:r>
                      <a:r>
                        <a:rPr lang="en-US" altLang="zh-CN" sz="1800">
                          <a:solidFill>
                            <a:schemeClr val="tx1"/>
                          </a:solidFill>
                          <a:sym typeface="+mn-ea"/>
                        </a:rPr>
                        <a:t>9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sym typeface="+mn-ea"/>
                        </a:rPr>
                        <a:t>e-01 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sym typeface="+mn-ea"/>
                        </a:rPr>
                        <a:t>5.6270</a:t>
                      </a:r>
                      <a:r>
                        <a:rPr lang="en-US" altLang="zh-CN" sz="1800">
                          <a:solidFill>
                            <a:schemeClr val="tx1"/>
                          </a:solidFill>
                          <a:sym typeface="+mn-ea"/>
                        </a:rPr>
                        <a:t>1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sym typeface="+mn-ea"/>
                        </a:rPr>
                        <a:t>e-01 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sym typeface="+mn-ea"/>
                        </a:rPr>
                        <a:t>2.80186e-04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sym typeface="+mn-ea"/>
                        </a:rPr>
                        <a:t>1.5866</a:t>
                      </a:r>
                      <a:r>
                        <a:rPr lang="en-US" altLang="zh-CN" sz="1800">
                          <a:solidFill>
                            <a:schemeClr val="tx1"/>
                          </a:solidFill>
                          <a:sym typeface="+mn-ea"/>
                        </a:rPr>
                        <a:t>4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sym typeface="+mn-ea"/>
                        </a:rPr>
                        <a:t>e-01 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sym typeface="+mn-ea"/>
                        </a:rPr>
                        <a:t>4.009</a:t>
                      </a:r>
                      <a:r>
                        <a:rPr lang="en-US" altLang="zh-CN" sz="1800">
                          <a:solidFill>
                            <a:schemeClr val="tx1"/>
                          </a:solidFill>
                          <a:sym typeface="+mn-ea"/>
                        </a:rPr>
                        <a:t>10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sym typeface="+mn-ea"/>
                        </a:rPr>
                        <a:t>e-01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T w="12700" cmpd="sng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+mj-lt"/>
                <a:sym typeface="+mn-ea"/>
              </a:rPr>
              <a:t>Z </a:t>
            </a:r>
            <a:r>
              <a:rPr lang="en-US" altLang="zh-CN" sz="4000" dirty="0" err="1">
                <a:latin typeface="+mj-lt"/>
                <a:sym typeface="+mn-ea"/>
              </a:rPr>
              <a:t>prodution</a:t>
            </a:r>
            <a:r>
              <a:rPr lang="en-US" altLang="zh-CN" sz="4000" dirty="0">
                <a:latin typeface="+mj-lt"/>
                <a:sym typeface="+mn-ea"/>
              </a:rPr>
              <a:t> in </a:t>
            </a:r>
            <a:r>
              <a:rPr lang="en-US" altLang="zh-CN" sz="4000" dirty="0" err="1">
                <a:latin typeface="+mj-lt"/>
                <a:sym typeface="+mn-ea"/>
              </a:rPr>
              <a:t>pPb</a:t>
            </a:r>
            <a:r>
              <a:rPr lang="en-US" altLang="zh-CN" sz="4000" dirty="0">
                <a:latin typeface="+mj-lt"/>
                <a:sym typeface="+mn-ea"/>
              </a:rPr>
              <a:t> collisions at 8TeV</a:t>
            </a:r>
            <a:endParaRPr lang="en-US" sz="4000" dirty="0"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52CE7-CDB6-754C-8A8C-BFDC883FCB76}" type="datetime5">
              <a:rPr lang="zh-CN" altLang="en-US" smtClean="0"/>
              <a:t>2023/6/17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第二届“粤港澳”核物理论坛</a:t>
            </a:r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1690" y="2639596"/>
            <a:ext cx="5207000" cy="35623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420" y="2639596"/>
            <a:ext cx="5201285" cy="356298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170682" y="3429000"/>
            <a:ext cx="275590" cy="74041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D503-04FE-4E9F-A7AA-4F6D95E6EF42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808655" y="1594950"/>
                <a:ext cx="10574690" cy="707886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r>
                  <a:rPr lang="en-US" altLang="zh-CN" sz="2000" dirty="0"/>
                  <a:t>Data yields in bins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0" smtClean="0"/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000" b="0" i="0" smtClean="0"/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smtClean="0"/>
                          <m:t>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000" b="0" i="0" smtClean="0"/>
                          <m:t>z</m:t>
                        </m:r>
                      </m:sup>
                    </m:sSubSup>
                  </m:oMath>
                </a14:m>
                <a:r>
                  <a:rPr lang="en-US" altLang="zh-CN" sz="2000" dirty="0"/>
                  <a:t> </a:t>
                </a:r>
                <a:endParaRPr lang="en-US" sz="2000" dirty="0">
                  <a:sym typeface="+mn-ea"/>
                </a:endParaRPr>
              </a:p>
              <a:p>
                <a:r>
                  <a:rPr lang="en-US" sz="2000" dirty="0">
                    <a:sym typeface="+mn-ea"/>
                  </a:rPr>
                  <a:t>Debugging one bin excess: </a:t>
                </a:r>
                <a:r>
                  <a:rPr lang="en-US" sz="2000" dirty="0">
                    <a:sym typeface="+mn-ea"/>
                    <a:hlinkClick r:id="rId5" action="ppaction://hlinkfile"/>
                  </a:rPr>
                  <a:t>https://indico.cern.ch/event/1001006/#3-debugging-the-bump-in-ptz-sp</a:t>
                </a:r>
                <a:endParaRPr lang="zh-CN" altLang="en-US" sz="2000" dirty="0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55" y="1594950"/>
                <a:ext cx="10574690" cy="707886"/>
              </a:xfrm>
              <a:prstGeom prst="rect">
                <a:avLst/>
              </a:prstGeom>
              <a:blipFill>
                <a:blip r:embed="rId6"/>
                <a:stretch>
                  <a:fillRect l="-600" t="-5263" b="-140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68670" y="1887220"/>
            <a:ext cx="5487035" cy="40824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j-lt"/>
                <a:sym typeface="+mn-ea"/>
              </a:rPr>
              <a:t>Z </a:t>
            </a:r>
            <a:r>
              <a:rPr lang="en-US" dirty="0" err="1">
                <a:latin typeface="+mj-lt"/>
                <a:sym typeface="+mn-ea"/>
              </a:rPr>
              <a:t>prodution</a:t>
            </a:r>
            <a:r>
              <a:rPr lang="en-US" dirty="0">
                <a:latin typeface="+mj-lt"/>
                <a:sym typeface="+mn-ea"/>
              </a:rPr>
              <a:t> in </a:t>
            </a:r>
            <a:r>
              <a:rPr lang="en-US" dirty="0" err="1">
                <a:latin typeface="+mj-lt"/>
                <a:sym typeface="+mn-ea"/>
              </a:rPr>
              <a:t>pPb</a:t>
            </a:r>
            <a:r>
              <a:rPr lang="en-US" dirty="0">
                <a:latin typeface="+mj-lt"/>
                <a:sym typeface="+mn-ea"/>
              </a:rPr>
              <a:t> collisions at 5 </a:t>
            </a:r>
            <a:r>
              <a:rPr lang="en-US" dirty="0" err="1">
                <a:latin typeface="+mj-lt"/>
                <a:sym typeface="+mn-ea"/>
              </a:rPr>
              <a:t>TeV</a:t>
            </a:r>
            <a:endParaRPr lang="zh-CN" altLang="en-US" dirty="0">
              <a:latin typeface="+mj-lt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E97FC-EC99-7240-9335-BC12407382CD}" type="datetime5">
              <a:rPr lang="zh-CN" altLang="en-US" smtClean="0"/>
              <a:t>2023/6/17</a:t>
            </a:fld>
            <a:endParaRPr lang="en-US"/>
          </a:p>
        </p:txBody>
      </p:sp>
      <p:sp>
        <p:nvSpPr>
          <p:cNvPr id="10" name="内容占位符 9"/>
          <p:cNvSpPr>
            <a:spLocks noGrp="1"/>
          </p:cNvSpPr>
          <p:nvPr>
            <p:ph sz="half" idx="2"/>
          </p:nvPr>
        </p:nvSpPr>
        <p:spPr>
          <a:xfrm>
            <a:off x="539115" y="1614805"/>
            <a:ext cx="5487035" cy="4626610"/>
          </a:xfrm>
          <a:ln w="28575" cmpd="sng">
            <a:noFill/>
            <a:prstDash val="sysDot"/>
          </a:ln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zh-CN" sz="2000" dirty="0">
                <a:latin typeface="+mn-lt"/>
              </a:rPr>
              <a:t> Fiducial cross-section results:</a:t>
            </a:r>
          </a:p>
          <a:p>
            <a:pPr>
              <a:lnSpc>
                <a:spcPct val="110000"/>
              </a:lnSpc>
            </a:pPr>
            <a:endParaRPr lang="en-US" altLang="zh-CN" sz="2000" dirty="0">
              <a:latin typeface="+mn-lt"/>
            </a:endParaRPr>
          </a:p>
          <a:p>
            <a:pPr>
              <a:lnSpc>
                <a:spcPct val="110000"/>
              </a:lnSpc>
            </a:pPr>
            <a:endParaRPr lang="en-US" altLang="zh-CN" sz="2000" dirty="0">
              <a:latin typeface="+mn-l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000" dirty="0">
                <a:latin typeface="+mn-lt"/>
              </a:rPr>
              <a:t> </a:t>
            </a:r>
          </a:p>
          <a:p>
            <a:pPr>
              <a:lnSpc>
                <a:spcPct val="110000"/>
              </a:lnSpc>
            </a:pPr>
            <a:endParaRPr lang="en-US" altLang="zh-CN" sz="2000" dirty="0">
              <a:latin typeface="+mn-lt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zh-CN" sz="2000" dirty="0">
              <a:latin typeface="+mn-lt"/>
            </a:endParaRPr>
          </a:p>
          <a:p>
            <a:pPr>
              <a:lnSpc>
                <a:spcPct val="110000"/>
              </a:lnSpc>
            </a:pPr>
            <a:r>
              <a:rPr lang="en-US" altLang="zh-CN" sz="2000" dirty="0">
                <a:latin typeface="+mn-lt"/>
              </a:rPr>
              <a:t> Compatible with theoretical calculations using FEWZ:</a:t>
            </a:r>
          </a:p>
          <a:p>
            <a:pPr lvl="1">
              <a:lnSpc>
                <a:spcPct val="110000"/>
              </a:lnSpc>
            </a:pPr>
            <a:r>
              <a:rPr lang="en-US" altLang="zh-CN" sz="2000" dirty="0">
                <a:latin typeface="+mn-lt"/>
              </a:rPr>
              <a:t> MSTW08 for both p and Pb</a:t>
            </a:r>
          </a:p>
          <a:p>
            <a:pPr lvl="1">
              <a:lnSpc>
                <a:spcPct val="110000"/>
              </a:lnSpc>
            </a:pPr>
            <a:r>
              <a:rPr lang="en-US" altLang="zh-CN" sz="2000" dirty="0">
                <a:latin typeface="+mn-lt"/>
              </a:rPr>
              <a:t> MSTW08 for p and EPS09 for Pb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第二届“粤港澳”核物理论坛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D503-04FE-4E9F-A7AA-4F6D95E6EF42}" type="slidenum">
              <a:rPr lang="en-US" smtClean="0"/>
              <a:t>24</a:t>
            </a:fld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8907145" y="1887220"/>
            <a:ext cx="2277745" cy="153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7592695" y="958215"/>
            <a:ext cx="201295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1200">
                <a:solidFill>
                  <a:schemeClr val="accent1"/>
                </a:solidFill>
              </a:rPr>
              <a:t>JHEP09(2014)030</a:t>
            </a:r>
          </a:p>
        </p:txBody>
      </p:sp>
      <p:pic>
        <p:nvPicPr>
          <p:cNvPr id="12" name="334E55B0-647D-440b-865C-3EC943EB4CBC-22" descr="/private/var/folders/s2/rs3309052d72155pb8hmpn4c0000gn/T/com.kingsoft.wpsoffice.mac/wpsoffice.qfCSxZwpsoffice"/>
          <p:cNvPicPr>
            <a:picLocks noChangeAspect="1"/>
          </p:cNvPicPr>
          <p:nvPr/>
        </p:nvPicPr>
        <p:blipFill>
          <a:blip r:embed="rId3"/>
          <a:srcRect b="-4034"/>
          <a:stretch>
            <a:fillRect/>
          </a:stretch>
        </p:blipFill>
        <p:spPr>
          <a:xfrm>
            <a:off x="1088390" y="2150110"/>
            <a:ext cx="3721100" cy="1703070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415925" y="1372235"/>
            <a:ext cx="5254625" cy="4969510"/>
          </a:xfrm>
          <a:prstGeom prst="roundRect">
            <a:avLst/>
          </a:prstGeom>
          <a:noFill/>
          <a:ln w="25400">
            <a:solidFill>
              <a:schemeClr val="accent5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  <a:sym typeface="+mn-ea"/>
              </a:rPr>
              <a:t>Z </a:t>
            </a:r>
            <a:r>
              <a:rPr lang="en-US" sz="4000" dirty="0" err="1">
                <a:latin typeface="+mn-lt"/>
                <a:sym typeface="+mn-ea"/>
              </a:rPr>
              <a:t>prodution</a:t>
            </a:r>
            <a:r>
              <a:rPr lang="en-US" sz="4000" dirty="0">
                <a:latin typeface="+mn-lt"/>
                <a:sym typeface="+mn-ea"/>
              </a:rPr>
              <a:t> in pp collisions at 13TeV</a:t>
            </a:r>
            <a:endParaRPr lang="zh-CN" altLang="en-US" sz="4000" dirty="0">
              <a:latin typeface="+mn-lt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8D1EA-93CE-9241-A84F-F0617CE0F505}" type="datetime5">
              <a:rPr lang="zh-CN" altLang="en-US" smtClean="0"/>
              <a:t>2023/6/17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第二届“粤港澳”核物理论坛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D503-04FE-4E9F-A7AA-4F6D95E6EF42}" type="slidenum">
              <a:rPr lang="en-US" smtClean="0"/>
              <a:t>25</a:t>
            </a:fld>
            <a:endParaRPr lang="en-US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5715" y="3238500"/>
            <a:ext cx="4651196" cy="32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>
                <a:spLocks noGrp="1"/>
              </p:cNvSpPr>
              <p:nvPr/>
            </p:nvSpPr>
            <p:spPr>
              <a:xfrm>
                <a:off x="334010" y="1392555"/>
                <a:ext cx="11527155" cy="48291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SzPct val="100000"/>
                  <a:buFont typeface="Arial" panose="020B0604020202090204" pitchFamily="34" charset="0"/>
                  <a:buBlip>
                    <a:blip r:embed="rId3"/>
                  </a:buBlip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SzPct val="100000"/>
                  <a:buFont typeface="Arial" panose="020B0604020202090204" pitchFamily="34" charset="0"/>
                  <a:buBlip>
                    <a:blip r:embed="rId3"/>
                  </a:buBlip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SzPct val="100000"/>
                  <a:buFont typeface="Arial" panose="020B0604020202090204" pitchFamily="34" charset="0"/>
                  <a:buBlip>
                    <a:blip r:embed="rId3"/>
                  </a:buBlip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SzPct val="100000"/>
                  <a:buFont typeface="Arial" panose="020B0604020202090204" pitchFamily="34" charset="0"/>
                  <a:buBlip>
                    <a:blip r:embed="rId3"/>
                  </a:buBlip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SzPct val="100000"/>
                  <a:buFont typeface="Arial" panose="020B0604020202090204" pitchFamily="34" charset="0"/>
                  <a:buBlip>
                    <a:blip r:embed="rId3"/>
                  </a:buBlip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Blip>
                    <a:blip r:embed="rId3"/>
                  </a:buBlip>
                </a:pPr>
                <a:r>
                  <a:rPr lang="en-US" sz="1800"/>
                  <a:t> Data sample: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宋体" charset="0"/>
                        <a:cs typeface="Cambria Math" panose="02040503050406030204" pitchFamily="18" charset="0"/>
                      </a:rPr>
                      <m:t>𝑍</m:t>
                    </m:r>
                    <m:r>
                      <a:rPr lang="en-US" sz="1800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+</m:t>
                        </m:r>
                      </m:sup>
                    </m:sSup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sz="1800"/>
                  <a:t>, at 13 TeV in pp collision</a:t>
                </a:r>
              </a:p>
              <a:p>
                <a:pPr marL="0" lvl="0" indent="0">
                  <a:lnSpc>
                    <a:spcPct val="100000"/>
                  </a:lnSpc>
                  <a:buBlip>
                    <a:blip r:embed="rId3"/>
                  </a:buBlip>
                </a:pPr>
                <a:r>
                  <a:rPr lang="en-US" sz="1800"/>
                  <a:t> Integrated luminosity: 5.1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f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1800" i="1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lvl="0" indent="0">
                  <a:lnSpc>
                    <a:spcPct val="100000"/>
                  </a:lnSpc>
                  <a:buBlip>
                    <a:blip r:embed="rId3"/>
                  </a:buBlip>
                </a:pPr>
                <a:r>
                  <a:rPr lang="en-US" sz="1800"/>
                  <a:t> </a:t>
                </a:r>
                <a:r>
                  <a:rPr sz="1800">
                    <a:sym typeface="+mn-ea"/>
                  </a:rPr>
                  <a:t>Comparison of the integrated cross-section between data and theoretical predictions.</a:t>
                </a:r>
              </a:p>
              <a:p>
                <a:pPr marL="0" lvl="0" indent="0">
                  <a:lnSpc>
                    <a:spcPct val="100000"/>
                  </a:lnSpc>
                  <a:buBlip>
                    <a:blip r:embed="rId3"/>
                  </a:buBlip>
                </a:pPr>
                <a:r>
                  <a:rPr lang="en-US" sz="1800"/>
                  <a:t> The </a:t>
                </a:r>
                <a:r>
                  <a:rPr lang="en-US" sz="1800">
                    <a:sym typeface="+mn-ea"/>
                  </a:rPr>
                  <a:t>fiducial</a:t>
                </a:r>
                <a:r>
                  <a:rPr lang="en-US" sz="1800"/>
                  <a:t> cross-section is measured as </a:t>
                </a:r>
              </a:p>
            </p:txBody>
          </p:sp>
        </mc:Choice>
        <mc:Fallback xmlns="">
          <p:sp>
            <p:nvSpPr>
              <p:cNvPr id="10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10" y="1392555"/>
                <a:ext cx="11527155" cy="48291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11" name="334E55B0-647D-440b-865C-3EC943EB4CBC-23" descr="wpsoffi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7135" y="2770505"/>
            <a:ext cx="6205855" cy="275590"/>
          </a:xfrm>
          <a:prstGeom prst="rect">
            <a:avLst/>
          </a:prstGeom>
        </p:spPr>
      </p:pic>
      <p:pic>
        <p:nvPicPr>
          <p:cNvPr id="12" name="334E55B0-647D-440b-865C-3EC943EB4CBC-24" descr="wpsoffic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6025" y="6300470"/>
            <a:ext cx="252000" cy="1114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94195" y="958215"/>
            <a:ext cx="307149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200">
                <a:solidFill>
                  <a:schemeClr val="accent1"/>
                </a:solidFill>
              </a:rPr>
              <a:t>ARXIV:2112.07458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8085" y="3238500"/>
            <a:ext cx="4324483" cy="3240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835" y="291465"/>
            <a:ext cx="10516870" cy="706755"/>
          </a:xfrm>
        </p:spPr>
        <p:txBody>
          <a:bodyPr>
            <a:noAutofit/>
          </a:bodyPr>
          <a:lstStyle/>
          <a:p>
            <a:r>
              <a:rPr lang="en-US" b="1" dirty="0">
                <a:latin typeface="+mj-lt"/>
              </a:rPr>
              <a:t>The probe of nucleon structure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564065" y="1211316"/>
                <a:ext cx="6417268" cy="508635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CN" sz="1700" dirty="0">
                    <a:latin typeface="+mn-lt"/>
                  </a:rPr>
                  <a:t>Z production in </a:t>
                </a:r>
                <a:r>
                  <a:rPr lang="en-US" altLang="zh-CN" sz="1700" dirty="0" err="1">
                    <a:latin typeface="+mn-lt"/>
                  </a:rPr>
                  <a:t>pPb</a:t>
                </a:r>
                <a:r>
                  <a:rPr lang="en-US" altLang="zh-CN" sz="1700" dirty="0">
                    <a:latin typeface="+mn-lt"/>
                  </a:rPr>
                  <a:t>/</a:t>
                </a:r>
                <a:r>
                  <a:rPr lang="en-US" altLang="zh-CN" sz="1700" dirty="0" err="1">
                    <a:latin typeface="+mn-lt"/>
                  </a:rPr>
                  <a:t>Pbp</a:t>
                </a:r>
                <a:r>
                  <a:rPr lang="en-US" altLang="zh-CN" sz="1700" dirty="0">
                    <a:latin typeface="+mn-lt"/>
                  </a:rPr>
                  <a:t> collisions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CN" sz="1700" dirty="0">
                    <a:latin typeface="+mn-lt"/>
                    <a:sym typeface="+mn-ea"/>
                  </a:rPr>
                  <a:t>Study cold nuclear matter effects: Modification of PDF for the nucleon confined in nucleus </a:t>
                </a:r>
                <a:r>
                  <a:rPr lang="en-US" altLang="zh-CN" sz="1700" dirty="0" err="1">
                    <a:latin typeface="+mn-lt"/>
                    <a:sym typeface="+mn-ea"/>
                  </a:rPr>
                  <a:t>w.r.t.</a:t>
                </a:r>
                <a:r>
                  <a:rPr lang="en-US" altLang="zh-CN" sz="1700" dirty="0">
                    <a:latin typeface="+mn-lt"/>
                    <a:sym typeface="+mn-ea"/>
                  </a:rPr>
                  <a:t> free nucleon</a:t>
                </a:r>
                <a:endParaRPr lang="en-US" altLang="zh-CN" sz="1700" dirty="0">
                  <a:latin typeface="+mn-lt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zh-CN" sz="1700" dirty="0">
                    <a:latin typeface="+mn-lt"/>
                  </a:rPr>
                  <a:t>The results can be used to constrain </a:t>
                </a:r>
                <a:r>
                  <a:rPr lang="en-US" altLang="zh-CN" sz="1700" dirty="0">
                    <a:latin typeface="+mn-lt"/>
                    <a:sym typeface="+mn-ea"/>
                  </a:rPr>
                  <a:t>nuclear PDF </a:t>
                </a:r>
                <a:r>
                  <a:rPr lang="en-US" altLang="zh-CN" sz="1700" dirty="0">
                    <a:latin typeface="+mn-lt"/>
                  </a:rPr>
                  <a:t>(</a:t>
                </a:r>
                <a:r>
                  <a:rPr lang="en-US" altLang="zh-CN" sz="1700" dirty="0">
                    <a:latin typeface="+mn-lt"/>
                    <a:sym typeface="+mn-ea"/>
                  </a:rPr>
                  <a:t>nPDF</a:t>
                </a:r>
                <a:r>
                  <a:rPr lang="en-US" altLang="zh-CN" sz="1700" dirty="0">
                    <a:latin typeface="+mn-lt"/>
                  </a:rPr>
                  <a:t>)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700" b="0" smtClean="0">
                            <a:latin typeface="+mn-lt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700" b="0" i="0" smtClean="0">
                            <a:latin typeface="+mn-lt"/>
                          </a:rPr>
                          <m:t>Q</m:t>
                        </m:r>
                      </m:e>
                      <m:sup>
                        <m:r>
                          <a:rPr lang="en-US" altLang="zh-CN" sz="1700" b="0" i="0" smtClean="0">
                            <a:latin typeface="+mn-lt"/>
                          </a:rPr>
                          <m:t>2</m:t>
                        </m:r>
                      </m:sup>
                    </m:sSup>
                    <m:r>
                      <a:rPr lang="en-US" altLang="zh-CN" sz="1700" b="0" i="0" smtClean="0">
                        <a:latin typeface="+mn-lt"/>
                      </a:rPr>
                      <m:t>=</m:t>
                    </m:r>
                    <m:sSup>
                      <m:sSupPr>
                        <m:ctrlPr>
                          <a:rPr lang="en-US" altLang="zh-CN" sz="1700" b="0" smtClean="0">
                            <a:latin typeface="+mn-lt"/>
                          </a:rPr>
                        </m:ctrlPr>
                      </m:sSupPr>
                      <m:e>
                        <m:r>
                          <a:rPr lang="en-US" altLang="zh-CN" sz="1700" b="0" i="0" smtClean="0">
                            <a:latin typeface="+mn-lt"/>
                          </a:rPr>
                          <m:t>91</m:t>
                        </m:r>
                      </m:e>
                      <m:sup>
                        <m:r>
                          <a:rPr lang="en-US" altLang="zh-CN" sz="1700" b="0" i="0" smtClean="0">
                            <a:latin typeface="+mn-lt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sz="1700" b="0" i="0" smtClean="0">
                        <a:latin typeface="+mn-lt"/>
                      </a:rPr>
                      <m:t>Ge</m:t>
                    </m:r>
                    <m:sSup>
                      <m:sSupPr>
                        <m:ctrlPr>
                          <a:rPr lang="en-US" altLang="zh-CN" sz="1700" b="0" smtClean="0">
                            <a:latin typeface="+mn-lt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700" b="0" i="0" smtClean="0">
                            <a:latin typeface="+mn-lt"/>
                          </a:rPr>
                          <m:t>V</m:t>
                        </m:r>
                      </m:e>
                      <m:sup>
                        <m:r>
                          <a:rPr lang="en-US" altLang="zh-CN" sz="1700" b="0" i="0" smtClean="0">
                            <a:latin typeface="+mn-lt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700" dirty="0">
                    <a:latin typeface="+mn-lt"/>
                  </a:rPr>
                  <a:t> sensitive to effects at low and high values of </a:t>
                </a:r>
                <a:r>
                  <a:rPr lang="en-US" altLang="zh-CN" sz="1700" dirty="0" err="1">
                    <a:latin typeface="+mn-lt"/>
                  </a:rPr>
                  <a:t>Bjorken</a:t>
                </a:r>
                <a:r>
                  <a:rPr lang="en-US" altLang="zh-CN" sz="1700" dirty="0">
                    <a:latin typeface="+mn-lt"/>
                  </a:rPr>
                  <a:t>-x</a:t>
                </a:r>
                <a:endParaRPr lang="en-US" altLang="zh-CN" sz="1700" dirty="0">
                  <a:latin typeface="+mn-lt"/>
                  <a:sym typeface="+mn-ea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zh-CN" sz="1700" dirty="0" err="1">
                    <a:latin typeface="+mn-lt"/>
                    <a:sym typeface="+mn-ea"/>
                  </a:rPr>
                  <a:t>Zc</a:t>
                </a:r>
                <a:r>
                  <a:rPr lang="en-US" altLang="zh-CN" sz="1700" dirty="0">
                    <a:latin typeface="+mn-lt"/>
                    <a:sym typeface="+mn-ea"/>
                  </a:rPr>
                  <a:t>-jet probes intrinsic charm (IC) from the proton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700" dirty="0">
                    <a:latin typeface="+mn-lt"/>
                  </a:rPr>
                  <a:t>IC manifests as valence-like charm content in the parton distribution functions (PDFs) of the proton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700" b="0" i="0" u="none" strike="noStrike" dirty="0" smtClean="0">
                        <a:solidFill>
                          <a:srgbClr val="1A1A1A"/>
                        </a:solidFill>
                        <a:effectLst/>
                        <a:latin typeface="+mn-lt"/>
                      </a:rPr>
                      <m:t>Z</m:t>
                    </m:r>
                    <m:r>
                      <a:rPr lang="en-US" altLang="zh-CN" sz="1700" b="0" i="0" u="none" strike="noStrike" dirty="0" smtClean="0">
                        <a:solidFill>
                          <a:srgbClr val="1A1A1A"/>
                        </a:solidFill>
                        <a:effectLst/>
                        <a:latin typeface="+mn-lt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1700" b="0" i="0" u="none" strike="noStrike" dirty="0" smtClean="0">
                        <a:solidFill>
                          <a:srgbClr val="1A1A1A"/>
                        </a:solidFill>
                        <a:effectLst/>
                        <a:latin typeface="+mn-lt"/>
                      </a:rPr>
                      <m:t>J</m:t>
                    </m:r>
                    <m:r>
                      <m:rPr>
                        <m:lit/>
                      </m:rPr>
                      <a:rPr lang="en-US" altLang="zh-CN" sz="1700" b="0" i="0" u="none" strike="noStrike" dirty="0" smtClean="0">
                        <a:solidFill>
                          <a:srgbClr val="1A1A1A"/>
                        </a:solidFill>
                        <a:effectLst/>
                        <a:latin typeface="+mn-lt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1700" b="0" i="0" u="none" strike="noStrike" dirty="0" smtClean="0">
                        <a:solidFill>
                          <a:srgbClr val="1A1A1A"/>
                        </a:solidFill>
                        <a:effectLst/>
                        <a:latin typeface="+mn-lt"/>
                      </a:rPr>
                      <m:t>ψ</m:t>
                    </m:r>
                    <m:r>
                      <a:rPr lang="en-US" altLang="zh-CN" sz="1700" b="0" i="0" u="none" strike="noStrike" dirty="0" smtClean="0">
                        <a:solidFill>
                          <a:srgbClr val="1A1A1A"/>
                        </a:solidFill>
                        <a:effectLst/>
                        <a:latin typeface="+mn-lt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700" b="0" i="0" u="none" strike="noStrike" dirty="0" smtClean="0">
                        <a:solidFill>
                          <a:srgbClr val="1A1A1A"/>
                        </a:solidFill>
                        <a:effectLst/>
                        <a:latin typeface="+mn-lt"/>
                      </a:rPr>
                      <m:t>c</m:t>
                    </m:r>
                    <m:acc>
                      <m:accPr>
                        <m:chr m:val="̅"/>
                        <m:ctrlPr>
                          <a:rPr lang="en-US" altLang="zh-CN" sz="1700" b="0" u="none" strike="noStrike" dirty="0" smtClean="0">
                            <a:solidFill>
                              <a:srgbClr val="1A1A1A"/>
                            </a:solidFill>
                            <a:effectLst/>
                            <a:latin typeface="+mn-lt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1700" b="0" i="0" u="none" strike="noStrike" dirty="0" smtClean="0">
                            <a:solidFill>
                              <a:srgbClr val="1A1A1A"/>
                            </a:solidFill>
                            <a:effectLst/>
                            <a:latin typeface="+mn-lt"/>
                          </a:rPr>
                          <m:t>c</m:t>
                        </m:r>
                      </m:e>
                    </m:acc>
                    <m:r>
                      <a:rPr lang="en-US" altLang="zh-CN" sz="1700" b="0" i="0" u="none" strike="noStrike" dirty="0" smtClean="0">
                        <a:solidFill>
                          <a:srgbClr val="1A1A1A"/>
                        </a:solidFill>
                        <a:effectLst/>
                        <a:latin typeface="+mn-lt"/>
                      </a:rPr>
                      <m:t>)</m:t>
                    </m:r>
                  </m:oMath>
                </a14:m>
                <a:r>
                  <a:rPr lang="en-US" altLang="zh-CN" sz="1700" b="0" u="none" strike="noStrike" dirty="0">
                    <a:solidFill>
                      <a:srgbClr val="1A1A1A"/>
                    </a:solidFill>
                    <a:effectLst/>
                    <a:latin typeface="+mn-lt"/>
                  </a:rPr>
                  <a:t> probes the production mechanisms of quarkonium in association with vector bosons, allows studies of multiple </a:t>
                </a:r>
                <a:r>
                  <a:rPr lang="en-US" altLang="zh-CN" sz="1700" b="0" u="none" strike="noStrike" dirty="0" err="1">
                    <a:solidFill>
                      <a:srgbClr val="1A1A1A"/>
                    </a:solidFill>
                    <a:effectLst/>
                    <a:latin typeface="+mn-lt"/>
                  </a:rPr>
                  <a:t>parton</a:t>
                </a:r>
                <a:r>
                  <a:rPr lang="en-US" altLang="zh-CN" sz="1700" b="0" u="none" strike="noStrike" dirty="0">
                    <a:solidFill>
                      <a:srgbClr val="1A1A1A"/>
                    </a:solidFill>
                    <a:effectLst/>
                    <a:latin typeface="+mn-lt"/>
                  </a:rPr>
                  <a:t> scattering(MPI), </a:t>
                </a:r>
                <a:r>
                  <a:rPr lang="en-US" altLang="zh-CN" sz="1700" dirty="0">
                    <a:latin typeface="+mn-lt"/>
                  </a:rPr>
                  <a:t>constrain </a:t>
                </a:r>
                <a:r>
                  <a:rPr lang="en-US" altLang="zh-CN" sz="1700" b="0" u="none" strike="noStrike" dirty="0">
                    <a:solidFill>
                      <a:srgbClr val="1A1A1A"/>
                    </a:solidFill>
                    <a:effectLst/>
                    <a:latin typeface="+mn-lt"/>
                  </a:rPr>
                  <a:t>the double PDF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700" b="0" i="0" u="none" strike="noStrike" smtClean="0">
                        <a:solidFill>
                          <a:srgbClr val="1A1A1A"/>
                        </a:solidFill>
                        <a:effectLst/>
                        <a:latin typeface="+mn-lt"/>
                      </a:rPr>
                      <m:t>J</m:t>
                    </m:r>
                    <m:r>
                      <m:rPr>
                        <m:lit/>
                      </m:rPr>
                      <a:rPr lang="en-US" altLang="zh-CN" sz="1700" b="0" i="0" u="none" strike="noStrike" smtClean="0">
                        <a:solidFill>
                          <a:srgbClr val="1A1A1A"/>
                        </a:solidFill>
                        <a:effectLst/>
                        <a:latin typeface="+mn-lt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1700" b="0" i="0" u="none" strike="noStrike" smtClean="0">
                        <a:solidFill>
                          <a:srgbClr val="1A1A1A"/>
                        </a:solidFill>
                        <a:effectLst/>
                        <a:latin typeface="+mn-lt"/>
                      </a:rPr>
                      <m:t>ψ</m:t>
                    </m:r>
                  </m:oMath>
                </a14:m>
                <a:r>
                  <a:rPr lang="en-US" altLang="zh-CN" sz="1700" b="0" u="none" strike="noStrike" dirty="0">
                    <a:solidFill>
                      <a:srgbClr val="1A1A1A"/>
                    </a:solidFill>
                    <a:effectLst/>
                    <a:latin typeface="+mn-lt"/>
                  </a:rPr>
                  <a:t> can comes from the feed down of b-hadron decay which probes intrinsic bottom from proton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1700" dirty="0">
                    <a:latin typeface="+mn-lt"/>
                    <a:sym typeface="+mn-ea"/>
                  </a:rPr>
                  <a:t>The EW bosons do not participate strong interaction, can be used to differentiate between initial and final state effects.</a:t>
                </a:r>
                <a:r>
                  <a:rPr lang="zh-CN" altLang="en-US" sz="1700" dirty="0">
                    <a:latin typeface="+mn-lt"/>
                    <a:sym typeface="+mn-ea"/>
                  </a:rPr>
                  <a:t> </a:t>
                </a:r>
                <a:r>
                  <a:rPr lang="en-US" sz="1700" dirty="0">
                    <a:latin typeface="+mn-lt"/>
                    <a:sym typeface="+mn-ea"/>
                  </a:rPr>
                  <a:t>LHCb results are complementary to the results measured by other detectors.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64065" y="1211316"/>
                <a:ext cx="6417268" cy="5086350"/>
              </a:xfrm>
              <a:blipFill>
                <a:blip r:embed="rId3"/>
                <a:stretch>
                  <a:fillRect t="-499" r="-593" b="-27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9AF76-C38F-5843-93D0-FA494C5965AD}" type="datetime5">
              <a:rPr lang="zh-CN" altLang="en-US" smtClean="0">
                <a:solidFill>
                  <a:schemeClr val="tx1"/>
                </a:solidFill>
              </a:rPr>
              <a:t>2023/6/17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第二届“粤港澳”核物理论坛</a:t>
            </a: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314074" y="1073785"/>
            <a:ext cx="3675380" cy="2488565"/>
            <a:chOff x="9722" y="1691"/>
            <a:chExt cx="5788" cy="391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22" y="1816"/>
              <a:ext cx="5789" cy="3795"/>
            </a:xfrm>
            <a:prstGeom prst="rect">
              <a:avLst/>
            </a:prstGeom>
          </p:spPr>
        </p:pic>
        <p:sp>
          <p:nvSpPr>
            <p:cNvPr id="12" name="Text Box 11"/>
            <p:cNvSpPr txBox="1"/>
            <p:nvPr/>
          </p:nvSpPr>
          <p:spPr>
            <a:xfrm>
              <a:off x="10767" y="1691"/>
              <a:ext cx="3175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solidFill>
                    <a:schemeClr val="accent1"/>
                  </a:solidFill>
                </a:rPr>
                <a:t>Ref. [PoS (QCDEV2017) 058] </a:t>
              </a:r>
            </a:p>
          </p:txBody>
        </p:sp>
      </p:grpSp>
      <p:pic>
        <p:nvPicPr>
          <p:cNvPr id="8" name="Content Placeholder 7" descr="Kinematic-reach-corresponding-to-the-acceptance-of-the-four-LHC-experiments-in-p-Pb"/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7267968" y="3507740"/>
            <a:ext cx="4871085" cy="289369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484563" y="4720590"/>
            <a:ext cx="367601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D503-04FE-4E9F-A7AA-4F6D95E6EF42}" type="slidenum">
              <a:rPr lang="en-US" smtClean="0">
                <a:solidFill>
                  <a:schemeClr val="tx1"/>
                </a:solidFill>
              </a:rPr>
              <a:t>3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70534" y="1211315"/>
            <a:ext cx="6510799" cy="5099685"/>
          </a:xfrm>
          <a:prstGeom prst="roundRect">
            <a:avLst/>
          </a:prstGeom>
          <a:noFill/>
          <a:ln w="25400">
            <a:solidFill>
              <a:schemeClr val="accent5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1600">
                <a:solidFill>
                  <a:schemeClr val="tx1"/>
                </a:solidFill>
                <a:latin typeface="+mn-ea"/>
              </a:rPr>
              <a:t> </a:t>
            </a:r>
            <a:endParaRPr lang="zh-CN" altLang="en-US" sz="1600">
              <a:solidFill>
                <a:schemeClr val="tx1"/>
              </a:solidFill>
              <a:latin typeface="+mn-ea"/>
            </a:endParaRPr>
          </a:p>
          <a:p>
            <a:pPr algn="l"/>
            <a:endParaRPr lang="zh-CN" altLang="en-US" sz="160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4" name="334E55B0-647D-440b-865C-3EC943EB4CBC-39" descr="wpsoffic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2846" y="4612640"/>
            <a:ext cx="932783" cy="216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03654" y="278765"/>
            <a:ext cx="10052685" cy="694690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latin typeface="+mj-lt"/>
              </a:rPr>
              <a:t>Z </a:t>
            </a:r>
            <a:r>
              <a:rPr lang="en-US" b="1" dirty="0" err="1">
                <a:latin typeface="+mj-lt"/>
              </a:rPr>
              <a:t>prodution</a:t>
            </a:r>
            <a:r>
              <a:rPr lang="en-US" b="1" dirty="0">
                <a:latin typeface="+mj-lt"/>
              </a:rPr>
              <a:t> in </a:t>
            </a:r>
            <a:r>
              <a:rPr lang="en-US" b="1" dirty="0" err="1">
                <a:latin typeface="+mj-lt"/>
              </a:rPr>
              <a:t>pPb</a:t>
            </a:r>
            <a:r>
              <a:rPr lang="en-US" b="1" dirty="0">
                <a:latin typeface="+mj-lt"/>
              </a:rPr>
              <a:t> collisions at 8TeV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50000"/>
                  </a:lnSpc>
                  <a:buBlip>
                    <a:blip r:embed="rId3"/>
                  </a:buBlip>
                </a:pPr>
                <a:r>
                  <a:rPr lang="en-US" altLang="zh-CN" sz="1800" dirty="0">
                    <a:solidFill>
                      <a:schemeClr val="tx1"/>
                    </a:solidFill>
                    <a:latin typeface="+mn-lt"/>
                  </a:rPr>
                  <a:t> C</a:t>
                </a:r>
                <a:r>
                  <a:rPr lang="en-US" altLang="zh-CN" sz="1800" dirty="0">
                    <a:latin typeface="+mn-lt"/>
                    <a:sym typeface="+mn-ea"/>
                  </a:rPr>
                  <a:t>ross-section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+mn-lt"/>
                  </a:rPr>
                  <a:t>: </a:t>
                </a:r>
              </a:p>
              <a:p>
                <a:pPr marL="0" indent="0">
                  <a:lnSpc>
                    <a:spcPct val="50000"/>
                  </a:lnSpc>
                  <a:buBlip>
                    <a:blip r:embed="rId3"/>
                  </a:buBlip>
                </a:pPr>
                <a:endParaRPr lang="en-US" altLang="zh-CN" sz="1800" dirty="0">
                  <a:solidFill>
                    <a:schemeClr val="tx1"/>
                  </a:solidFill>
                  <a:latin typeface="+mn-lt"/>
                </a:endParaRPr>
              </a:p>
              <a:p>
                <a:pPr marL="0" indent="0">
                  <a:lnSpc>
                    <a:spcPct val="50000"/>
                  </a:lnSpc>
                  <a:buBlip>
                    <a:blip r:embed="rId3"/>
                  </a:buBlip>
                </a:pPr>
                <a:endParaRPr lang="en-US" altLang="zh-CN" sz="1800" dirty="0">
                  <a:solidFill>
                    <a:schemeClr val="tx1"/>
                  </a:solidFill>
                  <a:latin typeface="+mn-lt"/>
                </a:endParaRPr>
              </a:p>
              <a:p>
                <a:pPr marL="0" indent="0">
                  <a:lnSpc>
                    <a:spcPct val="50000"/>
                  </a:lnSpc>
                  <a:buBlip>
                    <a:blip r:embed="rId3"/>
                  </a:buBlip>
                </a:pPr>
                <a:endParaRPr lang="en-US" altLang="zh-CN" sz="1800" dirty="0">
                  <a:solidFill>
                    <a:schemeClr val="tx1"/>
                  </a:solidFill>
                  <a:latin typeface="+mn-lt"/>
                </a:endParaRPr>
              </a:p>
              <a:p>
                <a:pPr marL="0" lvl="1" indent="0">
                  <a:lnSpc>
                    <a:spcPct val="50000"/>
                  </a:lnSpc>
                  <a:buBlip>
                    <a:blip r:embed="rId3"/>
                  </a:buBlip>
                </a:pPr>
                <a:r>
                  <a:rPr lang="en-US" altLang="zh-CN" sz="1800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altLang="zh-CN" sz="1800" dirty="0">
                    <a:latin typeface="+mn-lt"/>
                    <a:sym typeface="+mn-ea"/>
                  </a:rPr>
                  <a:t>Forward-Backward ratio </a:t>
                </a:r>
                <a:endParaRPr lang="en-US" altLang="zh-CN" sz="1800" dirty="0">
                  <a:solidFill>
                    <a:schemeClr val="tx1"/>
                  </a:solidFill>
                  <a:latin typeface="+mn-lt"/>
                  <a:cs typeface="Cambria Math" panose="02040503050406030204" pitchFamily="18" charset="0"/>
                </a:endParaRPr>
              </a:p>
              <a:p>
                <a:pPr marL="0" indent="0">
                  <a:lnSpc>
                    <a:spcPct val="50000"/>
                  </a:lnSpc>
                  <a:buNone/>
                </a:pPr>
                <a:endParaRPr lang="en-US" altLang="zh-CN" sz="1800" dirty="0">
                  <a:latin typeface="+mn-lt"/>
                  <a:sym typeface="+mn-ea"/>
                </a:endParaRPr>
              </a:p>
              <a:p>
                <a:pPr marL="0" indent="0">
                  <a:lnSpc>
                    <a:spcPct val="50000"/>
                  </a:lnSpc>
                  <a:buNone/>
                </a:pPr>
                <a:endParaRPr lang="en-US" altLang="zh-CN" sz="1800" dirty="0">
                  <a:latin typeface="+mn-lt"/>
                  <a:sym typeface="+mn-ea"/>
                </a:endParaRPr>
              </a:p>
              <a:p>
                <a:pPr marL="0" indent="0">
                  <a:lnSpc>
                    <a:spcPct val="50000"/>
                  </a:lnSpc>
                  <a:buBlip>
                    <a:blip r:embed="rId3"/>
                  </a:buBlip>
                </a:pPr>
                <a:endParaRPr lang="en-US" altLang="zh-CN" sz="1800" dirty="0">
                  <a:latin typeface="+mn-lt"/>
                  <a:sym typeface="+mn-ea"/>
                </a:endParaRPr>
              </a:p>
              <a:p>
                <a:pPr marL="0" indent="0">
                  <a:lnSpc>
                    <a:spcPct val="50000"/>
                  </a:lnSpc>
                  <a:buBlip>
                    <a:blip r:embed="rId3"/>
                  </a:buBlip>
                </a:pPr>
                <a:endParaRPr lang="en-US" altLang="zh-CN" sz="1800" dirty="0">
                  <a:latin typeface="+mn-lt"/>
                  <a:sym typeface="+mn-ea"/>
                </a:endParaRPr>
              </a:p>
              <a:p>
                <a:pPr marL="0" lvl="1" indent="0">
                  <a:lnSpc>
                    <a:spcPct val="50000"/>
                  </a:lnSpc>
                  <a:buNone/>
                </a:pPr>
                <a:r>
                  <a:rPr lang="en-US" altLang="zh-CN" sz="1800" dirty="0">
                    <a:latin typeface="+mn-lt"/>
                    <a:sym typeface="+mn-ea"/>
                  </a:rPr>
                  <a:t>    at the common 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latin typeface="+mn-lt"/>
                        <a:sym typeface="+mn-ea"/>
                      </a:rPr>
                      <m:t>2.5&lt;|</m:t>
                    </m:r>
                    <m:sSubSup>
                      <m:sSubSupPr>
                        <m:ctrlPr>
                          <a:rPr lang="en-US" altLang="zh-CN" sz="1800" b="0" smtClean="0">
                            <a:latin typeface="+mn-lt"/>
                            <a:sym typeface="+mn-ea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+mn-lt"/>
                            <a:sym typeface="+mn-ea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+mn-lt"/>
                            <a:sym typeface="+mn-ea"/>
                          </a:rPr>
                          <m:t>z</m:t>
                        </m:r>
                      </m:sub>
                      <m:sup>
                        <m:r>
                          <a:rPr lang="en-US" altLang="zh-CN" sz="1800" b="0" i="0" smtClean="0">
                            <a:latin typeface="+mn-lt"/>
                            <a:sym typeface="+mn-ea"/>
                          </a:rPr>
                          <m:t>∗</m:t>
                        </m:r>
                      </m:sup>
                    </m:sSubSup>
                    <m:r>
                      <a:rPr lang="en-US" altLang="zh-CN" sz="1800" b="0" i="0" smtClean="0">
                        <a:latin typeface="+mn-lt"/>
                        <a:sym typeface="+mn-ea"/>
                      </a:rPr>
                      <m:t>|&lt;4.0</m:t>
                    </m:r>
                  </m:oMath>
                </a14:m>
                <a:r>
                  <a:rPr lang="en-US" altLang="zh-CN" sz="1800" dirty="0">
                    <a:latin typeface="+mn-lt"/>
                    <a:sym typeface="+mn-ea"/>
                  </a:rPr>
                  <a:t> </a:t>
                </a:r>
              </a:p>
              <a:p>
                <a:pPr marL="0" lvl="1" indent="0">
                  <a:lnSpc>
                    <a:spcPct val="50000"/>
                  </a:lnSpc>
                  <a:buNone/>
                </a:pPr>
                <a:endParaRPr lang="en-US" altLang="zh-CN" sz="1800" dirty="0">
                  <a:latin typeface="+mn-lt"/>
                  <a:sym typeface="+mn-ea"/>
                </a:endParaRPr>
              </a:p>
              <a:p>
                <a:pPr marL="0" indent="0">
                  <a:lnSpc>
                    <a:spcPct val="50000"/>
                  </a:lnSpc>
                  <a:buBlip>
                    <a:blip r:embed="rId3"/>
                  </a:buBlip>
                </a:pPr>
                <a:r>
                  <a:rPr lang="en-US" altLang="zh-CN" sz="1800" dirty="0">
                    <a:latin typeface="+mn-lt"/>
                    <a:sym typeface="+mn-ea"/>
                  </a:rPr>
                  <a:t> Nuclear modification factor </a:t>
                </a:r>
                <a:endParaRPr lang="en-US" altLang="zh-CN" sz="1800" dirty="0">
                  <a:solidFill>
                    <a:schemeClr val="tx1"/>
                  </a:solidFill>
                  <a:latin typeface="+mn-lt"/>
                  <a:sym typeface="+mn-ea"/>
                </a:endParaRPr>
              </a:p>
              <a:p>
                <a:pPr marL="0" indent="0">
                  <a:lnSpc>
                    <a:spcPct val="50000"/>
                  </a:lnSpc>
                  <a:buBlip>
                    <a:blip r:embed="rId3"/>
                  </a:buBlip>
                </a:pPr>
                <a:endParaRPr lang="en-US" altLang="zh-CN" sz="1800" dirty="0">
                  <a:latin typeface="+mn-lt"/>
                  <a:sym typeface="+mn-ea"/>
                </a:endParaRPr>
              </a:p>
              <a:p>
                <a:pPr marL="457200" lvl="1" indent="0">
                  <a:lnSpc>
                    <a:spcPct val="50000"/>
                  </a:lnSpc>
                  <a:buBlip>
                    <a:blip r:embed="rId3"/>
                  </a:buBlip>
                </a:pPr>
                <a:endParaRPr lang="en-US" altLang="zh-CN" sz="1800" dirty="0">
                  <a:latin typeface="+mn-lt"/>
                  <a:sym typeface="+mn-ea"/>
                </a:endParaRPr>
              </a:p>
              <a:p>
                <a:pPr marL="457200" lvl="1" indent="0">
                  <a:lnSpc>
                    <a:spcPct val="50000"/>
                  </a:lnSpc>
                  <a:buBlip>
                    <a:blip r:embed="rId3"/>
                  </a:buBlip>
                </a:pPr>
                <a:endParaRPr lang="en-US" altLang="zh-CN" sz="1800" dirty="0">
                  <a:latin typeface="+mn-lt"/>
                  <a:sym typeface="+mn-ea"/>
                </a:endParaRPr>
              </a:p>
              <a:p>
                <a:pPr marL="457200" lvl="1" indent="0">
                  <a:lnSpc>
                    <a:spcPct val="50000"/>
                  </a:lnSpc>
                  <a:buBlip>
                    <a:blip r:embed="rId3"/>
                  </a:buBlip>
                </a:pPr>
                <a:endParaRPr lang="en-US" altLang="zh-CN" sz="1800" dirty="0">
                  <a:latin typeface="+mn-lt"/>
                  <a:sym typeface="+mn-ea"/>
                </a:endParaRPr>
              </a:p>
              <a:p>
                <a:pPr marL="0" lvl="0" indent="0">
                  <a:lnSpc>
                    <a:spcPct val="100000"/>
                  </a:lnSpc>
                </a:pPr>
                <a:r>
                  <a:rPr lang="en-US" altLang="zh-CN" sz="1800" dirty="0">
                    <a:latin typeface="+mn-lt"/>
                    <a:sym typeface="+mn-ea"/>
                  </a:rPr>
                  <a:t> The resulting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smtClean="0">
                            <a:latin typeface="+mn-lt"/>
                            <a:sym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+mn-lt"/>
                            <a:sym typeface="+mn-ea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i="0" smtClean="0">
                            <a:latin typeface="+mn-lt"/>
                            <a:sym typeface="+mn-ea"/>
                          </a:rPr>
                          <m:t>Z</m:t>
                        </m:r>
                        <m:r>
                          <a:rPr lang="en-US" altLang="zh-CN" sz="1800" i="0" smtClean="0">
                            <a:latin typeface="+mn-lt"/>
                            <a:sym typeface="+mn-ea"/>
                          </a:rPr>
                          <m:t>→</m:t>
                        </m:r>
                        <m:sSup>
                          <m:sSupPr>
                            <m:ctrlPr>
                              <a:rPr lang="en-US" altLang="zh-CN" sz="1800">
                                <a:latin typeface="+mn-lt"/>
                                <a:sym typeface="+mn-ea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1800" i="0" smtClean="0">
                                <a:latin typeface="+mn-lt"/>
                                <a:sym typeface="+mn-ea"/>
                              </a:rPr>
                              <m:t>μ</m:t>
                            </m:r>
                          </m:e>
                          <m:sup>
                            <m:r>
                              <a:rPr lang="en-US" altLang="zh-CN" sz="1800" i="0" smtClean="0">
                                <a:latin typeface="+mn-lt"/>
                                <a:sym typeface="+mn-ea"/>
                              </a:rPr>
                              <m:t>+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1800">
                                <a:latin typeface="+mn-lt"/>
                                <a:sym typeface="+mn-ea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1800" i="0" smtClean="0">
                                <a:latin typeface="+mn-lt"/>
                                <a:sym typeface="+mn-ea"/>
                              </a:rPr>
                              <m:t>μ</m:t>
                            </m:r>
                          </m:e>
                          <m:sup>
                            <m:r>
                              <a:rPr lang="en-US" altLang="zh-CN" sz="1800" i="0" smtClean="0">
                                <a:latin typeface="+mn-lt"/>
                                <a:sym typeface="+mn-ea"/>
                              </a:rPr>
                              <m:t>−</m:t>
                            </m:r>
                          </m:sup>
                        </m:sSup>
                        <m:r>
                          <a:rPr lang="en-US" altLang="zh-CN" sz="1800" i="0" smtClean="0">
                            <a:latin typeface="+mn-lt"/>
                            <a:sym typeface="+mn-ea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CN" sz="1800" i="0" smtClean="0">
                            <a:latin typeface="+mn-lt"/>
                            <a:sym typeface="+mn-ea"/>
                          </a:rPr>
                          <m:t>pp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+mn-lt"/>
                    <a:sym typeface="+mn-ea"/>
                  </a:rPr>
                  <a:t>, given by LHCb public results [</a:t>
                </a:r>
                <a:r>
                  <a:rPr lang="en-US" altLang="zh-CN" sz="1800" dirty="0">
                    <a:latin typeface="+mn-lt"/>
                    <a:sym typeface="+mn-ea"/>
                    <a:hlinkClick r:id="rId4"/>
                  </a:rPr>
                  <a:t>ARXIV:1511.08039</a:t>
                </a:r>
                <a:r>
                  <a:rPr lang="en-US" altLang="zh-CN" sz="1800" dirty="0">
                    <a:latin typeface="+mn-lt"/>
                    <a:sym typeface="+mn-ea"/>
                  </a:rPr>
                  <a:t>] </a:t>
                </a:r>
                <a:endParaRPr lang="en-US" altLang="zh-CN" sz="1800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5"/>
                <a:stretch>
                  <a:fillRect l="-899" t="-30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内容占位符 15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lnSpc>
                    <a:spcPct val="110000"/>
                  </a:lnSpc>
                  <a:buBlip>
                    <a:blip r:embed="rId3"/>
                  </a:buBlip>
                </a:pPr>
                <a:r>
                  <a:rPr lang="en-US" altLang="zh-CN" sz="1800" b="0" dirty="0">
                    <a:solidFill>
                      <a:schemeClr val="tx1"/>
                    </a:solidFill>
                    <a:latin typeface="+mn-lt"/>
                    <a:cs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dirty="0" smtClean="0">
                            <a:solidFill>
                              <a:schemeClr val="tx1"/>
                            </a:solidFill>
                            <a:latin typeface="+mn-lt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+mn-lt"/>
                            <a:cs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solidFill>
                              <a:schemeClr val="tx1"/>
                            </a:solidFill>
                            <a:latin typeface="+mn-lt"/>
                            <a:cs typeface="Cambria Math" panose="02040503050406030204" pitchFamily="18" charset="0"/>
                          </a:rPr>
                          <m:t>FB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  <a:latin typeface="+mn-lt"/>
                    <a:cs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latin typeface="+mn-lt"/>
                    <a:sym typeface="+mn-ea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smtClean="0">
                            <a:latin typeface="+mn-lt"/>
                            <a:sym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+mn-lt"/>
                            <a:sym typeface="+mn-ea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+mn-lt"/>
                            <a:sym typeface="+mn-ea"/>
                          </a:rPr>
                          <m:t>pPb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+mn-lt"/>
                    <a:sym typeface="+mn-ea"/>
                  </a:rPr>
                  <a:t> are correction factor to correct the different muon rapidity acceptance, derived using CTEQ61 free proton PDF.  </a:t>
                </a:r>
              </a:p>
              <a:p>
                <a:pPr marL="0" indent="0">
                  <a:lnSpc>
                    <a:spcPct val="110000"/>
                  </a:lnSpc>
                </a:pPr>
                <a:r>
                  <a:rPr lang="en-US" altLang="zh-CN" sz="1800" dirty="0">
                    <a:latin typeface="+mn-lt"/>
                    <a:sym typeface="+mn-ea"/>
                  </a:rPr>
                  <a:t> Results are estimated separately in bins of 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b="0" smtClean="0">
                            <a:latin typeface="+mn-lt"/>
                            <a:sym typeface="+mn-ea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+mn-lt"/>
                            <a:sym typeface="+mn-ea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+mn-lt"/>
                            <a:sym typeface="+mn-ea"/>
                          </a:rPr>
                          <m:t>Z</m:t>
                        </m:r>
                      </m:sub>
                      <m:sup>
                        <m:r>
                          <a:rPr lang="en-US" altLang="zh-CN" sz="1800" b="0" i="0" smtClean="0">
                            <a:latin typeface="+mn-lt"/>
                            <a:sym typeface="+mn-ea"/>
                          </a:rPr>
                          <m:t>∗</m:t>
                        </m:r>
                      </m:sup>
                    </m:sSubSup>
                    <m:r>
                      <a:rPr lang="en-US" altLang="zh-CN" sz="1800" b="0" i="0" smtClean="0">
                        <a:latin typeface="+mn-lt"/>
                        <a:sym typeface="+mn-ea"/>
                      </a:rPr>
                      <m:t>, </m:t>
                    </m:r>
                    <m:sSubSup>
                      <m:sSubSupPr>
                        <m:ctrlPr>
                          <a:rPr lang="en-US" altLang="zh-CN" sz="1800" b="0" smtClean="0">
                            <a:latin typeface="+mn-lt"/>
                            <a:sym typeface="+mn-ea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+mn-lt"/>
                            <a:sym typeface="+mn-ea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+mn-lt"/>
                            <a:sym typeface="+mn-ea"/>
                          </a:rPr>
                          <m:t>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sym typeface="+mn-ea"/>
                          </a:rPr>
                          <m:t>Z</m:t>
                        </m:r>
                      </m:sup>
                    </m:sSubSup>
                    <m:r>
                      <a:rPr lang="en-US" altLang="zh-CN" sz="1800" b="0" i="0" smtClean="0">
                        <a:latin typeface="+mn-lt"/>
                        <a:sym typeface="+mn-ea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+mn-lt"/>
                        <a:sym typeface="+mn-ea"/>
                      </a:rPr>
                      <m:t>and</m:t>
                    </m:r>
                    <m:r>
                      <a:rPr lang="en-US" altLang="zh-CN" sz="1800" b="0" i="0" smtClean="0">
                        <a:latin typeface="+mn-lt"/>
                        <a:sym typeface="+mn-ea"/>
                      </a:rPr>
                      <m:t> </m:t>
                    </m:r>
                    <m:sSubSup>
                      <m:sSubSupPr>
                        <m:ctrlPr>
                          <a:rPr lang="en-US" altLang="zh-CN" sz="1800" b="0" smtClean="0">
                            <a:latin typeface="+mn-lt"/>
                            <a:sym typeface="+mn-ea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+mn-lt"/>
                            <a:sym typeface="+mn-ea"/>
                          </a:rPr>
                          <m:t>ϕ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+mn-lt"/>
                            <a:sym typeface="+mn-ea"/>
                          </a:rPr>
                          <m:t>η</m:t>
                        </m:r>
                      </m:sub>
                      <m:sup>
                        <m:r>
                          <a:rPr lang="en-US" altLang="zh-CN" sz="1800" b="0" i="0" smtClean="0">
                            <a:latin typeface="+mn-lt"/>
                            <a:sym typeface="+mn-ea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sz="1800" dirty="0">
                    <a:latin typeface="+mn-lt"/>
                    <a:sym typeface="+mn-ea"/>
                  </a:rPr>
                  <a:t> [</a:t>
                </a:r>
                <a:r>
                  <a:rPr lang="en-US" altLang="zh-CN" sz="1800" dirty="0">
                    <a:latin typeface="+mn-lt"/>
                    <a:hlinkClick r:id="rId6"/>
                  </a:rPr>
                  <a:t>arXiv:1009.1580</a:t>
                </a:r>
                <a:r>
                  <a:rPr lang="en-US" altLang="zh-CN" sz="1800" dirty="0">
                    <a:latin typeface="+mn-lt"/>
                    <a:sym typeface="+mn-ea"/>
                  </a:rPr>
                  <a:t>] </a:t>
                </a:r>
                <a:endParaRPr lang="en-US" altLang="zh-CN" sz="1800" dirty="0">
                  <a:solidFill>
                    <a:schemeClr val="tx1"/>
                  </a:solidFill>
                  <a:latin typeface="+mn-lt"/>
                </a:endParaRPr>
              </a:p>
              <a:p>
                <a:pPr marL="457200" lvl="1" indent="0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lang="en-US" altLang="zh-CN" sz="1800" dirty="0">
                    <a:latin typeface="+mn-lt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>
                            <a:solidFill>
                              <a:schemeClr val="tx1"/>
                            </a:solidFill>
                            <a:latin typeface="+mn-lt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800" i="0">
                            <a:solidFill>
                              <a:schemeClr val="tx1"/>
                            </a:solidFill>
                            <a:latin typeface="+mn-lt"/>
                          </a:rPr>
                          <m:t>ϕ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i="0">
                            <a:solidFill>
                              <a:schemeClr val="tx1"/>
                            </a:solidFill>
                            <a:latin typeface="+mn-lt"/>
                          </a:rPr>
                          <m:t>η</m:t>
                        </m:r>
                      </m:sub>
                      <m:sup>
                        <m:r>
                          <a:rPr lang="en-US" altLang="zh-CN" sz="1800" i="0">
                            <a:solidFill>
                              <a:schemeClr val="tx1"/>
                            </a:solidFill>
                            <a:latin typeface="+mn-lt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sz="1800" dirty="0">
                    <a:latin typeface="+mn-lt"/>
                    <a:sym typeface="+mn-ea"/>
                  </a:rPr>
                  <a:t> is defined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sym typeface="+mn-ea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sym typeface="+mn-ea"/>
                          </a:rPr>
                          <m:t>tan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sym typeface="+mn-ea"/>
                          </a:rPr>
                          <m:t>⁡(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sym typeface="+mn-ea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sym typeface="+mn-ea"/>
                              </a:rPr>
                              <m:t>𝑎𝑐𝑜𝑝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sym typeface="+mn-ea"/>
                          </a:rPr>
                          <m:t>/2)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sym typeface="+mn-ea"/>
                          </a:rPr>
                          <m:t>cos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sym typeface="+mn-ea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sym typeface="+mn-ea"/>
                          </a:rPr>
                          <m:t>Δ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sym typeface="+mn-ea"/>
                          </a:rPr>
                          <m:t>𝜂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sym typeface="+mn-ea"/>
                          </a:rPr>
                          <m:t>/2)</m:t>
                        </m:r>
                      </m:den>
                    </m:f>
                  </m:oMath>
                </a14:m>
                <a:r>
                  <a:rPr lang="en-US" altLang="zh-CN" sz="1800" dirty="0">
                    <a:latin typeface="+mn-lt"/>
                    <a:sym typeface="+mn-ea"/>
                  </a:rPr>
                  <a:t>, where the </a:t>
                </a:r>
                <a:r>
                  <a:rPr lang="en-US" altLang="zh-CN" sz="1800" dirty="0" err="1">
                    <a:latin typeface="+mn-lt"/>
                    <a:sym typeface="+mn-ea"/>
                  </a:rPr>
                  <a:t>acoplanarity</a:t>
                </a:r>
                <a:r>
                  <a:rPr lang="en-US" altLang="zh-CN" sz="1800" dirty="0">
                    <a:latin typeface="+mn-lt"/>
                    <a:sym typeface="+mn-ea"/>
                  </a:rPr>
                  <a:t> angle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sym typeface="+mn-ea"/>
                          </a:rPr>
                          <m:t>𝜙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sym typeface="+mn-ea"/>
                          </a:rPr>
                          <m:t>𝑎𝑐𝑜𝑝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≡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𝜋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−|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𝜙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|</m:t>
                    </m:r>
                  </m:oMath>
                </a14:m>
                <a:r>
                  <a:rPr lang="en-US" altLang="zh-CN" sz="1800" dirty="0">
                    <a:latin typeface="+mn-lt"/>
                    <a:sym typeface="+mn-ea"/>
                  </a:rPr>
                  <a:t> </a:t>
                </a:r>
                <a:endParaRPr lang="en-US" altLang="zh-CN" sz="1800" dirty="0">
                  <a:solidFill>
                    <a:schemeClr val="tx1"/>
                  </a:solidFill>
                  <a:latin typeface="+mn-lt"/>
                  <a:cs typeface="Cambria Math" panose="02040503050406030204" pitchFamily="18" charset="0"/>
                  <a:sym typeface="+mn-ea"/>
                </a:endParaRPr>
              </a:p>
              <a:p>
                <a:pPr marL="457200" lvl="1" indent="0">
                  <a:lnSpc>
                    <a:spcPct val="110000"/>
                  </a:lnSpc>
                  <a:buBlip>
                    <a:blip r:embed="rId3"/>
                  </a:buBlip>
                </a:pPr>
                <a:endParaRPr lang="en-US" altLang="zh-CN" sz="1800" dirty="0">
                  <a:solidFill>
                    <a:schemeClr val="tx1"/>
                  </a:solidFill>
                  <a:latin typeface="+mn-lt"/>
                </a:endParaRPr>
              </a:p>
              <a:p>
                <a:pPr marL="0" lvl="0" indent="0">
                  <a:lnSpc>
                    <a:spcPct val="110000"/>
                  </a:lnSpc>
                  <a:buBlip>
                    <a:blip r:embed="rId3"/>
                  </a:buBlip>
                </a:pPr>
                <a:r>
                  <a:rPr lang="en-US" altLang="zh-CN" sz="1800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altLang="zh-CN" sz="1800" dirty="0">
                    <a:latin typeface="+mn-lt"/>
                    <a:sym typeface="+mn-ea"/>
                  </a:rPr>
                  <a:t>Fiducial volume: 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+mn-lt"/>
                  </a:rPr>
                  <a:t> </a:t>
                </a:r>
              </a:p>
            </p:txBody>
          </p:sp>
        </mc:Choice>
        <mc:Fallback>
          <p:sp>
            <p:nvSpPr>
              <p:cNvPr id="16" name="内容占位符 1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7"/>
                <a:stretch>
                  <a:fillRect l="-1126" r="-11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AE1CC-CCDA-FE49-B866-D5E425355E9C}" type="datetime5">
              <a:rPr lang="zh-CN" altLang="en-US" smtClean="0"/>
              <a:t>2023/6/17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第二届“粤港澳”核物理论坛</a:t>
            </a:r>
            <a:endParaRPr lang="en-US"/>
          </a:p>
        </p:txBody>
      </p:sp>
      <p:pic>
        <p:nvPicPr>
          <p:cNvPr id="7" name="334E55B0-647D-440b-865C-3EC943EB4CBC-1" descr="/private/var/folders/s2/rs3309052d72155pb8hmpn4c0000gn/T/com.kingsoft.wpsoffice.mac/wpsoffice.qxMbCFwpsoffic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3654" y="1873119"/>
            <a:ext cx="3636000" cy="51181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D503-04FE-4E9F-A7AA-4F6D95E6EF42}" type="slidenum">
              <a:rPr lang="en-US" smtClean="0"/>
              <a:t>4</a:t>
            </a:fld>
            <a:endParaRPr lang="en-US"/>
          </a:p>
        </p:txBody>
      </p:sp>
      <p:pic>
        <p:nvPicPr>
          <p:cNvPr id="17" name="334E55B0-647D-440b-865C-3EC943EB4CBC-16" descr="/private/var/folders/s2/rs3309052d72155pb8hmpn4c0000gn/T/com.kingsoft.wpsoffice.mac/wpsoffice.JKPusswpsoffic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7828" y="3025471"/>
            <a:ext cx="3636000" cy="607621"/>
          </a:xfrm>
          <a:prstGeom prst="rect">
            <a:avLst/>
          </a:prstGeom>
        </p:spPr>
      </p:pic>
      <p:pic>
        <p:nvPicPr>
          <p:cNvPr id="18" name="334E55B0-647D-440b-865C-3EC943EB4CBC-17" descr="/private/var/folders/s2/rs3309052d72155pb8hmpn4c0000gn/T/com.kingsoft.wpsoffice.mac/wpsoffice.BONFUOwpsoffic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3655" y="4735559"/>
            <a:ext cx="3636000" cy="546054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700000">
            <a:off x="9491980" y="4415790"/>
            <a:ext cx="2160000" cy="863918"/>
          </a:xfrm>
          <a:prstGeom prst="rect">
            <a:avLst/>
          </a:prstGeom>
        </p:spPr>
      </p:pic>
      <p:pic>
        <p:nvPicPr>
          <p:cNvPr id="25" name="334E55B0-647D-440b-865C-3EC943EB4CBC-23" descr="/private/var/folders/s2/rs3309052d72155pb8hmpn4c0000gn/T/com.kingsoft.wpsoffice.mac/wpsoffice.SYGYdBwpsoffic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72985" y="5281613"/>
            <a:ext cx="2319020" cy="861695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7998931" y="1029517"/>
            <a:ext cx="1693074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fontAlgn="t"/>
            <a:r>
              <a:rPr lang="en-US" altLang="zh-CN" sz="1300" i="0" cap="all" dirty="0">
                <a:solidFill>
                  <a:srgbClr val="006DB6"/>
                </a:solidFill>
                <a:effectLst/>
                <a:latin typeface="+mn-ea"/>
                <a:hlinkClick r:id="rId13"/>
              </a:rPr>
              <a:t>JHEP 06 (2023) 022</a:t>
            </a:r>
            <a:endParaRPr lang="en-US" altLang="zh-CN" sz="1300" i="0" cap="all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rcRect b="2273"/>
          <a:stretch>
            <a:fillRect/>
          </a:stretch>
        </p:blipFill>
        <p:spPr>
          <a:xfrm>
            <a:off x="5485130" y="1915160"/>
            <a:ext cx="6079856" cy="4392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800" y="1460500"/>
            <a:ext cx="4926965" cy="48037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latin typeface="+mn-lt"/>
              </a:rPr>
              <a:t>Total fiducial cross-section</a:t>
            </a:r>
          </a:p>
          <a:p>
            <a:pPr>
              <a:lnSpc>
                <a:spcPct val="100000"/>
              </a:lnSpc>
            </a:pPr>
            <a:endParaRPr lang="en-US" sz="1800" dirty="0">
              <a:latin typeface="+mn-lt"/>
            </a:endParaRPr>
          </a:p>
          <a:p>
            <a:pPr>
              <a:lnSpc>
                <a:spcPct val="100000"/>
              </a:lnSpc>
            </a:pPr>
            <a:endParaRPr lang="en-US" sz="1800" dirty="0">
              <a:latin typeface="+mn-lt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800" dirty="0"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latin typeface="+mn-lt"/>
              </a:rPr>
              <a:t>Measured results </a:t>
            </a:r>
            <a:r>
              <a:rPr lang="en-US" sz="1800" dirty="0">
                <a:latin typeface="+mn-lt"/>
                <a:sym typeface="+mn-ea"/>
              </a:rPr>
              <a:t>compatible</a:t>
            </a:r>
            <a:r>
              <a:rPr lang="en-US" sz="1800" dirty="0">
                <a:latin typeface="+mn-lt"/>
              </a:rPr>
              <a:t> with the theoretical calculations within current uncertainties: </a:t>
            </a:r>
          </a:p>
          <a:p>
            <a:pPr lvl="1">
              <a:lnSpc>
                <a:spcPct val="100000"/>
              </a:lnSpc>
            </a:pPr>
            <a:r>
              <a:rPr lang="en-US" sz="1800" dirty="0">
                <a:latin typeface="+mn-lt"/>
              </a:rPr>
              <a:t>CTEQ61(PDF) for both p and Pb</a:t>
            </a:r>
          </a:p>
          <a:p>
            <a:pPr lvl="1">
              <a:lnSpc>
                <a:spcPct val="100000"/>
              </a:lnSpc>
            </a:pPr>
            <a:r>
              <a:rPr lang="en-US" sz="1800" dirty="0">
                <a:latin typeface="+mn-lt"/>
              </a:rPr>
              <a:t>CT14(PDF) for p and </a:t>
            </a:r>
            <a:r>
              <a:rPr lang="en-US" sz="1800" dirty="0">
                <a:latin typeface="+mn-lt"/>
                <a:sym typeface="+mn-ea"/>
              </a:rPr>
              <a:t>EPPS16(nPDF)</a:t>
            </a:r>
            <a:r>
              <a:rPr lang="en-US" sz="1800" dirty="0">
                <a:latin typeface="+mn-lt"/>
              </a:rPr>
              <a:t> for Pb</a:t>
            </a:r>
          </a:p>
          <a:p>
            <a:pPr lvl="1">
              <a:lnSpc>
                <a:spcPct val="100000"/>
              </a:lnSpc>
            </a:pPr>
            <a:r>
              <a:rPr lang="en-US" sz="1800" dirty="0">
                <a:latin typeface="+mn-lt"/>
              </a:rPr>
              <a:t>CTEQ61 for p and nCTEQ15(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nPDF) for Pb 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+mn-lt"/>
              </a:rPr>
              <a:t>Forward result(at small </a:t>
            </a:r>
            <a:r>
              <a:rPr lang="en-US" sz="1800" dirty="0" err="1">
                <a:latin typeface="+mn-lt"/>
              </a:rPr>
              <a:t>Bjorken</a:t>
            </a:r>
            <a:r>
              <a:rPr lang="en-US" sz="1800" dirty="0">
                <a:latin typeface="+mn-lt"/>
              </a:rPr>
              <a:t>-x) shows strong constraining power on the </a:t>
            </a:r>
            <a:r>
              <a:rPr lang="en-US" sz="1800" dirty="0" err="1">
                <a:latin typeface="+mn-lt"/>
              </a:rPr>
              <a:t>nPDF</a:t>
            </a:r>
            <a:r>
              <a:rPr lang="en-US" sz="1800" dirty="0">
                <a:latin typeface="+mn-lt"/>
              </a:rPr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C93D5-969E-7E47-9571-8214F4A97F51}" type="datetime5">
              <a:rPr lang="zh-CN" altLang="en-US" smtClean="0"/>
              <a:t>2023/6/17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第二届“粤港澳”核物理论坛</a:t>
            </a:r>
            <a:endParaRPr lang="en-US" dirty="0"/>
          </a:p>
        </p:txBody>
      </p:sp>
      <p:pic>
        <p:nvPicPr>
          <p:cNvPr id="12" name="334E55B0-647D-440b-865C-3EC943EB4CBC-2" descr="/private/var/folders/s2/rs3309052d72155pb8hmpn4c0000gn/T/com.kingsoft.wpsoffice.mac/wpsoffice.LpCPkC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125" y="1802765"/>
            <a:ext cx="4309745" cy="1270000"/>
          </a:xfrm>
          <a:prstGeom prst="rect">
            <a:avLst/>
          </a:prstGeom>
        </p:spPr>
      </p:pic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D503-04FE-4E9F-A7AA-4F6D95E6EF42}" type="slidenum">
              <a:rPr lang="en-US" smtClean="0"/>
              <a:t>5</a:t>
            </a:fld>
            <a:endParaRPr lang="en-US"/>
          </a:p>
        </p:txBody>
      </p:sp>
      <p:sp>
        <p:nvSpPr>
          <p:cNvPr id="6" name="圆角矩形 5"/>
          <p:cNvSpPr/>
          <p:nvPr/>
        </p:nvSpPr>
        <p:spPr>
          <a:xfrm>
            <a:off x="433070" y="1248410"/>
            <a:ext cx="5039360" cy="5015865"/>
          </a:xfrm>
          <a:prstGeom prst="roundRect">
            <a:avLst/>
          </a:prstGeom>
          <a:noFill/>
          <a:ln w="25400">
            <a:solidFill>
              <a:schemeClr val="accent5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7" name="Text Box 8"/>
          <p:cNvSpPr txBox="1"/>
          <p:nvPr/>
        </p:nvSpPr>
        <p:spPr>
          <a:xfrm>
            <a:off x="9050655" y="1448435"/>
            <a:ext cx="1800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/>
              <a:t>Events for forward: 268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6466205" y="1448435"/>
            <a:ext cx="1800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/>
              <a:t>Events for backward: 167</a:t>
            </a: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D5CB2AFD-AC3B-C644-930D-3FE805A3F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654" y="278765"/>
            <a:ext cx="10052685" cy="694690"/>
          </a:xfrm>
        </p:spPr>
        <p:txBody>
          <a:bodyPr>
            <a:noAutofit/>
          </a:bodyPr>
          <a:lstStyle/>
          <a:p>
            <a:r>
              <a:rPr lang="en-US" altLang="zh-CN" b="1" dirty="0">
                <a:effectLst/>
                <a:latin typeface="+mj-lt"/>
              </a:rPr>
              <a:t>Fiducial cross-section results 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A6999D2-7578-4498-A35A-6927A33EFEE4}"/>
              </a:ext>
            </a:extLst>
          </p:cNvPr>
          <p:cNvSpPr txBox="1"/>
          <p:nvPr/>
        </p:nvSpPr>
        <p:spPr>
          <a:xfrm>
            <a:off x="7998931" y="1029517"/>
            <a:ext cx="1693074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fontAlgn="t"/>
            <a:r>
              <a:rPr lang="en-US" altLang="zh-CN" sz="1300" i="0" cap="all" dirty="0">
                <a:solidFill>
                  <a:srgbClr val="006DB6"/>
                </a:solidFill>
                <a:effectLst/>
                <a:latin typeface="+mn-ea"/>
                <a:hlinkClick r:id="rId5"/>
              </a:rPr>
              <a:t>JHEP 06 (2023) 022</a:t>
            </a:r>
            <a:endParaRPr lang="en-US" altLang="zh-CN" sz="1300" i="0" cap="all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11"/>
              <p:cNvSpPr>
                <a:spLocks noGrp="1"/>
              </p:cNvSpPr>
              <p:nvPr>
                <p:ph idx="1"/>
              </p:nvPr>
            </p:nvSpPr>
            <p:spPr>
              <a:xfrm>
                <a:off x="334010" y="1282700"/>
                <a:ext cx="10840720" cy="4939030"/>
              </a:xfrm>
            </p:spPr>
            <p:txBody>
              <a:bodyPr>
                <a:noAutofit/>
              </a:bodyPr>
              <a:lstStyle/>
              <a:p>
                <a:r>
                  <a:rPr lang="en-US" sz="1800" dirty="0">
                    <a:latin typeface="+mn-lt"/>
                    <a:sym typeface="+mn-ea"/>
                  </a:rPr>
                  <a:t>Differential cross-section</a:t>
                </a:r>
                <a:r>
                  <a:rPr lang="en-US" sz="1800" dirty="0">
                    <a:latin typeface="+mn-lt"/>
                  </a:rPr>
                  <a:t> as a function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smtClean="0">
                            <a:latin typeface="+mn-lt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+mn-lt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latin typeface="+mn-lt"/>
                          </a:rPr>
                          <m:t>z</m:t>
                        </m:r>
                      </m:sub>
                      <m:sup>
                        <m:r>
                          <a:rPr lang="en-US" sz="1800" b="0" i="0" smtClean="0">
                            <a:latin typeface="+mn-lt"/>
                          </a:rPr>
                          <m:t>∗</m:t>
                        </m:r>
                      </m:sup>
                    </m:sSubSup>
                    <m:r>
                      <a:rPr lang="en-US" sz="1800" b="0" i="0" smtClean="0">
                        <a:latin typeface="+mn-lt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+mn-lt"/>
                      </a:rPr>
                      <m:t>and</m:t>
                    </m:r>
                    <m:r>
                      <a:rPr lang="en-US" sz="1800" b="0" i="0" smtClean="0">
                        <a:latin typeface="+mn-lt"/>
                      </a:rPr>
                      <m:t> </m:t>
                    </m:r>
                    <m:sSubSup>
                      <m:sSubSupPr>
                        <m:ctrlPr>
                          <a:rPr lang="en-US" sz="1800" b="0" smtClean="0">
                            <a:latin typeface="+mn-lt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+mn-lt"/>
                          </a:rPr>
                          <m:t>ϕ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latin typeface="+mn-lt"/>
                          </a:rPr>
                          <m:t>η</m:t>
                        </m:r>
                      </m:sub>
                      <m:sup>
                        <m:r>
                          <a:rPr lang="en-US" sz="1800" b="0" i="0" smtClean="0">
                            <a:latin typeface="+mn-lt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1800" dirty="0">
                    <a:latin typeface="+mn-lt"/>
                  </a:rPr>
                  <a:t>, compare measured and theoretical results.</a:t>
                </a:r>
              </a:p>
              <a:p>
                <a:endParaRPr lang="en-US" sz="1800" dirty="0">
                  <a:latin typeface="+mn-lt"/>
                </a:endParaRPr>
              </a:p>
            </p:txBody>
          </p:sp>
        </mc:Choice>
        <mc:Fallback>
          <p:sp>
            <p:nvSpPr>
              <p:cNvPr id="12" name="Content Placeholder 1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4010" y="1282700"/>
                <a:ext cx="10840720" cy="4939030"/>
              </a:xfrm>
              <a:blipFill>
                <a:blip r:embed="rId3"/>
                <a:stretch>
                  <a:fillRect t="-10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7A89-DE5F-BB46-9ABE-C0E991DED1BC}" type="datetime5">
              <a:rPr lang="zh-CN" altLang="en-US" smtClean="0"/>
              <a:t>2023/6/17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第二届“粤港澳”核物理论坛</a:t>
            </a: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D503-04FE-4E9F-A7AA-4F6D95E6EF42}" type="slidenum">
              <a:rPr lang="en-US" smtClean="0"/>
              <a:t>6</a:t>
            </a:fld>
            <a:endParaRPr lang="en-US"/>
          </a:p>
        </p:txBody>
      </p:sp>
      <p:sp>
        <p:nvSpPr>
          <p:cNvPr id="11" name="圆角矩形 10"/>
          <p:cNvSpPr/>
          <p:nvPr/>
        </p:nvSpPr>
        <p:spPr>
          <a:xfrm>
            <a:off x="7265035" y="1830070"/>
            <a:ext cx="4316730" cy="1838325"/>
          </a:xfrm>
          <a:prstGeom prst="roundRect">
            <a:avLst/>
          </a:prstGeom>
          <a:noFill/>
          <a:ln w="25400" cmpd="dbl">
            <a:solidFill>
              <a:schemeClr val="accent5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en-US" sz="1600" dirty="0">
                <a:solidFill>
                  <a:schemeClr val="tx1"/>
                </a:solidFill>
                <a:sym typeface="+mn-ea"/>
              </a:rPr>
              <a:t>For forward: the measurements show a good agreement with predictions, a smaller uncertainty to constrain the </a:t>
            </a:r>
            <a:r>
              <a:rPr lang="en-US" sz="1600" dirty="0" err="1">
                <a:solidFill>
                  <a:schemeClr val="tx1"/>
                </a:solidFill>
                <a:sym typeface="+mn-ea"/>
              </a:rPr>
              <a:t>nPDFs</a:t>
            </a:r>
            <a:r>
              <a:rPr lang="en-US" sz="1600" dirty="0">
                <a:solidFill>
                  <a:schemeClr val="tx1"/>
                </a:solidFill>
                <a:sym typeface="+mn-ea"/>
              </a:rPr>
              <a:t>. 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sym typeface="+mn-ea"/>
              </a:rPr>
              <a:t>For backward: the measured results' uncertainties are greater than theoretical calculations</a:t>
            </a:r>
          </a:p>
          <a:p>
            <a:pPr algn="l"/>
            <a:endParaRPr lang="en-US" altLang="en-US" sz="1600" dirty="0">
              <a:solidFill>
                <a:schemeClr val="tx1"/>
              </a:solidFill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圆角矩形 12"/>
              <p:cNvSpPr/>
              <p:nvPr/>
            </p:nvSpPr>
            <p:spPr>
              <a:xfrm>
                <a:off x="287655" y="4272915"/>
                <a:ext cx="4681855" cy="2180590"/>
              </a:xfrm>
              <a:prstGeom prst="roundRect">
                <a:avLst/>
              </a:prstGeom>
              <a:noFill/>
              <a:ln w="25400" cmpd="dbl">
                <a:solidFill>
                  <a:schemeClr val="accent5"/>
                </a:solidFill>
                <a:prstDash val="dash"/>
              </a:ln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r>
                  <a:rPr lang="en-US" sz="1600" dirty="0">
                    <a:solidFill>
                      <a:schemeClr val="tx1"/>
                    </a:solidFill>
                    <a:sym typeface="+mn-ea"/>
                  </a:rPr>
                  <a:t>In general, the measurements are also in good agreement with the theoretical predictions.</a:t>
                </a:r>
              </a:p>
              <a:p>
                <a:pPr algn="l"/>
                <a:r>
                  <a:rPr lang="en-US" sz="1600" dirty="0">
                    <a:solidFill>
                      <a:schemeClr val="tx1"/>
                    </a:solidFill>
                    <a:sym typeface="+mn-ea"/>
                  </a:rPr>
                  <a:t>For forward: the measured values give a smaller uncertainty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sym typeface="+mn-ea"/>
                      </a:rPr>
                      <m:t>𝑙𝑜𝑤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sym typeface="+mn-ea"/>
                      </a:rPr>
                      <m:t>−</m:t>
                    </m:r>
                    <m:sSubSup>
                      <m:sSub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sym typeface="+mn-ea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sym typeface="+mn-ea"/>
                          </a:rPr>
                          <m:t>𝜙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sym typeface="+mn-ea"/>
                          </a:rPr>
                          <m:t>𝜂</m:t>
                        </m:r>
                      </m:sub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sym typeface="+mn-ea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1600" dirty="0">
                    <a:solidFill>
                      <a:schemeClr val="tx1"/>
                    </a:solidFill>
                    <a:sym typeface="+mn-ea"/>
                  </a:rPr>
                  <a:t>, showing a strong constraining power. </a:t>
                </a:r>
              </a:p>
              <a:p>
                <a:pPr algn="l"/>
                <a:r>
                  <a:rPr lang="en-US" sz="1600" dirty="0">
                    <a:solidFill>
                      <a:schemeClr val="tx1"/>
                    </a:solidFill>
                    <a:sym typeface="+mn-ea"/>
                  </a:rPr>
                  <a:t>For backward: a certain excess for the two bins in range from 0.1 to 0.4, but less than 2-sigma effect</a:t>
                </a:r>
                <a:endParaRPr lang="en-US" altLang="en-US" sz="1600" dirty="0">
                  <a:solidFill>
                    <a:schemeClr val="tx1"/>
                  </a:solidFill>
                  <a:sym typeface="+mn-ea"/>
                </a:endParaRPr>
              </a:p>
            </p:txBody>
          </p:sp>
        </mc:Choice>
        <mc:Fallback>
          <p:sp>
            <p:nvSpPr>
              <p:cNvPr id="13" name="圆角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55" y="4272915"/>
                <a:ext cx="4681855" cy="218059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5400" cmpd="dbl">
                <a:solidFill>
                  <a:schemeClr val="accent5"/>
                </a:solidFill>
                <a:prstDash val="dash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885" y="4129405"/>
            <a:ext cx="3431280" cy="2448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655" y="1718310"/>
            <a:ext cx="3203412" cy="2448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4425" y="1718310"/>
            <a:ext cx="3257555" cy="2448000"/>
          </a:xfrm>
          <a:prstGeom prst="rect">
            <a:avLst/>
          </a:prstGeom>
        </p:spPr>
      </p:pic>
      <p:sp>
        <p:nvSpPr>
          <p:cNvPr id="15" name="下弧形箭头 14"/>
          <p:cNvSpPr/>
          <p:nvPr/>
        </p:nvSpPr>
        <p:spPr>
          <a:xfrm>
            <a:off x="6687185" y="3033395"/>
            <a:ext cx="694690" cy="262890"/>
          </a:xfrm>
          <a:prstGeom prst="curvedUpArrow">
            <a:avLst/>
          </a:prstGeom>
          <a:solidFill>
            <a:schemeClr val="bg1"/>
          </a:solidFill>
          <a:ln w="12700" cmpd="sng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下弧形箭头 16"/>
          <p:cNvSpPr/>
          <p:nvPr/>
        </p:nvSpPr>
        <p:spPr>
          <a:xfrm rot="10560000" flipV="1">
            <a:off x="4760595" y="6213475"/>
            <a:ext cx="680720" cy="215900"/>
          </a:xfrm>
          <a:prstGeom prst="curvedUpArrow">
            <a:avLst>
              <a:gd name="adj1" fmla="val 25000"/>
              <a:gd name="adj2" fmla="val 50000"/>
              <a:gd name="adj3" fmla="val 32093"/>
            </a:avLst>
          </a:prstGeom>
          <a:solidFill>
            <a:schemeClr val="bg1"/>
          </a:solidFill>
          <a:ln w="12700" cmpd="sng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4245" y="4129405"/>
            <a:ext cx="3432867" cy="244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标题 1">
                <a:extLst>
                  <a:ext uri="{FF2B5EF4-FFF2-40B4-BE49-F238E27FC236}">
                    <a16:creationId xmlns:a16="http://schemas.microsoft.com/office/drawing/2014/main" id="{97914690-CFC8-19B9-0437-9D2F3DF4925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303654" y="278765"/>
                <a:ext cx="10052685" cy="694690"/>
              </a:xfrm>
            </p:spPr>
            <p:txBody>
              <a:bodyPr>
                <a:noAutofit/>
              </a:bodyPr>
              <a:lstStyle/>
              <a:p>
                <a:r>
                  <a:rPr lang="en-US" altLang="zh-CN" b="1" dirty="0">
                    <a:effectLst/>
                    <a:latin typeface="+mj-lt"/>
                  </a:rPr>
                  <a:t>Cross-section result: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+mj-lt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+mj-lt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+mj-lt"/>
                          </a:rPr>
                          <m:t>z</m:t>
                        </m:r>
                      </m:sub>
                      <m:sup>
                        <m:r>
                          <a:rPr lang="en-US" altLang="zh-CN" b="0" i="0" smtClean="0">
                            <a:latin typeface="+mj-lt"/>
                          </a:rPr>
                          <m:t>∗</m:t>
                        </m:r>
                      </m:sup>
                    </m:sSubSup>
                    <m:r>
                      <a:rPr lang="en-US" altLang="zh-CN" b="0" i="0" smtClean="0">
                        <a:latin typeface="+mj-lt"/>
                      </a:rPr>
                      <m:t>,  </m:t>
                    </m:r>
                    <m:sSubSup>
                      <m:sSubSupPr>
                        <m:ctrlPr>
                          <a:rPr lang="en-US" altLang="zh-CN" i="1" smtClean="0">
                            <a:latin typeface="+mj-lt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+mj-lt"/>
                          </a:rPr>
                          <m:t>ϕ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+mj-lt"/>
                          </a:rPr>
                          <m:t>η</m:t>
                        </m:r>
                      </m:sub>
                      <m:sup>
                        <m:r>
                          <a:rPr lang="en-US" altLang="zh-CN" b="0" i="0" smtClean="0">
                            <a:latin typeface="+mj-lt"/>
                          </a:rPr>
                          <m:t>∗</m:t>
                        </m:r>
                      </m:sup>
                    </m:sSubSup>
                  </m:oMath>
                </a14:m>
                <a:endParaRPr lang="en-US" altLang="zh-CN" dirty="0">
                  <a:effectLst/>
                  <a:latin typeface="+mj-lt"/>
                </a:endParaRPr>
              </a:p>
            </p:txBody>
          </p:sp>
        </mc:Choice>
        <mc:Fallback>
          <p:sp>
            <p:nvSpPr>
              <p:cNvPr id="23" name="标题 1">
                <a:extLst>
                  <a:ext uri="{FF2B5EF4-FFF2-40B4-BE49-F238E27FC236}">
                    <a16:creationId xmlns:a16="http://schemas.microsoft.com/office/drawing/2014/main" id="{97914690-CFC8-19B9-0437-9D2F3DF492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303654" y="278765"/>
                <a:ext cx="10052685" cy="694690"/>
              </a:xfrm>
              <a:blipFill>
                <a:blip r:embed="rId9"/>
                <a:stretch>
                  <a:fillRect t="-30909" b="-4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957B2C77-28D0-6DA5-935B-EEFB1B6757C6}"/>
              </a:ext>
            </a:extLst>
          </p:cNvPr>
          <p:cNvSpPr txBox="1"/>
          <p:nvPr/>
        </p:nvSpPr>
        <p:spPr>
          <a:xfrm>
            <a:off x="7998931" y="1029517"/>
            <a:ext cx="1693074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fontAlgn="t"/>
            <a:r>
              <a:rPr lang="en-US" altLang="zh-CN" sz="1300" i="0" cap="all" dirty="0">
                <a:solidFill>
                  <a:srgbClr val="006DB6"/>
                </a:solidFill>
                <a:effectLst/>
                <a:latin typeface="+mn-ea"/>
                <a:hlinkClick r:id="rId10"/>
              </a:rPr>
              <a:t>JHEP 06 (2023) 022</a:t>
            </a:r>
            <a:endParaRPr lang="en-US" altLang="zh-CN" sz="1300" i="0" cap="all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11"/>
              <p:cNvSpPr>
                <a:spLocks noGrp="1"/>
              </p:cNvSpPr>
              <p:nvPr>
                <p:ph idx="1"/>
              </p:nvPr>
            </p:nvSpPr>
            <p:spPr>
              <a:xfrm>
                <a:off x="568325" y="1471930"/>
                <a:ext cx="3309620" cy="4829175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>
                    <a:latin typeface="+mn-lt"/>
                  </a:rPr>
                  <a:t>Cross-section as a function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dirty="0">
                            <a:latin typeface="+mn-lt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800" i="0" dirty="0">
                            <a:latin typeface="+mn-lt"/>
                            <a:cs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i="0" dirty="0">
                            <a:latin typeface="+mn-lt"/>
                            <a:cs typeface="Cambria Math" panose="02040503050406030204" pitchFamily="18" charset="0"/>
                          </a:rPr>
                          <m:t>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1800" i="0" dirty="0">
                            <a:latin typeface="+mn-lt"/>
                            <a:cs typeface="Cambria Math" panose="02040503050406030204" pitchFamily="18" charset="0"/>
                          </a:rPr>
                          <m:t>Z</m:t>
                        </m:r>
                      </m:sup>
                    </m:sSubSup>
                  </m:oMath>
                </a14:m>
                <a:r>
                  <a:rPr lang="en-US" sz="1800" dirty="0">
                    <a:latin typeface="+mn-lt"/>
                    <a:sym typeface="+mn-ea"/>
                  </a:rPr>
                  <a:t>,</a:t>
                </a:r>
                <a:r>
                  <a:rPr lang="en-US" sz="1800" dirty="0">
                    <a:latin typeface="+mn-lt"/>
                  </a:rPr>
                  <a:t> compare measured and theoretical results.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1800" dirty="0">
                    <a:latin typeface="+mn-lt"/>
                    <a:sym typeface="+mn-ea"/>
                  </a:rPr>
                  <a:t>For forward, a smaller measured uncertainty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+mn-lt"/>
                        <a:sym typeface="+mn-ea"/>
                      </a:rPr>
                      <m:t>low</m:t>
                    </m:r>
                    <m:r>
                      <a:rPr lang="en-US" sz="1800" b="0" i="0" smtClean="0">
                        <a:latin typeface="+mn-lt"/>
                        <a:sym typeface="+mn-ea"/>
                      </a:rPr>
                      <m:t>−</m:t>
                    </m:r>
                    <m:sSubSup>
                      <m:sSubSupPr>
                        <m:ctrlPr>
                          <a:rPr lang="en-US" sz="1800" b="0" smtClean="0">
                            <a:latin typeface="+mn-lt"/>
                            <a:sym typeface="+mn-ea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+mn-lt"/>
                            <a:sym typeface="+mn-ea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latin typeface="+mn-lt"/>
                            <a:sym typeface="+mn-ea"/>
                          </a:rPr>
                          <m:t>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sym typeface="+mn-ea"/>
                          </a:rPr>
                          <m:t>Z</m:t>
                        </m:r>
                      </m:sup>
                    </m:sSubSup>
                  </m:oMath>
                </a14:m>
                <a:r>
                  <a:rPr lang="en-US" sz="1800" dirty="0">
                    <a:latin typeface="+mn-lt"/>
                    <a:sym typeface="+mn-ea"/>
                  </a:rPr>
                  <a:t> bins, further constrain the </a:t>
                </a:r>
                <a:r>
                  <a:rPr lang="en-US" sz="1800" dirty="0" err="1">
                    <a:latin typeface="+mn-lt"/>
                    <a:sym typeface="+mn-ea"/>
                  </a:rPr>
                  <a:t>nPDFs</a:t>
                </a:r>
                <a:endParaRPr lang="en-US" sz="1800" dirty="0">
                  <a:latin typeface="+mn-lt"/>
                  <a:sym typeface="+mn-ea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1800" dirty="0">
                    <a:latin typeface="+mn-lt"/>
                    <a:sym typeface="+mn-ea"/>
                  </a:rPr>
                  <a:t>For backward, the measured uncertainties are greater than (n)PDF calculations, the central values of measurements are compatible with theoretical predictions. </a:t>
                </a:r>
                <a:endParaRPr lang="en-US" sz="1800" dirty="0">
                  <a:latin typeface="+mn-lt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1800" dirty="0">
                    <a:latin typeface="+mn-lt"/>
                    <a:sym typeface="+mn-ea"/>
                  </a:rPr>
                  <a:t>Cross-section shown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+mn-lt"/>
                        <a:sym typeface="+mn-ea"/>
                      </a:rPr>
                      <m:t>low</m:t>
                    </m:r>
                    <m:r>
                      <a:rPr lang="en-US" sz="1800" b="0" i="0" smtClean="0">
                        <a:latin typeface="+mn-lt"/>
                        <a:sym typeface="+mn-ea"/>
                      </a:rPr>
                      <m:t>−</m:t>
                    </m:r>
                    <m:sSubSup>
                      <m:sSubSupPr>
                        <m:ctrlPr>
                          <a:rPr lang="en-US" sz="1800" b="0" smtClean="0">
                            <a:latin typeface="+mn-lt"/>
                            <a:sym typeface="+mn-ea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+mn-lt"/>
                            <a:sym typeface="+mn-ea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latin typeface="+mn-lt"/>
                            <a:sym typeface="+mn-ea"/>
                          </a:rPr>
                          <m:t>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1800" b="0" i="0" smtClean="0">
                            <a:latin typeface="+mn-lt"/>
                            <a:sym typeface="+mn-ea"/>
                          </a:rPr>
                          <m:t>Z</m:t>
                        </m:r>
                      </m:sup>
                    </m:sSubSup>
                  </m:oMath>
                </a14:m>
                <a:r>
                  <a:rPr lang="en-US" sz="1800" dirty="0">
                    <a:latin typeface="+mn-lt"/>
                    <a:sym typeface="+mn-ea"/>
                  </a:rPr>
                  <a:t> </a:t>
                </a:r>
                <a:endParaRPr lang="en-US" sz="1800" dirty="0">
                  <a:latin typeface="+mn-lt"/>
                </a:endParaRPr>
              </a:p>
            </p:txBody>
          </p:sp>
        </mc:Choice>
        <mc:Fallback>
          <p:sp>
            <p:nvSpPr>
              <p:cNvPr id="12" name="Content Placeholder 1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8325" y="1471930"/>
                <a:ext cx="3309620" cy="4829175"/>
              </a:xfrm>
              <a:blipFill>
                <a:blip r:embed="rId3"/>
                <a:stretch>
                  <a:fillRect t="-524" r="-26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9C52E-717B-7F48-889E-E72DEF594335}" type="datetime5">
              <a:rPr lang="zh-CN" altLang="en-US" smtClean="0"/>
              <a:t>2023/6/17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第二届“粤港澳”核物理论坛</a:t>
            </a:r>
            <a:endParaRPr 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D503-04FE-4E9F-A7AA-4F6D95E6EF42}" type="slidenum">
              <a:rPr lang="en-US" smtClean="0"/>
              <a:t>7</a:t>
            </a:fld>
            <a:endParaRPr lang="en-US"/>
          </a:p>
        </p:txBody>
      </p:sp>
      <p:sp>
        <p:nvSpPr>
          <p:cNvPr id="6" name="圆角矩形 5"/>
          <p:cNvSpPr/>
          <p:nvPr/>
        </p:nvSpPr>
        <p:spPr>
          <a:xfrm>
            <a:off x="438785" y="1371600"/>
            <a:ext cx="3438525" cy="4836795"/>
          </a:xfrm>
          <a:prstGeom prst="roundRect">
            <a:avLst/>
          </a:prstGeom>
          <a:noFill/>
          <a:ln w="25400" cmpd="dbl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3967480" y="1253490"/>
            <a:ext cx="6836410" cy="5174615"/>
            <a:chOff x="6248" y="1974"/>
            <a:chExt cx="10766" cy="8149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90" y="6079"/>
              <a:ext cx="5102" cy="4045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12" y="6081"/>
              <a:ext cx="5102" cy="4043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692" y="1974"/>
              <a:ext cx="5102" cy="3941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48" y="1974"/>
              <a:ext cx="5102" cy="3940"/>
            </a:xfrm>
            <a:prstGeom prst="rect">
              <a:avLst/>
            </a:prstGeom>
          </p:spPr>
        </p:pic>
        <p:sp>
          <p:nvSpPr>
            <p:cNvPr id="21" name="下箭头标注 20"/>
            <p:cNvSpPr/>
            <p:nvPr/>
          </p:nvSpPr>
          <p:spPr>
            <a:xfrm>
              <a:off x="12692" y="2716"/>
              <a:ext cx="2124" cy="3530"/>
            </a:xfrm>
            <a:prstGeom prst="downArrowCallout">
              <a:avLst>
                <a:gd name="adj1" fmla="val 6497"/>
                <a:gd name="adj2" fmla="val 9557"/>
                <a:gd name="adj3" fmla="val 12429"/>
                <a:gd name="adj4" fmla="val 77507"/>
              </a:avLst>
            </a:prstGeom>
            <a:noFill/>
            <a:ln w="12700" cmpd="sng">
              <a:solidFill>
                <a:srgbClr val="FF0000">
                  <a:alpha val="5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下箭头标注 26"/>
            <p:cNvSpPr/>
            <p:nvPr/>
          </p:nvSpPr>
          <p:spPr>
            <a:xfrm>
              <a:off x="7247" y="2716"/>
              <a:ext cx="2124" cy="3530"/>
            </a:xfrm>
            <a:prstGeom prst="downArrowCallout">
              <a:avLst>
                <a:gd name="adj1" fmla="val 6497"/>
                <a:gd name="adj2" fmla="val 9557"/>
                <a:gd name="adj3" fmla="val 12429"/>
                <a:gd name="adj4" fmla="val 77507"/>
              </a:avLst>
            </a:prstGeom>
            <a:noFill/>
            <a:ln w="12700" cmpd="sng">
              <a:solidFill>
                <a:srgbClr val="FF0000">
                  <a:alpha val="5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下弧形箭头 6"/>
          <p:cNvSpPr/>
          <p:nvPr/>
        </p:nvSpPr>
        <p:spPr>
          <a:xfrm>
            <a:off x="3069590" y="6106795"/>
            <a:ext cx="1979930" cy="412750"/>
          </a:xfrm>
          <a:prstGeom prst="curvedUpArrow">
            <a:avLst>
              <a:gd name="adj1" fmla="val 30741"/>
              <a:gd name="adj2" fmla="val 67874"/>
              <a:gd name="adj3" fmla="val 253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下弧形箭头 14"/>
          <p:cNvSpPr/>
          <p:nvPr/>
        </p:nvSpPr>
        <p:spPr>
          <a:xfrm rot="21180000">
            <a:off x="3359785" y="3508375"/>
            <a:ext cx="1148080" cy="287655"/>
          </a:xfrm>
          <a:prstGeom prst="curvedUpArrow">
            <a:avLst>
              <a:gd name="adj1" fmla="val 25000"/>
              <a:gd name="adj2" fmla="val 50000"/>
              <a:gd name="adj3" fmla="val 3593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601210" y="1724660"/>
            <a:ext cx="1349375" cy="1645285"/>
          </a:xfrm>
          <a:prstGeom prst="rect">
            <a:avLst/>
          </a:prstGeom>
          <a:noFill/>
          <a:ln>
            <a:solidFill>
              <a:srgbClr val="FF0000">
                <a:alpha val="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B0F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标题 1">
                <a:extLst>
                  <a:ext uri="{FF2B5EF4-FFF2-40B4-BE49-F238E27FC236}">
                    <a16:creationId xmlns:a16="http://schemas.microsoft.com/office/drawing/2014/main" id="{30F52FBC-95BE-C933-3336-B847307B69D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303654" y="278765"/>
                <a:ext cx="10052685" cy="694690"/>
              </a:xfrm>
            </p:spPr>
            <p:txBody>
              <a:bodyPr>
                <a:noAutofit/>
              </a:bodyPr>
              <a:lstStyle/>
              <a:p>
                <a:r>
                  <a:rPr lang="en-US" altLang="zh-CN" b="1" dirty="0">
                    <a:effectLst/>
                    <a:latin typeface="+mj-lt"/>
                  </a:rPr>
                  <a:t>Cross-section result: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4400" b="0" i="1" smtClean="0">
                            <a:latin typeface="Cambria Math" panose="02040503050406030204" pitchFamily="18" charset="0"/>
                            <a:sym typeface="+mn-ea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4400" b="0" i="0" smtClean="0">
                            <a:latin typeface="Cambria Math" panose="02040503050406030204" pitchFamily="18" charset="0"/>
                            <a:sym typeface="+mn-ea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4400" b="0" i="0" smtClean="0">
                            <a:latin typeface="Cambria Math" panose="02040503050406030204" pitchFamily="18" charset="0"/>
                            <a:sym typeface="+mn-ea"/>
                          </a:rPr>
                          <m:t>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4400" b="0" i="0" smtClean="0">
                            <a:latin typeface="Cambria Math" panose="02040503050406030204" pitchFamily="18" charset="0"/>
                            <a:sym typeface="+mn-ea"/>
                          </a:rPr>
                          <m:t>Z</m:t>
                        </m:r>
                      </m:sup>
                    </m:sSubSup>
                  </m:oMath>
                </a14:m>
                <a:r>
                  <a:rPr lang="en-US" altLang="zh-CN" b="1" dirty="0">
                    <a:effectLst/>
                    <a:latin typeface="+mj-lt"/>
                  </a:rPr>
                  <a:t> </a:t>
                </a:r>
              </a:p>
            </p:txBody>
          </p:sp>
        </mc:Choice>
        <mc:Fallback>
          <p:sp>
            <p:nvSpPr>
              <p:cNvPr id="14" name="标题 1">
                <a:extLst>
                  <a:ext uri="{FF2B5EF4-FFF2-40B4-BE49-F238E27FC236}">
                    <a16:creationId xmlns:a16="http://schemas.microsoft.com/office/drawing/2014/main" id="{30F52FBC-95BE-C933-3336-B847307B69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303654" y="278765"/>
                <a:ext cx="10052685" cy="694690"/>
              </a:xfrm>
              <a:blipFill>
                <a:blip r:embed="rId8"/>
                <a:stretch>
                  <a:fillRect t="-25455" b="-4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E4DD5E5F-65B6-1FCB-6829-19D1630DD7D8}"/>
              </a:ext>
            </a:extLst>
          </p:cNvPr>
          <p:cNvSpPr txBox="1"/>
          <p:nvPr/>
        </p:nvSpPr>
        <p:spPr>
          <a:xfrm>
            <a:off x="1889012" y="1026333"/>
            <a:ext cx="1693074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fontAlgn="t"/>
            <a:r>
              <a:rPr lang="en-US" altLang="zh-CN" sz="1300" i="0" cap="all" dirty="0">
                <a:solidFill>
                  <a:srgbClr val="006DB6"/>
                </a:solidFill>
                <a:effectLst/>
                <a:latin typeface="+mn-ea"/>
                <a:hlinkClick r:id="rId9"/>
              </a:rPr>
              <a:t>JHEP 06 (2023) 022</a:t>
            </a:r>
            <a:endParaRPr lang="en-US" altLang="zh-CN" sz="1300" i="0" cap="all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rcRect l="1084" b="543"/>
          <a:stretch>
            <a:fillRect/>
          </a:stretch>
        </p:blipFill>
        <p:spPr>
          <a:xfrm>
            <a:off x="5432425" y="1746250"/>
            <a:ext cx="5760000" cy="462693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4175" y="1614805"/>
            <a:ext cx="5048250" cy="4626610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sz="2100" dirty="0">
                <a:latin typeface="+mn-lt"/>
              </a:rPr>
              <a:t>Forward and backward ratio is sensitive to nuclear effects in the Z production, probe the nuclear matter effects</a:t>
            </a:r>
          </a:p>
          <a:p>
            <a:pPr>
              <a:lnSpc>
                <a:spcPct val="130000"/>
              </a:lnSpc>
            </a:pPr>
            <a:r>
              <a:rPr lang="en-US" sz="2100" dirty="0">
                <a:latin typeface="+mn-lt"/>
              </a:rPr>
              <a:t>Measured result: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sz="2100" dirty="0">
                <a:latin typeface="+mn-lt"/>
                <a:sym typeface="+mn-ea"/>
              </a:rPr>
              <a:t>    </a:t>
            </a:r>
            <a:r>
              <a:rPr lang="en-US" sz="2100" dirty="0">
                <a:latin typeface="+mn-lt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2100" dirty="0">
                <a:latin typeface="+mn-lt"/>
              </a:rPr>
              <a:t>The measurement shows a general suppression below one, is consistent with theoretical predictions, smaller uncertainty provide constraining power on the nPDFs. </a:t>
            </a:r>
            <a:endParaRPr lang="en-US" sz="2100" dirty="0">
              <a:latin typeface="+mn-lt"/>
              <a:sym typeface="+mn-ea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FFE96-FC91-5041-BA6F-36DC2ECC8487}" type="datetime5">
              <a:rPr lang="zh-CN" altLang="en-US" smtClean="0"/>
              <a:t>2023/6/17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第二届“粤港澳”核物理论坛</a:t>
            </a:r>
            <a:endParaRPr 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D503-04FE-4E9F-A7AA-4F6D95E6EF42}" type="slidenum">
              <a:rPr lang="en-US" smtClean="0"/>
              <a:t>8</a:t>
            </a:fld>
            <a:endParaRPr lang="en-US"/>
          </a:p>
        </p:txBody>
      </p:sp>
      <p:sp>
        <p:nvSpPr>
          <p:cNvPr id="10" name="圆角矩形 9"/>
          <p:cNvSpPr/>
          <p:nvPr/>
        </p:nvSpPr>
        <p:spPr>
          <a:xfrm>
            <a:off x="350520" y="1403985"/>
            <a:ext cx="5047615" cy="4969510"/>
          </a:xfrm>
          <a:prstGeom prst="roundRect">
            <a:avLst/>
          </a:prstGeom>
          <a:noFill/>
          <a:ln w="25400">
            <a:solidFill>
              <a:schemeClr val="accent5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334E55B0-647D-440b-865C-3EC943EB4CBC-25" descr="/private/var/folders/s2/rs3309052d72155pb8hmpn4c0000gn/T/com.kingsoft.wpsoffice.mac/wpsoffice.aPPiFb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575" y="3670528"/>
            <a:ext cx="2643505" cy="2813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标题 1">
                <a:extLst>
                  <a:ext uri="{FF2B5EF4-FFF2-40B4-BE49-F238E27FC236}">
                    <a16:creationId xmlns:a16="http://schemas.microsoft.com/office/drawing/2014/main" id="{871C1394-6DDD-3758-71AD-67D0E83DF1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303654" y="278765"/>
                <a:ext cx="10052685" cy="694690"/>
              </a:xfrm>
            </p:spPr>
            <p:txBody>
              <a:bodyPr>
                <a:noAutofit/>
              </a:bodyPr>
              <a:lstStyle/>
              <a:p>
                <a:r>
                  <a:rPr lang="en-US" altLang="zh-CN" b="1" dirty="0">
                    <a:effectLst/>
                    <a:latin typeface="+mj-lt"/>
                  </a:rPr>
                  <a:t>Forward-backward ratio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</a:rPr>
                          <m:t>FB</m:t>
                        </m:r>
                      </m:sub>
                    </m:sSub>
                  </m:oMath>
                </a14:m>
                <a:r>
                  <a:rPr lang="en-US" altLang="zh-CN" b="1" dirty="0">
                    <a:effectLst/>
                    <a:latin typeface="+mj-lt"/>
                  </a:rPr>
                  <a:t> </a:t>
                </a:r>
              </a:p>
            </p:txBody>
          </p:sp>
        </mc:Choice>
        <mc:Fallback>
          <p:sp>
            <p:nvSpPr>
              <p:cNvPr id="14" name="标题 1">
                <a:extLst>
                  <a:ext uri="{FF2B5EF4-FFF2-40B4-BE49-F238E27FC236}">
                    <a16:creationId xmlns:a16="http://schemas.microsoft.com/office/drawing/2014/main" id="{871C1394-6DDD-3758-71AD-67D0E83DF1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303654" y="278765"/>
                <a:ext cx="10052685" cy="694690"/>
              </a:xfrm>
              <a:blipFill>
                <a:blip r:embed="rId5"/>
                <a:stretch>
                  <a:fillRect t="-27273" b="-4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EBE80A4E-2A3A-0C4F-F0E4-052255CB9AD1}"/>
              </a:ext>
            </a:extLst>
          </p:cNvPr>
          <p:cNvSpPr txBox="1"/>
          <p:nvPr/>
        </p:nvSpPr>
        <p:spPr>
          <a:xfrm>
            <a:off x="7998931" y="1029517"/>
            <a:ext cx="1693074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fontAlgn="t"/>
            <a:r>
              <a:rPr lang="en-US" altLang="zh-CN" sz="1300" i="0" cap="all" dirty="0">
                <a:solidFill>
                  <a:srgbClr val="006DB6"/>
                </a:solidFill>
                <a:effectLst/>
                <a:latin typeface="+mn-ea"/>
                <a:hlinkClick r:id="rId6"/>
              </a:rPr>
              <a:t>JHEP 06 (2023) 022</a:t>
            </a:r>
            <a:endParaRPr lang="en-US" altLang="zh-CN" sz="1300" i="0" cap="all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1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>
                    <a:latin typeface="+mn-lt"/>
                    <a:sym typeface="+mn-ea"/>
                  </a:rPr>
                  <a:t>Forward and backward r</a:t>
                </a:r>
                <a:r>
                  <a:rPr lang="en-US" sz="2000" dirty="0">
                    <a:latin typeface="+mn-lt"/>
                  </a:rPr>
                  <a:t>atio as a function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smtClean="0">
                            <a:latin typeface="+mn-lt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+mn-lt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+mn-lt"/>
                          </a:rPr>
                          <m:t>z</m:t>
                        </m:r>
                      </m:sub>
                      <m:sup>
                        <m:r>
                          <a:rPr lang="en-US" sz="2000" b="0" i="0" smtClean="0">
                            <a:latin typeface="+mn-lt"/>
                          </a:rPr>
                          <m:t>∗</m:t>
                        </m:r>
                      </m:sup>
                    </m:sSubSup>
                    <m:r>
                      <a:rPr lang="en-US" sz="2000" b="0" i="0" smtClean="0">
                        <a:latin typeface="+mn-lt"/>
                      </a:rPr>
                      <m:t>, </m:t>
                    </m:r>
                    <m:sSubSup>
                      <m:sSubSupPr>
                        <m:ctrlPr>
                          <a:rPr lang="en-US" sz="2000" b="0" smtClean="0">
                            <a:latin typeface="+mn-lt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+mn-lt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+mn-lt"/>
                          </a:rPr>
                          <m:t>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latin typeface="+mn-lt"/>
                          </a:rPr>
                          <m:t>z</m:t>
                        </m:r>
                      </m:sup>
                    </m:sSubSup>
                    <m:r>
                      <a:rPr lang="en-US" sz="2000" b="0" i="0" smtClean="0">
                        <a:latin typeface="+mn-lt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+mn-lt"/>
                      </a:rPr>
                      <m:t>and</m:t>
                    </m:r>
                    <m:r>
                      <a:rPr lang="en-US" sz="2000" b="0" i="0" smtClean="0">
                        <a:latin typeface="+mn-lt"/>
                      </a:rPr>
                      <m:t> </m:t>
                    </m:r>
                    <m:sSubSup>
                      <m:sSubSupPr>
                        <m:ctrlPr>
                          <a:rPr lang="en-US" sz="2000" b="0" smtClean="0">
                            <a:latin typeface="+mn-lt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+mn-lt"/>
                          </a:rPr>
                          <m:t>ϕ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+mn-lt"/>
                          </a:rPr>
                          <m:t>η</m:t>
                        </m:r>
                      </m:sub>
                      <m:sup>
                        <m:r>
                          <a:rPr lang="en-US" sz="2000" b="0" i="0" smtClean="0">
                            <a:latin typeface="+mn-lt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000" dirty="0">
                    <a:latin typeface="+mn-lt"/>
                    <a:sym typeface="+mn-ea"/>
                  </a:rPr>
                  <a:t>, </a:t>
                </a:r>
                <a:r>
                  <a:rPr lang="en-US" sz="2000" dirty="0">
                    <a:latin typeface="+mn-lt"/>
                  </a:rPr>
                  <a:t>compare measured and theoretical results. </a:t>
                </a:r>
              </a:p>
              <a:p>
                <a:r>
                  <a:rPr lang="en-US" sz="2000" dirty="0">
                    <a:latin typeface="+mn-lt"/>
                  </a:rPr>
                  <a:t>Measured in common rapidity window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+mn-lt"/>
                      </a:rPr>
                      <m:t>2.5&lt;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+mn-lt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b="0" i="1" smtClean="0">
                                <a:latin typeface="+mn-lt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+mn-lt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+mn-lt"/>
                              </a:rPr>
                              <m:t>𝑍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+mn-lt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en-US" sz="2000" b="0" i="1" smtClean="0">
                        <a:latin typeface="+mn-lt"/>
                      </a:rPr>
                      <m:t>&lt;4.0</m:t>
                    </m:r>
                  </m:oMath>
                </a14:m>
                <a:endParaRPr lang="en-US" sz="2000" dirty="0">
                  <a:latin typeface="+mn-lt"/>
                  <a:cs typeface="Cambria Math" panose="02040503050406030204" pitchFamily="18" charset="0"/>
                </a:endParaRPr>
              </a:p>
              <a:p>
                <a:r>
                  <a:rPr lang="en-US" sz="2000" dirty="0">
                    <a:latin typeface="+mn-lt"/>
                    <a:sym typeface="+mn-ea"/>
                  </a:rPr>
                  <a:t>The measurements show a good agreement with the theoretical predictions</a:t>
                </a:r>
                <a:endParaRPr lang="en-US" sz="2000" dirty="0">
                  <a:latin typeface="+mn-lt"/>
                </a:endParaRPr>
              </a:p>
            </p:txBody>
          </p:sp>
        </mc:Choice>
        <mc:Fallback>
          <p:sp>
            <p:nvSpPr>
              <p:cNvPr id="12" name="Content Placeholder 1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0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63776-3CB7-B146-A67E-C21927B653D0}" type="datetime5">
              <a:rPr lang="zh-CN" altLang="en-US" smtClean="0"/>
              <a:t>2023/6/17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第二届“粤港澳”核物理论坛</a:t>
            </a:r>
            <a:endParaRPr 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D503-04FE-4E9F-A7AA-4F6D95E6EF42}" type="slidenum">
              <a:rPr lang="en-US" smtClean="0"/>
              <a:t>9</a:t>
            </a:fld>
            <a:endParaRPr 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339090" y="3002280"/>
            <a:ext cx="11522075" cy="2951480"/>
            <a:chOff x="644" y="4343"/>
            <a:chExt cx="18145" cy="4648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09" y="4343"/>
              <a:ext cx="6081" cy="464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79" y="4343"/>
              <a:ext cx="5783" cy="4649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4" y="4343"/>
              <a:ext cx="5988" cy="4649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标题 1">
                <a:extLst>
                  <a:ext uri="{FF2B5EF4-FFF2-40B4-BE49-F238E27FC236}">
                    <a16:creationId xmlns:a16="http://schemas.microsoft.com/office/drawing/2014/main" id="{2C730871-C59C-AE00-07DF-3EE3423802D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303654" y="278765"/>
                <a:ext cx="10052685" cy="694690"/>
              </a:xfrm>
            </p:spPr>
            <p:txBody>
              <a:bodyPr>
                <a:noAutofit/>
              </a:bodyPr>
              <a:lstStyle/>
              <a:p>
                <a:r>
                  <a:rPr lang="en-US" altLang="zh-CN" b="1" dirty="0">
                    <a:effectLst/>
                    <a:latin typeface="+mj-lt"/>
                  </a:rPr>
                  <a:t>Forward-backward ratio: vs.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mtClean="0">
                            <a:latin typeface="+mj-lt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+mj-lt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+mj-lt"/>
                          </a:rPr>
                          <m:t>z</m:t>
                        </m:r>
                      </m:sub>
                      <m:sup>
                        <m:r>
                          <a:rPr lang="en-US" altLang="zh-CN" b="0" i="0" smtClean="0">
                            <a:latin typeface="+mj-lt"/>
                          </a:rPr>
                          <m:t>∗</m:t>
                        </m:r>
                      </m:sup>
                    </m:sSubSup>
                    <m:r>
                      <a:rPr lang="en-US" altLang="zh-CN" b="0" i="0" smtClean="0">
                        <a:latin typeface="+mj-lt"/>
                      </a:rPr>
                      <m:t>, </m:t>
                    </m:r>
                    <m:sSubSup>
                      <m:sSubSupPr>
                        <m:ctrlPr>
                          <a:rPr lang="en-US" altLang="zh-CN" smtClean="0">
                            <a:latin typeface="+mj-lt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+mj-lt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+mj-lt"/>
                          </a:rPr>
                          <m:t>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+mj-lt"/>
                          </a:rPr>
                          <m:t>Z</m:t>
                        </m:r>
                      </m:sup>
                    </m:sSubSup>
                    <m:r>
                      <a:rPr lang="en-US" altLang="zh-CN" b="0" i="0" smtClean="0">
                        <a:latin typeface="+mj-lt"/>
                      </a:rPr>
                      <m:t>, </m:t>
                    </m:r>
                    <m:sSubSup>
                      <m:sSubSupPr>
                        <m:ctrlPr>
                          <a:rPr lang="en-US" altLang="zh-CN" smtClean="0">
                            <a:latin typeface="+mj-lt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+mj-lt"/>
                          </a:rPr>
                          <m:t>ϕ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+mj-lt"/>
                          </a:rPr>
                          <m:t>η</m:t>
                        </m:r>
                      </m:sub>
                      <m:sup>
                        <m:r>
                          <a:rPr lang="en-US" altLang="zh-CN" b="0" i="0" smtClean="0">
                            <a:latin typeface="+mj-lt"/>
                          </a:rPr>
                          <m:t>∗</m:t>
                        </m:r>
                      </m:sup>
                    </m:sSubSup>
                  </m:oMath>
                </a14:m>
                <a:endParaRPr lang="en-US" altLang="zh-CN" dirty="0">
                  <a:effectLst/>
                  <a:latin typeface="+mj-lt"/>
                </a:endParaRPr>
              </a:p>
            </p:txBody>
          </p:sp>
        </mc:Choice>
        <mc:Fallback>
          <p:sp>
            <p:nvSpPr>
              <p:cNvPr id="16" name="标题 1">
                <a:extLst>
                  <a:ext uri="{FF2B5EF4-FFF2-40B4-BE49-F238E27FC236}">
                    <a16:creationId xmlns:a16="http://schemas.microsoft.com/office/drawing/2014/main" id="{2C730871-C59C-AE00-07DF-3EE3423802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303654" y="278765"/>
                <a:ext cx="10052685" cy="694690"/>
              </a:xfrm>
              <a:blipFill>
                <a:blip r:embed="rId7"/>
                <a:stretch>
                  <a:fillRect t="-27273" b="-4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C2AD5092-0391-BDF6-9B5E-5E44A0EB43D5}"/>
              </a:ext>
            </a:extLst>
          </p:cNvPr>
          <p:cNvSpPr txBox="1"/>
          <p:nvPr/>
        </p:nvSpPr>
        <p:spPr>
          <a:xfrm>
            <a:off x="7998931" y="1029517"/>
            <a:ext cx="1693074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fontAlgn="t"/>
            <a:r>
              <a:rPr lang="en-US" altLang="zh-CN" sz="1300" i="0" cap="all" dirty="0">
                <a:solidFill>
                  <a:srgbClr val="006DB6"/>
                </a:solidFill>
                <a:effectLst/>
                <a:latin typeface="+mn-ea"/>
                <a:hlinkClick r:id="rId8"/>
              </a:rPr>
              <a:t>JHEP 06 (2023) 022</a:t>
            </a:r>
            <a:endParaRPr lang="en-US" altLang="zh-CN" sz="1300" i="0" cap="all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9353fd8-fb12-4949-add6-5cf460335b85}"/>
  <p:tag name="TABLE_ENDDRAG_ORIGIN_RECT" val="848*79"/>
  <p:tag name="TABLE_ENDDRAG_RECT" val="55*448*848*58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:customData xmlns="http://www.wps.cn/officeDocument/2013/wpsCustomData" xmlns:s="http://www.wps.cn/officeDocument/2013/wpsCustomData">
  <extobjs>
    <extobj name="334E55B0-647D-440b-865C-3EC943EB4CBC-1">
      <extobjdata type="334E55B0-647D-440b-865C-3EC943EB4CBC" data="ewogICAiSW1nU2V0dGluZ0pzb24iIDogIntcImRwaVwiOlwiNjAwXCIsXCJmb3JtYXRcIjpcIlBOR1wiLFwidHJhbnNwYXJlbnRcIjp0cnVlLFwiYXV0b1wiOmZhbHNlfSIsCiAgICJMYXRleCIgOiAiWEZzZ1hITnBaMjFoWDN0YVhISnBaMmgwWVhKeWIzY2dYRzExWGlzZ1hHMTFYaTBzWERzZ1hIUmxlSFI3Y0ZCaWZTOWNkR1Y0ZEh0UVluQjlmVDFjWm5KaFkzdE9YM3RjZEdWNGRIdGpZVzVrZlgxY1kyUnZkQ0JjY21odlhHTmtiM1FnWmw5N1hIUmxlSFI3UmxOU2ZYMTllMXh0WVhSb1kyRnNlMHg5WEdOa2IzUWdJRnhsY0hOcGJHOXVYM3RjZEdWNGRIdDBiM1I5ZlNCOUlGeGQiLAogICAiTGF0ZXhJbWdCYXNlNjQiIDogImlWQk9SdzBLR2dvQUFBQU5TVWhFVWdBQUJTRUFBQUM1QkFNQUFBQWxxT2N3QUFBQU1GQk1WRVgvLy84QUFBQUFBQUFBQUFBQUFBQUFBQUFBQUFBQUFBQUFBQUFBQUFBQUFBQUFBQUFBQUFBQUFBQUFBQUFBQUFBdjNhQjdBQUFBRDNSU1RsTUFFR2FaM2U5VVJMc3lpU0xOcTNZdTBkRnBBQUFBQ1hCSVdYTUFBQTdFQUFBT3hBR1ZLdzRiQUFBZ0FFbEVRVlI0QWUxZGUzQWtSM21mdmRQamROTGRTY1k0ZmhHSktpaE1RaXdGUXhrU08zdEo3c0xGMkxYbjVJNkhzVE1DQ3FjSU9Lc0VFa2lBV29GdENBUjdsWUF4aVFrU3hUdUVrbzdZUEVLTWxIQU9MNXRWZ3FGTWNja3FsVlNLVjlVZXNaYmMyVHAzZnYzdW5zZk96SzUyTmJyci9tT21IMTkvM2ZQTmI3N3Uvdm94bnVlY2s4RG1TT0M4MjlidkhOMGNWbzVMRGlRdzRoUHExbWRVWFFxbDVwRnJIM3p3d0ZHeVg4WGwyTE9Ya0lQa3NSeFgwRlV0bXdUbUdTQ0pnYjVCRVVQSXlXeXN0b2E2U2lhODgvelZyU25jbGJyNUV0ajc0YXR2b3hEOFA4VzY4RjhzZ214OFMrdE5sWmc3enk1eTJ2TmVhMVEvZHpWMEZjb3VnUVlRZWNyTWRqOGlubTlHNU5kZkpLdmVia0xPNUxlR3JtYlpKVkFFQU1tU21hOUtYbW9HOCtzZkltVGFxd1ErcVB4VzE5VXNuUVJLendFaXAwemFzZzFRTXlsZi9oRkNScjBxY1VPYmZMMldEbXRUSURjRGtTZE5McFVuekZDTy9mTmszZk5LWmpjNHg1VjFWVXNwZ1FFeTZoUHl2eWIxNU9ObUtNZitPbm5VOCtvRW5Vbm56aDRKN0Z6M0ZtR1JOQitvdUdLR2N1d241S2VlZHo2RnBYTm5qd1Q2SHZYRzBXelBHVTlVV2pNQ09mYkNka3ExK1IrUDVyaU9ybXFaSlREK1UyOFBFR2swZkFVTG5wa1o5aTREN0Q0bmUxZWFLNmxIRWlqL3hLUHpORC9SeFEwUTdjKzFEMFB0MlZ4WDBGV3VIUWtVOTdQaHFqRTN2Tk95bDdmRHMwZDU5aEd5MEtPaVhERzlrMEJweXZNbUNXbnFFdnUyaS9Gbm1SckluVHZMSkZDZ0x4WEt4bmkzNDVncjNoWU9IOUxTdHFpb3EyUUdDY0FjNlhrN2djZ1ZsYW04WFlZTFJiSmRlcnhLdHM2VEtJSGQxQkk1REVScXhWaWNUY3lWRDRJYTJjaEhSVnd0TmxFQ0k4eThYQ1dHbVhtN21DTTlzOUtiS0JMSGFrc2xBSE1rWEJsS0VxMDNjd1V5STN3NXYySGxqelg1bWZQcXV1cWxrMENGR1NMN2djZzFrV0hibUNOM21GMk5kRS9ycVBJdmdjWDl0STdZcnFKMk51emNrczdaZVNmOFEwL05KaTZNeDdiTEdDemJnNTNiMUxVcCt2d0ZJRkx1Yk9nempPVTlrODM3Q2ZHejJMdDNnMXE0TGZtQWVpYVljNjhnWVllczY0WFk0eEthUFJUR2s4ajZ5NzEvSU90TGFjdnNrM2pFUFcwZVI3Y2RKREFvQmpUemVMTUNEbHRnamh6MDJZZFJKaTlMSzdQQkQxOXhSWjJRVzYrNDRvb2ZwTTNqNkxhREJKZzVFaFhGb2dVNVI3d0ZxeU1iSElvNzdXV2FTZktyMkd2b2tzaGQrcmFRQURkSGVoN0dyZVF3cjNGcG9kYzFCeEpIYVprdzFFOWxLTHZoR3V3TTB0b3VwUHVrUmMrWHhyMHRNRWN1a3V1NXZHcm1vcmhFRWRhenFkUkVmbzRnRHhLbzBFWFkxQzNLblEyOU4wZENQOC93U2hRejdTb3N1WDNhWEd4bjFYVlJOTlhlTXBydE9mcG92VGRIVnRRTVppT0wxb1BGYXJzc216dXJJTlBsaDZtdGlnSjJBWkhNMzdrNXNuRDUxZTgrT0oyKzRyNHl6ay9xdWN6azdGajVubWluS3R6eUFMbnVSK0MxYXlxWm9hUElnd1J3a0JOM2FtZEQ1K2JJQVlCYm1EblRQQ0ttWG1ZRUhSQTVuU1lMbzhFOGs5eUtjZFdEQVRmTHVSVFFGL0VKK1JmUGE2elFtRHF0R1hQTlF4OGI1VFR1bWlzSkRFb2pKTnZad0JyQnpzMlJROGZ4MHFkVFAyZEZOOVVOUGJ1ZW5CMzcxUTRMcXFyQW1icWQ1QWxsOHZaUmIvZ3k4bzFodnZ5enJnamcyY2c0YVpsY0kwZlJ1UVIyNjgwTVFBTUxiSVk1RW1DWkRsZnVXUnRyNFVqUHEra1ZQRVZsRkJXRU8ycmZqTXJDNGpCdE15c1MzL2VLandCaS8zWXpkWmRmQlM4ZnIrMG1MMllFSHlCdjVJZ3NmUEYxU0h6TnNiRXYzdjF6dFN6b0YrVzRXOWNsTUtKUEZSdkh1NXBHZ1p0aGpvUmhrYkt5SFdBYXRhVU0zUVdoMFZpck9tVmxxbXZVV2ZFMHNNK0VMNFk1NmhDRW4vVkZCN1BCelp5ZVY5Ukw1R3V5RW9VaWFjNkVtTHFJTFphQU1rZXFuUTJiWTQ2TVFtUVprSjhJUHkrR1ZLc3lGbnByUWZycG5mWklwY0hVakdmK2VhdVFFdGxRRkJmeVRFT3FuNG1OM1NzaXRhNU1Sc08rRzZzcmtlWEdvOHlSbm9mMXI3U3gyeHh6cEFVVzhiUlZGREFiZnZKbGd4WVVFeVlGTlFCRTZWVkdNNmxtNG1sUTZUNGFLTEhsU3lOcXlTZFNWMmc4SERzcWlIdFI4Z1QzdVd0dUpLRE1rYWdSRkJSMk9HeU9PZEpBbVhyV0V1QzFYNFdVcDZFdFB2U2ptRllKOE5BVlBxb3hOaE9vdjJoTklscUluR2Vka1htMUxCN1cxaFdSM1VBa05HZWkrVWprY3JkZVNVQ1pJMUZnR2E5LzFPdmNIRW5ySGtBV2U1dzYrTTh5bjNVeHRtL1JkY056WmlJOS9pVldSeG9aa2NkQzVBaHJ3UmYxc0cxUEZDTFI5OVF0dlZtczgyK2RCTXhtaSs5czZOd2NTWjhtQ3BFVndDczhsQUFzMUFwaENzQlJVeGpVU0JxcnhwaEtWOVFXSW5jd0xOYTBlaDJLUWlROWVkTDZBQlF6NTlrcUNSam1TSStlNTQxV3RYTnpKSDJZS0VSQ0F5cnM2UWZHNEVWaER0OUVRR21oU1YvUXRKWVA0M2x6MEdNaGNwaXQ0aTBaYTNuOUZaSFphTFhwNmJ3VEZrOFgyR29KR09aSXViT2h1TElabFlwQ3BQZWVXOE1xa2g1ZWNGS1d1QnlhcVI1NjNwVXlNWGdIbEU4YmNSWWlQV2I0OXcwTnFCN0xSR1E5SHU4R1orZnRvUVFNY3lSS3hRczZ0U25teUdnZEdmMWNocDNiZzBia3B1MW9VanMyY0ZTZmpjZ2F4WDdONkxaT3JvamNKaUtoSTlkRXRMdmxRd0tHT1JJVnFoQkNqa1YwOWRxb2E2U09qT1F6YnFDaUZqa1lqOHlHdFJNMnNVTGtBVXBmWE1PbHJ2c0QzdklzSXFnekVWbHkvVWd1bFB4YzV5MlZSRzB0SHpQNlhoM1VNejBpeXhvVkdPUms2TmVoMDdscTFGQWlzc0FlNEMwVFNLcG8xdDdna3FBMUVJbnk5TmpIWU9XOFd5ZUJ4bUd6YkxxejRiZXRvY1hBaVZMek9yV3o2a3NuL0NOM3pva2NBeis4K3ZoTk1LaGY1Ujh4dTNxRGYxYzY4cDNSeUpHTldaVDJGN1ZWRWVWcmU0Mm1pUEdORzhvVkpCS1JmRkREOGdDemo0MEdjeHVJeEZETDdJa0dLVjE0Q3lSUVhiVUtCU0t0NGZCVEFKR2poTHlBRTcyWmJOd0JHK0FNRDFHRmVzYmJVZHA0eENjdlZGejIrdVRRQ2ZKRUJrU1cwSGNWRGl6TjBiT01qcmxYYkZ1U1JPU2dWdkxVZG5UbU5ZSHNCaUtYczZqa0FCc1g3STRFQW8xa0VhOVFtV0tZT2VpVDJJNzFORTYxbDN3WGxYZ1ZZTWpjbm9NVWtVVXNQWVNxVVlyVEp4K0MzaXk5TUhXcmpaYnpDZmxzRmIyOFRFYTF1RGRzMjZWRTVFNk5TRHFyUThoTlNzY3paaHFSd3o1NVVRditMbWtMSkRDa1YwZXkwcGZ4QWsvcWVsVEpXMm1nekJjc3pQTjlnbld5SWlncTVNd3VocVlpekpqY0xaSi9vcDdkemRTSU5NMlJkVnZyQ1o1eHQ3cmR4RXRFVmd4RVVvczczTWJIRFI0S2tZVUdPVE5xSkRodkRpUmdtU05SSDdxd1lVWFZhMFMwcHlYNjB4ZzZqY3lhMUQ3Vnl1NGhaeG9UTkdXZUU5RGxRNklGaHY2YXBpbkp6akJIWWxZN3dvSWV5OEpvN2lrTlIrUkZyOVRkVWtRdU1rUVNjb09HbmtEa1JYOVlKYWVrYW84dHd5WDBXQUo5cWd2SEM0YkNNcVpJaW1MUHF1amRWWGw3amM2WmVKRzd5VHIvdFZHLzNMbTFLQmQxUXpsTnAzc1c5QjNsZUIrSEdLeWt5OFNvQXZpdENmQlppQnlVc2JwL1dsZDAvNnhobXFGWVI5cE5DY3dIZFpKdnRKdUEzZ1Fydk1veFV4UzRVN3Y4WWFMbSsxeEdDQitnUThueEhQUjNKTk1zYitKbFhJOW1HcVM1bEVpdkNGQ1kwZVdsT2xJNlJRTFAwUGRGN0pTTXJaUDFmNGQ3Z0pCSE01UW1jN3Q3ZHlWUUMvNityV0ZvR0dndlh2cUY2OVBVYzU5UW1Xb21CSWhjWlJTN2hGbHZSUFhzQUJlV2h5VzN2SlNWVFJEejFDOXJTV29ud2xRazkzMnhCRmdCeHNiRzNuZVpyTFdrRnBoVVR5cjdrVmhvSHZ3ZVpSWjMzeW9KWEVpYW8zYlo0MExiMGRpeWJJc2x5YzNjVTVYakdDQnlta1h0RVVpc3FCenBFVm5FWnNFWnh1VytUQ3FTem9mdlovbkVSWTVzeXNiSWhpZHhURTRMT29sSTcwTENoMkVpM3QyMlhnTFFFdVFyZGpYMkdIcWpIbU1jckVza0FKRnpMTHRFWkYyT2NPaDY5R21iYzF3STQ1UEtZWm9JVzR3MmE4WlJHL0ZRNGF0R1VGbkk5NFFRNlhtRFZTTFBjVEZtRVl2RzUyZHljdjR0a2NEd3AyOW5QYXdiLzJQSktIL0k2SnZwSVlkQk1IejM3NWZrOEFXSUhHVkpFcEcrbWdKSmpVaHFqdHl6UWRrOFhTbFlvN2dXM24ycTA4cUpwSTQwTE9RNk40WnMwdXFwZENSZG9MNmdTWnh2aXlVZ1RIVkE1WlJaazlwSkdVSzN6dXFuMGZnTEhtWW9Qc3hwZ29nMGNxUkdKS0J5MnF2K2xsZDRjOWFOZ2ZOU1E0c0tTMFFhczRnaWhkNHFxb3VyRVltZXFIcGFnOVI1dDBZQ3Uwbnp5TFVQSGpqbzJ6dEU3MUw0QktpQzcrdTFoRnozakdQVk9CMXA1RWlOU0dhT1JGMThzakdSVFJDVGdTR01SQ1JmYWNGNDNhTTU0dXRaNGlHTlNIeEJweldGOCtWZEF0QmVBVVMrbnBCZlJxM3JjWWcwY3FSR0pGck9GYys3K1BibTErY3lDcVRJemFNcWwwU2twL3VSSlpYb2ViN3MyR3BFb3NlZ3paUUdxZlBtVXdLR3h1TVZSRHYvcjlRWGkwZ2pSMnBFanJmZGx6Tk93bUQxVTRqa3RhVlhmMVQ3aTJTTkJ6UWlzUnhFMllRMG9mUGxWUUpHcjVCWHNTbzBTaXdpa1VOcTFkU0lyQmdtK1d5U0NIWnpveEE1bzFtV0l4RzVvUW1jTC9jU0NQU3kwQk5iWTNXT1JTUjBqcHdRVEkzSXhVQnZNTFZVQVA4Vml6Z0trV3VhWWo3Y2FxTyt1b1hYbE02WFZ3blVsY0dFMVZBWnorbklab2hxbitCWUcrMjVuTmRMalVoN3ozVUdVYURUdW1hUlJ5RnlSVk5VNUd5ODFXcmJlM0UxdGZQbFVRSmx1WkRIOHo2TCtpM0tZUUJGNUFoVmhpRkVsaFdHMHlJU2c0czJwL0l3U0RkNmlhaE5GQ0tOb1hSRHJrNjNFV20wNjNsOEI2NU9wZ1F3REpidnZBUlBYVGJKMUVJZWpjZytOUW1TRnBGWWtTSFZxbGwwYS8vOVI2Zm8rU3RuYktvb1JKN1NKR29LMzBCa2lSdlpMNWFQcWFtZEw0OFNRTHVJTjAvZERqb0FrTDlSZ0ZvNzdQVkY2a2prbUdNWjZMTHlDZTVyZllXYVBkbWFJcHdLRkdPSXZCeUVjaFFpZGNNK0pMOG5mRmxxZ0YzbFQ3ZzRFUzdFeGVSUkFxcGIyRTlYN01wSmF3YWlmanFkbzFydFhYSkNwRTVtK1lNc3AwUmt4aVdSakhrLzJ4ODJLV2ZYZVlIMGl3a05uSDNaMGFBcWRVRVExclZ5YlJER2hPM3RsbXpjUGNjU3dPS3lKVmE5K2l4dVpmRW1sNHVZWGR4SE5Sc01sRndsQWxlTURqOE80NzNDWWJTSEN6eXE5WFZmU2pxVFM1a2hzaXJIempMSmw1K0ZqS0JXY1c1QlJVeFZOZUFHY3NlNUJVbDFUblJPNTh1bEJBcFZmbWp5aGV5a1dzQnVBdFVjT3JLTFBPRk5ybnFGU3lZSmVjY1lEbWU1cEVISWQrR0J0OGFCZU5kR3lyV09GUWxxbWp1bFc2UTd6anhiSXhZdWVTTWg1RzMzakkyYVRQd3prM1FqR3R6cnhjS3p3aVZ2QWQyVnh6Z1pKcmF4L21LM2FzWE52TTZmUndtZ1dYNjdoeis2L2lxdFhBSC9NOElwOC9WZnhhamxXNWdreHNDSHVnbDYrREoxVEYzdUpCdlRudmMzNUFlSXVIYUJabXZ0Z0s3V0JCR3B5UE00T3FyR09Cb3FrRlVCRnl2V3Z4NGYxVFd2UHZhRkg4dVd1aTdvQkFnYjFENC9TZnZFem0wUENkeVBCdEtuZW9TNnZUNVpmOFRIdThSNy9FMzB6TEJTNC9oQmlranFPU29hOE0rVDVrTVBrSGNDdFVUMktYbnU2R3ZFY0NTYTBJaWRwUDg4N2tmQmhxczJqeHpBc3BHakFVUk9lME1jZ3h1OGUrSFZPUjE5Q3VxRzBJUS9iQzgxNFFudW1sY0puSGZDdi9FN3NuSkRuemk0L2k2MGQwT2Z2bEpHaGUrZnVjMC85Q2x2cUhudEhiODBIVTROeHVobGk4R1UrUEQ0T3VCVkROaCtJc20vak5qQzc5M21yOSs1RkptT1pjS2ZlR0NkdCtzeEJDNzYzSklBRERuWm04d0I4azd2U1drVThMa2xTL2UwbXlFQm1DMFBaK2Z6S3JMZTdreFA5c0pjam5OS0FxSEo2WFJQZjFucDErT2E0WFFNSEpXVFFJd0VpcjhXaytDaW5RU2NCSndFbkFTY0JKd0VuQVFTSkhEZWMzeHFTK1h1TnhLSVhiS1RRTGNsUUNjanRaTnJLcnRkcXVQdkpCQWpnZmRxTkRKZkRKbUxkaExvalFRd2tXODV2cEtwTjJXN1Vwd0VRaElZcmdHUHpZTVVsQnNQd2owMEhTSnhFVTRDUFpUQWZZQWlwdXdIc0pMSVdrUFV3eXFjVFVWZDlJWTQ5NmF6NlRHNytDdzRuWTF2ZzhDNlNiWEF0NHZsbmVXc0N4Qm5uRnM3eTU5OWt4NFBLbEtjRjRqMWRsaGYxRVgzMFhOZ0ZoVExhR0xkYkJkbGV4YXhMcWwxNlZpTlBOWFZCeXROZEpWOWU4eUhzeHk2bmFLSWI4Y0NjbjBtUlhaSGdtMURLMElLYUxiM2QxVWd1VVRrenVEV3BhNkt3REZQbEVCWkhlam5oYzQ4U3N5Y2tXQ3JFSG41cDk5OWNDR3VydU10dHNEdCtPRWp4MitJeStqaXV5SUJkTVQxMlgzQndYYkpib0E2N2dWMkhaSDZ3RnBDanJ4TE5wTDQwbHBzL3B4azYvTHIrbEdiaDlTdnFaWVI2Nnl6WFFGZUxGUHJwSDJpVGxSbjlHakZMVGNheXlWbFFrOFJpYXAvbDllcmNCeitoYmc2bHBqSnEyNDk2Wms1VG4wcHZzbnVJdElxMWdWT2V0NDQzVmNwWGVDc1Uvb3Z0RlAvY3cvK1RqSTJoaEY1OW9OaEpGOTU3em9pdlVzK1Y4ZG5kUXdWL2dMK2JxYjJyV05XYWtGV0luQWY0bjNud2hmcEJ1TFhJT01sZCtOWExOaC95dDJpUXlUazBqTUhSQmJORXdnQ09uS2NFTFVNcUVZMllRRFFmVVI2T001Qi9jeWlvZXNjajhnOTZvdXN5YzNFOUxRYzlnZENnSEtmUTJUUDRJaUNUbm80enVnSnBUVFEzN0ltYmNyNmJlQTl5M2VreUxON2VvRklkQ1ZYUmMxZys1ZDk1Rktzamh4WFcrZU5nMmpRSWt4d0puMWFCdG1mTjBXT1hyN3ViVkRXU1E5ZFJiMHRFdHZOZFFEU3JHdTFpQlp3SW9WOEUwaDZoTWdwV1kxbHBTVGpFZGxRWjNzWWgzWGgyeFFmWUxjUkthdnE3a0lDNkNydVY4SkFZNFYyWER1bFllamZkYVcyMGNuWmZiMUdKSVp0MS9OYWluTndJcXJNQnpZMHdVQWs3Y3lNTW1KNXBsTkVUaGZWRFFuc016dFlhUEFPRzRVTXF1WVBMMHVmQUdoUVpQWDJHcEZRK2tJRHhpSnlVTTBQV0lpY2w5TlhEcEZaWDNLSDlHWHppSDRjQ0xocThOdXBUTWVBNnFiWVFIcU5TSDNrZWl3aTljREdRaVMrVk41Y09FUWFpT2lGZDlFOEUwdDN1MWpSL1dyTVU1UWFvOE1xOVJ5UnZ2emdZaEdwQnpZV0l2RnhjbU9YUTJTSDd6eHI5cUw0SXpQTDF6RGg2WG56OVB4VzZ0QWRVOTEvSG1OZmQzL2REc2VHZW83SW1oeVF4U0pTRDJ3c1JNSzJ3RHZPMlJFNUZMYzg4ZzF1ZldRc01uUkNWZG5nRUZleTEwY3V5aVljaWxSNmRVN0ROeUovZFdmRVJYcHppRWhmV3hmTWtVMzdpSFRySXlOZmZlcklrbTJPdEtabHFuT2NEWWJnYk9vM2x1bnVwR0hQendpMTRWL0pQWDhTeXdvSm54UEU0cmJVaWpZaURYM2VLUlZkU21xMWpZR05wU094TUsvTlZ0dXRqMVRTYjh0ai90UU9VMjJ6SnBQUGlnQWFjeXZlcEdIK1FjT0NGRXFrRVFDRzdTWWl5VmhrOEkzS3JrTjhEanZGUWlUNmthTXNPYTdWM3FWTnJoWWkwWS9rQldkdnRkMzZTUHVGWkF4VnBTVVkrY2IxdWpTVFM0ck5EaVhkOUxHYy8vMWl3ZUFDcm1ick5oNUprMGRUb3IwSFp6aHQ0ZFg4VGc5ek45MEtqNDY2OGtWbWcxY1poMzJ5WStLbkpERU0zWWIxNTRLSC9SdXZsRW5pUG03c1RUZGI3V1dwYVNraUM3Y2NiSDVaVk5PTExEVEExUVhibDBEUldEOVJqRzZjeTNwSmIxdzV4dkNBa2d6S3VmSkJnenROaU9oSFZxUUp0SUtUcUxNNXZzaHNyMCtPbXNZcFUwZEM2NHR2QlRyeVlyTCtaeVh5TzNZWmk0WlZ5MFRrb3Z3NmdjakNJamwwRzJtdXNaelJoZHBNWGFnRENaUzFqb1NzMmNuckFXNDRXbkJqTkJBWERQYmJRNXM5Y2dEZkoxV1V5QkNCeUxwczhVdEc5eS9JUHpwY09PNFQ4c25TbzNQZWVTWCtNd05LWnlJU21tNmE1NjJSai9zNGtBN2dlaW1QRUZkallHTzIycENGbUVVRUl2OW9mUUovbmhhS1BicFFpNmNMZENLQmNUMnl3VXpoVWdTclNqUlFMY29kZXVLRHh1K1RRQndQekQxR0lGSzJqZ1ZwcDdFWUp3VHd0ZFRZb0F2MnFUVkJheUFTZnpXUWM1ODFVbUxXVmZRSkpneW1BMllQMmRDUjU2dmFqT0FjV2NiNlhza3JxbENEcGZOMkpvRmQydUJUbEdyQjRvaUJCdnVMaWhVWkN0U1VNWjBtelV0T1pkbG9pZ3hoUkdLZWI1b2w0ajFIZlE4aVk5d05TbktDcFJYVmwyVWc4dW1TT2YwUmxlZ1VuQytCeGJLWkF4dERSKzd3NVJQUXhXMTgwQTE0ODZLOGlFSVpNM2ZaREFrQWNLSkp4Z0JtTFlManZGcXNFSkdvb3U2VHJTT0xhVWdnRnUyVkd4SDlTRmlXT0JDaDVSUzM5SjZTbk4wRWNHWjROb25Jd3Z1ZXExZnNBcEZDVytJVG1OUDhsNDJCalVMa1JhLzA5WXBkTUo3ZzlQTnlxVjVFb1pxajgzVXFnYXJFb2RHak5IamlCYWJaUERxb2RBck5TMyt6eTF6SmJCUVJFOWFSNms5K2ZWcFo4N3lwcmpYWkMwWEhUNVFKUkVyWC9KUmlvZ2lCdS8wcTFqTUhOa2hSN29ZbFNZTldXM2hWNzFqeDBvVkthbmZ2WEFKUEZ2cHNwMm1TMFd5eGRQVmxPaFR2bXpSWHhQcGlpcWNRVkx0aFJQYkw4YjNSb1kwdkpaUlNVeDNZdW15MmdjajFBOVI5OWRtR010U0U4MUpiVW1hK2FlMEVJbG5HYTI5OXBpNW9oR3lJQUQ3T0NlYlZ2RlNobXQ3NU9wWEFzTStNZy9qcDBwOUhzTUlxYkxPUmk2QVFVVHZJaG5yLzZ0V2hiNmdpR1YwWWtRb2ZaZGtteHBjUmthTEJNUzh0VGtEay9qQ2xKdXlYaENDeUJqYlFrVklkR3ZrMUl0Ri9QTXdTTkM5VnFKSEJlVHVWd0wza3NTWHZnaHA1UVJRanFNalRVZkhodUx2SUdZays5RWlYR0VHb2J4aEc1R1JjbHpOY1FsU01CZ2NtV1hqNVNZaUVTVUZXRk1PV0dZTnJFaUtyUWhZUmhScGM4dVg5NEczK1RlWXo1cXQyTWJWNU9tbGltdVJ0VWFrWVg4cDNkdThhSjdoWDliVkNudlgvNUNSN3BCWUs5UTNEaUt6TDdsK3d5eGxWblhDY0JnZUF0c0RTa3hCcGJrdTBCamFKT25KUkRLTWlDZzNYTEJjeGc5K21MK2xVTHVxU3BSS3ZlNkQ1a0FCVElCdk1jdHowNFhtTGF6eXRFUUtpamhEekgvMVNCcUcrWVJpUnZoajdoTHFjZ1pyRUJEVTQxS1I4RWlJeHVwK1YzSXBQU0IrOUorbklobml1aUVKTk52bnhEMENoVURlYm55cDFXQk9xSXFjRkQzK0pleTVrbmYvd0JhU25KampKc2h4a1ZJSk5mZ2lSR0sydXNVeXdRcW0ybEhOSmRkWGdBTkJXV0pZa1JLSlB3UWxCYlExc0VoRTVLUVk1RVlXeWt2TjJHYTV5UUZwMmtMeFZNbHQ5WUl1VFcySUhJenI5RmpQc3BCV1k5U1lsRUJjRDVzaXc5UWZ3NEVDRWlyUFlwUXhvY0lEVFlaWXBCU0k1b1llTm1LdG1PVWs2Y2xMMFJpSUtOZG5reHQ4UWdGVFdndHpVck8ySzFLUzlBN1BGeG9xRUtINTd5YWtsR1YrWFFOU3ZUaVNGZENUZ3c1T01JYTFraythdVMyaEhSOW9EbTdOTlIxNUtOcDU1OTBjWkt0T0ljanZRWUxDZytsbkxDVVB1aGpTMDQ4RjgyU3pLd1laNjJCQWkrK1gzdTA5T3ZpamFWQjZOU0NoWnJ2Q1NkQ1NnS3pYanZLMzRrM1JrUTloT0l3cE5WZG5lRWczNWJPa0t0SW8wZmZTMi9HNlVobTdJbXVSYlBDeDlrZmNCMWJ6ajU5MFNpT2dienRqVVAxNnl3OTZ5QkdKRkRhRUNGSzJER2h5cHg5b3dTUzBJcHZiQUpsRkhGa1ZsSXdwdFhjc3RTYTN3N3dkV3NkQnIySkw2YkVLaFVEYXFxUjVPV0NvMmIyQVBQVG9PUktpdFVXOUluUndVVmFWSkNjUkZ1bVQ3dmROUk5LM2lORGoyeVI1cGtvNUU1M2hPc0JUTHhHVUJTVHF5SnZySEVZVktGdm01WTNaaVA2ME4zb1o4SC9tcFhKczFxY3VGWXNnZjZIR0ZPUEtsWGp3YWtPQ3FrRTBKNzVaam8xQWVHbEdYQm5JMlY3dzRIVW5VSWxLRG95SW5YSklRdVU4U0JnYzJpVHBTVGdaRkZOcWlpbHVVVkJGdm9VQVJLVC9CTGFyTEpoV0wxazF2aVMyYWEyVENCZXcxVFY3WU5NVXB4aW1EUG5QbU9KU3pKQVpCa05zVUZtS01oZ2pNaUlFclFwTFY0RkRiTTVJUXFWZVU5QVhlVklLT2hOYVpadFdKS05Tc1ppNzh3NzRjQTVTQXlGeFVxZU5LTE9vUmdMZmJBR2NVNDNHaEZWbmF1SlJBbmE1cFdGNkp5aURpQU1TVHpBc1lUWGpEY2sxRFRJNjZiT0oxdWxxR2c3bjBGUjRkaDhqRElwZkdVMkJnRTZjajVjZW96QUVSaGVvYTVjUUh0YkNmVjZXV3RKTTBKelZPckFZNmdXY2tFWDRLSnFkdVpKUjl0L2JabEVWN2dSNE1jalVtYkZJckJMWHpPSXVZcEgyZHZYTEJ0MFdqQW5SaG5Bb0lUMDFxZ2o2MWFDNE9rYUpQdkVNUmVzVkFlVEU2VWc2RUp1VXFxSWhDZy9YYThqRDB5VFN2QkJBWnRWbGx5MnVZdVFJTlBmazBXSmVxTEk1THlXeWFpMVRmd1pVWjNFcHhlV2c4ZWdZTUZVQW10R3dmMTVkeEdXQzJrVkpXSkJEM0RBdlV4YWlEbldnYXdRZUUwNHp3TGtWWUNBeHM2RHB6eFZoNTFDd0JyQ2x6UERhaVVFV2VFdy9zSGRLeTVTZTBiem1wY1dJMW9PQ2F2MHYzOE45OCtWVkFnakxoUldZY2tpMG1TeTN4Qm1NSCtRQmUvb0R1aTBaa1JkdkNCRGQ1dW9iWFhaNktJTkZSRkxhck9zaDhOZUt6a1JNV2QzQzRqSDJ1aU9uTU40Mk5CZ2szNWhuMnNVMlNFOUpSNkpSQlZMamtkZUQvam1OalJoejFqcEN2OFErc292YU1oUW9OWk1sQkVOK1JiQUNNcVlzY1ZLejlLb3pqOVpodXVoVXI2MHdMT3JnN0JhdFA3WVdEK0RyblRlMFo0akVPMnJkNjNnZldseXBrYWdpMm9wWU9VRjhKRU5USVYvenZBVncrWlFPSEpwdTcvU3lvTDdYVFEvN1hQRytvS2dpUllnOXM2aUtqVkMweTZ3aVp1MnNESUg0L2ZTanVnb1ZLMGh6ZHkzSk8xZk0rSnF1ZG8rcTFVNVdLZUVIaTFuck1ZWjM3QTFYMlhMTHhpSS9wbmpMNXFtR25qS2hHbVR6cWs0ZHVoeUYrZ0d4VVcvZFZQZS96UnoreVA4QUV3NVNua0VNbkNQa0tUOWhEamg2NDl2aUJvN0picjhocnF4NElIL0VsSVJMbXJZZXFONDhjZVBEQVFUK0V5RE5lb2I1K3grMWtZMFl5Q3hZcTQzTjB4OGU3bHFQcTlMd3FPODJ6MGVneTNWc2VhSDRUbjJiaEkwMG9zQmF1U0U0T25QQnZwRXZoTGk3ZHROU0NraWYxclFSSTZNRDU0Z2VhaDM0VWlBOEZYNEhxZk1rbXJNdDJMVVJzUmd3OEZiTlFQL2FQM0tscmw3cFFrMDlQL2JTRGd3ZDJqa21najFpNnA2VlVTcUZtdUNXNTF6OGJTS2ZnYU5NVnlNazJjM1pRYUpzbFpzMkdibVRML250V2Z0dWJmbHpQUFNZOUNMcWNDMGswVnZweWtMd0RjT3kxQmpaV01RbUJEZ3BONEx4WnllaHpuZDRzWHR1ZlR6bkJkbWs4SVJxWEdTT1k3SjBNa25jQURudGdrMXkycHVpZ1VNMmtxNzY2SHRoMHRaenR3VHkwVERlKzJwbVg2VmFEdkRvQVJ5Vjk1eUpRYWdlRkJqaDFLVWpOSFF0ZDRyME4yV1o0WDJwZUx1VmpEajRXSk14UVdEQnJ2ZVVTa0NDMUdlNmdVSk5OOS94MExtR3VUZlovZXFKRW1pdHRaczVudGd5Zlo5Wmx1aU1oNDJhcDdaRk5RVzZDekM3Rjlndk5YbFpiT1REeEVKcHZUY2Rvb0Fvd3k4TmMwMlhKUFZWNG1XNThsYk11MHkydUJYbjViZU5xYi92dFd2dUZCcXZmcGZDeXNiSTFVeEYwOCtMR3JWZjhTckM3bm9sSjNvaXo5QTB6ZERucFkrNDlGWGpZc2IrRzZJK05CbUxUQlFOSFhxYkxSS2s2S1RSOUtSMVJMclk1MUI0RUlKL2ZVY2w1ekp5bGI1aXhRMWJaYno4d2xoTlF4MWNQMlVuSm9Vb1Ezc2xaR0VWSGhhWXNvMU15QU90d096eUE1QSsxa3kvZmVmYko5V0VwcXBseHF1djdBVzA0akNuRDR3Zjk5aEJaYlhOZzAxR2hLV1N5Q1NUMG8xbHRnOCtsUko5VTNFYjJ2R2JaRjF6ajFhS2lXempWMWNIQXBzVUQ1U01wYXRsZWlwcmh2SWcwQnpPbTRKUXZraDBIcGxOWDZHa3RkNFdsWnRNTzRZNzJCemJ0Rk5mVFBCaHF0ek9yalQ4MUtrTUFBQVU1U1VSQlZLbEhOOUhUMHhkbEZUYll6anV6T09RM3NLeVg2MmFwWkZXc3RNNlN4OUZ1bmdTQ0szTTNqL09XYzJxMFpmeEJXOS8yTE5hV1A3S3JRSzRsQUdXWHROUTBvdjdqcnRHT2tJcUwyZ3dKb0J0NU1vSFBzemJXZ2hUMThBcjlJSWtMT3dtMEl3SHMyU1N6clROaTgwZlFIRXR6VGJmTzVWS2RCTnFTQUdiTnlGcnJuR1dRVE5na1dQb2YzSW01UTIyUHRrbDVhTElkazJjVUl4ZDN0a3NBVnB5a2xUL29hUWJWS0U2c2F2NHRkM1NUQ1hWN1d5S3k0UkRKeGVTdVNSSVlUMTc1VXdJaTk5dDhLb2dTRG52Mm1OdlpFcEZGaDBoYmdpNFVKd0UweVVtYmJPckEzcXlkdnlqZ0NEaC9RNlRzYW9uSXFrT2tMVUVYaXBNQTRKWmsvS2tBZmpOMi9scDRkVVovUzBUNkRwRzJCRjBvVGdKK0dGdEJVbGpEZzh2eGdkSFpBRm1sRlNJSDIxck1FU2pCQmM4RkNWQXp6bFRTZzc3bjFvQ0s5SkJySVpDcjNncVJleHdpQStKeXdSZ0owSlUvU3pGcDhkRjBzOWlFblR4TVdpRnkyU0hTRnBjTHhVa0F4cDlXU0lySlJoRTViYWYxdGVSVGNvaTB4ZVZDY1JLWWIyOStHb2ljczFsV1d5RVNQeUpZdGNsZHlFa2dXZ0xGOXVhbi9XQmIvK2FBcmkzOEFuNVcrSEpSNWlDRzVnNlIwUy9BeGRvU29NMXZRTmw1M2dlai9sUnQ1d1BFbG95WTRZZkJoN2xaSGp0Y3h4bDBQdmtlQzkxZkVvbkIyWEdEZy9NNkNUQUpZR0FUNmtaK1BzVk9rMFVieVBSME5lNW11V0NMNUZNNEpLN0lCK1JsbWVnUTZXQ1hKQUhNVHdmUFdRQklCYXhhWks0RWJPWmpZMDhtcDhiZ1JsbW1Td21ieVJrdWJkQndZV3dNWjhqUzFCWWNYWktUQUpVQTFOZGFRQkpWVy8wRlVrVVFTQTdrNnplVWJhRWsxcGVmTDQvWjkxMC9NbHFRTGpZZ2dSSWhWejk0eDdQL1FrZERSU2JOYzRNWWE5aG1kUjdxTXhFNVFoN25pVU55WWFWRHBDMHRGNHFSQUxXUE0zZk5IMGdLYUwvcnBULytqaEhSVCt4VUU1R0xhaHFvTGxTcFE2UXRMUmVLa2NDeUFDUnVYNS9oTk9WMDI3QWJ3YU1mREVRQ3JuT2l3SW9BcmtOa3pCdHcwYllFYWhxUmhIeVR3YWdrL3d4bFV3WkQyT213Sk9MZXhPNEdJdW5aOHNMdEUxMEFoMGdwRVhkdkpRRzZOOEYwWDM3R1BlOG42MUsvdGNxSnYxTEtrdy8va1hjN0RVVHUweHRuOFhNMXhzWWhzclUwWFNxWFFKbHN2T0tIdDV1WWhIODFuWFIya1EybUpQOWVkRHNOUkZiMHNCdlQ1Z3pnRHBIcHBIcU9VK0h3emhXSTRJSnZtNWhNZmVUV0lubDB6aXRjSnBkT0dvaEVpcFFzSnJUWHFOOGhVa3JFM1Z0SVlGNGk1ek1hazQrT3RzaGdKUlhxaEJ3ZzVCcW1LUzNyVDFHaWxQMVZiWXJtY29pMFpPY0MwUkx3OVkvSlBpUGE3aHNFdnFJekJHSmZlWnk4NUpNeXp0Q1JWWWwwOW5QVlZVcmhFQ25sNU83eEVoaDh5WXlSK0pmUE8waXUvYmdSa2RGcklMS3UrNUVZa2p0RVpwU2tJOThjQ1FoRS9oVzRGZVZNamVlaEg3bEErWE1kT1RSSC9jNDVDZlJDQWh5UlEzUkNlMUpiZnpEV25xQ2xjMFRPcjFDL2MwNEN2WkNBZ2NobDlmOTRyMStjbHVvUTJZdDM0TW93SldBZ0VvcHhWQ1NOQzNYcEVHbkt5dmw3SVlGKzFua2NQSVd5c0g1M1doUXBmM3ZwczZWQ2xWa1I3VzVPQWwyWEFQOFBERDhnclNwbkdMMGFRNktIK3dwcTRBNUk2L3ByY0FVb0NjRE9BLzl1ZGk3VmZVVE0vQXlRSm0rLzYrelUxTVUxUmU0OFRnSmRsZ0NtSkdIYjZYK2NGb09ETXJpZFoxNyt6NkhDUFA1U2x5dmgyRHNKYUFtd1F3SWFzeXppTHZJaWVoL3dteHlaSGp0ZklQUmZRRWJyTGs0QzNaRUFac2xIOTRwRms0VXFlZnVvZDE2TnZGV1VCYTM1aTE2REtkRHVsTzY0T2drRUpUQ01uNENSbDRwWW5CblF4QjZlZHlxaWV3bFJDbE5GT28rVFFEY2xNSERDdjJaVUZqQjgyY0htZFQ4dlE3amY4c0I2Ri83citmL1NnNW0wUHlJdmd3QUFBQUJKUlU1RXJrSmdnZz09Igp9Cg=="/>
    </extobj>
    <extobj name="334E55B0-647D-440b-865C-3EC943EB4CBC-2">
      <extobjdata type="334E55B0-647D-440b-865C-3EC943EB4CBC" data="ewogICAiSW1nU2V0dGluZ0pzb24iIDogIntcImRwaVwiOlwiNjAwXCIsXCJmb3JtYXRcIjpcIlBOR1wiLFwidHJhbnNwYXJlbnRcIjp0cnVlLFwiYXV0b1wiOmZhbHNlfSIsCiAgICJMYXRleCIgOiAiWEdKbFoybHVlMkZzYVdkdUtuMEtJQ0FnSUNBZ0lDQW1YSE5wWjIxaFhudGNkR1Y0ZEh0bWFXUjlmVjk3V2x4eWFXZG9kR0Z5Y205M0lGeHRkVjU3SzMxY2JYVmVleTE5TENCY2RHVjRkSHR3VUdKOWZTQTlJRnhjQ2lBZ0lDQWdJQ0FnSmlBeU5pNDVYSEJ0SURFdU5paGNkR1Y0ZEh0emRHRjBMbjBwWEhCdElEQXVPU2hjZEdWNGRIdHplWE4wTG4wcFhIQnRJREF1TnloY2RHVjRkSHRzZFcxcExuMHBJRnh4ZFdGa0lGeDBaWGgwZTI1aWZTQWdJRnhjQ2lBZ0lDQWdJQ0FnSmlCY2MybG5iV0ZlZTF4MFpYaDBlMlpwWkgxOVgzdGFYSEpwWjJoMFlYSnliM2NnWEcxMVhuc3JmVnh0ZFY1N0xYMHNJRngwWlhoMGUxQmljSDE5SUQwZ1hGd0tJQ0FnSUNBZ0lDQW1JREV6TGpSY2NHMGdNUzR3S0Z4MFpYaDBlM04wWVhRdWZTbGNjRzBnTUM0MUtGeDBaWGgwZTNONWMzUXVmU2xjY0cwZ01DNHpLRngwWlhoMGUyeDFiV2t1ZlNrZ1hIRjFZV1FnWEhSbGVIUjdibUo5SUFvZ0lDQWdJQ0FnSUZ4bGJtUjdZV3hwWjI0cWZRPT0iLAogICAiTGF0ZXhJbWdCYXNlNjQiIDogImlWQk9SdzBLR2dvQUFBQU5TVWhFVWdBQUJtc0FBQUhrQkFNQUFBQWp0UWJGQUFBQU1GQk1WRVgvLy84QUFBQUFBQUFBQUFBQUFBQUFBQUFBQUFBQUFBQUFBQUFBQUFBQUFBQUFBQUFBQUFBQUFBQUFBQUFBQUFBdjNhQjdBQUFBRDNSU1RsTUFFR2FaM2U5VVJMc3lpU0xOcTNZdTBkRnBBQUFBQ1hCSVdYTUFBQTdFQUFBT3hBR1ZLdzRiQUFBZ0FFbEVRVlI0QWV5OUMzUmtXWGtlZWtxdGxscXQ3cFlHTTVNQkcwb09rR1Vud1dyY2RoZ1R1SkxKTko1cmhsV05tZllEQms0Wkd5ZTV3WllTUW5CTWNrc3hReDRZWEZvWHo0VmxPMHR5eGpoMnNLOEVab3l4blNzNXpDeGpNdVBxeEk3dmVERjNsZkppWVd4Zk5ZeHFwbWRHemI3ZmZ2ejdjUjc3VkVsVnJablJmNWFXem43OCs5OTdmL3YvOXV2c2N5cEo0dGN0dDEzdXZhR1prYWw5eTJzK2VERWJtSkZoTHlOd2JCRjRweEIzUDVyMjVrSUFKZ1N1WmhqR1BrYUFFZEFJdkVOY1gwNlM2WVhIUWtDbUhtRGFoSWl3anhHd0NKd1YxemFsNTFZeFo4TzA0eXlQTmhsRTJNc0lHQVRhWWwyNmFxbTRaRUxvTnMyMElTajR6Z2dFQ0p3VzE1VWZTNW12QkJId01HMnlpTENmRVZBSTFBMWJ4cGcyYkJHTVFMOEk3SW9yU2hRenN1MXNHaDV0c29pd254RlFDSFRGamtiaUgxNmJ6VUxDdE1raXduNUdRQ0hRaVR5YllkcXdrVEFDaFFoMHhISmh1QXhrMnBSQ3d4SEhHd0dtemZGdWY2NzlnUkJnMmh3SU5rNTB2QkZnMmh6djl1ZmFId2dCcHMyQllPTkV4eHNCUTV2cGo3ejl2LytKUldMeVZ4dDMvZkVzYndsWVFOakJDRGdFenNpWEErejFCRVdjUzhVZGo0cXZNVzBJRUw0ekFoNEN4YlNaU01VdkpNbEU0L1c4QWUxaHhVNUd3Q0JRdSttbWhuakZUZkw2ZEVmUWFMTWhmbGZHbis0eGJkaFNHSUZDQkRyNnZZRWthUkZ0VG9oclduS1hhVk1JR1FjeUFwWTJkYUxOQnIxNHc2K3BzWGt3QXNVSVdOck1HTnBNQ1hyTmM1SkhtMkxNT1BUWUk1Q2p6Um5STTZDQVFNMWpqdzhEd0FnVUlKQ2pUVXZRdHppWU5nVjRjUkFqQUFSeXRPbUt4dzB3VEJ1MkVFYWdHSUVjYlZMeEpOT21HQ3NPWlFRTUFsbmE0T1ZvK2hRSGp6WnNKWXhBTVFKWjJvQXJWNDBrMDZZWU1nNWxCTEswd1llZm1EWnNGb3hBSElFc2JYaTBpZVBGc1l3QUVNalNCbXNiSG0zWU1oaUJPQUpaMnVCdGdhZE5DbDdieEtIajJPT0xRSTQyWFRxYmxqQnRqcTlaY00zakNPUm9zNFQzMC9URnRJbER4N0hIRjRFY2JjYkZ2a0dEYVhOOHpZSnJIa2NnUnh2c1FLL3FKT2ZzV2VpNENvNWxCSTRiQWcxeFhsZTVUbWZSdW1KRmgyd3hiWTZiTlhCOSswUWdOYjg0a0d5SnIrb2taOFJUeWpIZEVQVG1aNSs2V0l3Uk9CWUkzUFJoSWI3NmlWbjhtTm9MMnFMM1hqamdOUE8yZS9lRmVNdXhRSUVyeVFqRUVIamV0NlgyODA3aWRmaWRXKzI3bENUenlxVi9XTzJFMkc4bXliOFdmNHF3TzlkaitqaU9FWGp1SS9EampqTnc0U1hPYVhINXpnY3VwcEkybDI5LzZQYkxtamJKYjRyZXd3K0tmNFdkTkVIcm5PYytPRnhEUnFBUWdaOEpXQ05Fb1pBSy9PUTk2UjBmVDZaNmQzN29WYzF5S1k1aEJKNzdDSnpPc0VZdi9KLzc5ZVlhTWdJSFIyQzZBOXIwTGtydTdEK0U2K0htd1hWeFNrYmdtQ0J3UC9qeVNueWp0aTNzVzgvSG8rYTFqN3luN05vOEhnaHdMUStNd0hRcTlJL2I0cGZVelZjM0Q2enIyWlh3WmpuQUZsOTArdTdaVlNFdTdZMURBSVBONjNWdXUvYjB6STNML1NoemFoVlRSb1llci83aktCdmgyWnAzdzU3UUhCZDBudWJaV3BmQnluMDJMZVhOZHcybWlhV1BHd0w0bnZPMnFUTm1hWXZIcmZwY1gwYmdJQWdzQ1VIclgrK1RUZ2ZSeEdrWWdlT0NRQzJsZzVxbzhYSGJTanN1amN6MUhEWUNKL3lKbWFCWEJJYWRDK3RqQko1VENOVDlWMmR3NlBrNVZUbXVEQ013R2dRVzdLOXZRRCtQTnFNQm1iVSt4eENvQ2Z0ZERmVzJBSDBjZlRUVi9CaHRQb3hHUFd0bEJHNE1BdGh6cG8rZkpmSTdUczR6aXZ3YmM2UFF5am9aZ1J1TXdDbC9Sd0JmMXJnNjB2eVpOaU9GbDVYZktBUm0vSzhDNE1ubnBaRm16TFFaS2J5cy9FWWhnSWVkeXphdms0Syt1bUdEaHV1NHdiVDVsbC83NE1YMTRkYUF0VEVDUUdERGY1VnpLL3RMdG8zd3pOYWhGL1Nqb2cyR1NYdmQ5UUhxQjlUM0VOYTVtUm1Cb1NPd0lQYWN6bDJmUXdqR2ZrRnd6VHJSZzdsdUJHMVE0ai9ScGFzOUFQZDZyS1Q4dmswTUhZNHJSYUF0ek1jMXBFUWpjMTRlK3dYaTJoZC83aVo1NGZXQ0owcTE5QnN4S3Rva1gvL3BMcDQ1ZlFMbC9Ndy9hQXZ4bjB5QjhMYjNlcVJzL0w1TkJCeU9paURRQ0IvYmhNeW9DL250SjMxMXNoTTRpaGprUGpMYUpNa1p0eTdEb05rMHBZclRwb1Z1b2VUaTkyMEdhZGRqSjl2eGp0T2diMTRKQUZnUzltTWNzRXI2ZGZWQVpERFBDR21ENWMwVlV4aThya3BuaEJyUjBZYmZ0eG1zK1ZpYUVHaDdiS2k3VndoMGROZjIyZ2xtUG5PVTV1RDMwZExtUEJWc3l3NDNjZHFRUE44WmdjRVFXUEJXTEF2K09rZXFzWjEyZ2xVT2RlQ0Q2UStsYnhCdGNLcjdqVHBqKzZzSllUbll4d2djQ29FbE45cGd2L1k3QTEyVGR0cVRkTTFYT29MNHdUMDNpRFk0SlBTWUxoelRadkJHNGhUVkNOVGRsZ0JHbE0wZ3dRbEJPODVZT05oVlRpQXlvT2NHMFFZbnVjMkhSWmsyQTdZUWkvZUZ3Q20zNTd6Z0JoNmQ5S1Q5NnRIQ2tMN05jYU5vazlMWkI2Wk5YMWJBUWdNaU1DbG9TTUd6elowdzhkcFhqQjlyQlRQcENRWElkL3J6NUtxNDN5amFZTGQ4VGhXRmFWUFJJaHg5TUFUYVJCWnZsV00wYmRDTzdvYmIzQzNNNUV4bWRwY1Qra3ZtNDVmcEs3WGpIK2NrdklCUEcyRnpDeWVPbmx6b3hEenl2QTFoMmxnbzJERVNCRzQycjlpY0VMM1ZUQVp0RTREM0NieWpCQmtoNlQxTjFDdUlVMEVOTERhQ2E2NU1Na2t3L2dVWERYbmxLVlJNUUJ2a3Q2eENlYlNwZ0kyakQ0YkFkS3JvTXRVUlA1VlY4QnNtWURmN0dEUXJPRm4xZWJWdVFBUjhwejNMVUUrai9JVkQvOXIyNGlMT2dEWXBUVDJaTmhISU9Pb1FDSHhLUExXWjNOSVJwZCtoeEtLbjZxaEpJL05TNlAvNFBsT2dXMEorRkt4dHpsM1U0MEpTKzd2OVZrSy9EekQ1NnZUdVAzWkpmTnBnSzkzYmdMN2xqOUs3OFdWNHZoaUJZU0x3TXRGREIvK1RwU3FYM0djN3kyUjJ3eDJEU2Zxc3g2VDNNRldtTGFCTmk5Nk1hM2t2L3BUbG84TDErd0RuVW5IWjN4YjNhWU5UUW9iSEdHMWVLUGIrWlVPOExhcVNJeG1CZ1JGNDE0TzloLzlyYWFvSi9Pck5iR21zampnWjdnbWNwYmNSeHFuWE4ra0xhTk9sQ1o3OVBmZUt2SkxhQTVpRC9VcmpzZFhrZVExQncxcmkwMmJMSHE3cGlIK2J2aGEvMWJzaGZxQktMY2N6QWtORW9KVTlQRkNnZTB4cys2RXp4Slo2NWtoT0FXMW9Bd3lmMEpuemRjVGNZSEpIYlZKZ1ozekhDSHEwcVRWc3RoM1JVQStmc0dDYWkybmtPRVpncUFoZ1kydXZhckJKa280eVRzcDRqUjZjTHRGa3ljVGthWU56TUUwVkNTcHNVdnJLTzRhYk9TVzBZQTg1ZUxSNUdlbEV1V2hMN2ZtV1NaWEtXWUFST0RRQ2EvWllaRXpWL2U2c05NUjJpUzBMbVMvaDVHbUR6VzNORmd3Y3NRekN1QWFkOWNIN0RNczZpbWhUK3orLzNiMm1CdHFZRTZpZzUycW9nMzJNd01nUWdMbjEraGdGSm1sOFVRVnAweksva1htQkowK2JVN1I3TUY2NVhlZlZzVU1MSW13UFhOTGhvQTFkdlk5YlVTdUl3NmlMTnBRZGpNQm9FY0M3MEcvcEo0ZDUvMzJ3MUJ5ZHhucGxKMGljcDgxSmVwTHFuU2tOa2hSNk9uWXQxYVZaR21pemQ3dThQdmV0M3JEaUJOZG8zQ2xVeUlHTXdCQVJ3SXVTL1UxdXhzUyt0VmFNVUhPcURGaXYyRUFWa0tlTnRlYWxRWDV1MTJkRFQxY1h0Rm5VTHYrL0V6eEp3NW9melc1R1lCUUlZTEI1c2orOTk0cnJSQkU4SDkxVWlYTHJsVHh0NXN1V1FkRmNmVFlZWmxiUkJxOUZVUG1pcWptU0VUZ3NBdGpLcFNYM3AzYTBzay9SQ2lKLzN6TVBmODVTeDU1YnIrUnAwNlcxU1hZWkZDMjZvdzNZc0s1RXEyaFQ4UkdiYUhZY3lRZ01nc0R6M1ZlZU5uWjB3dDA4WFd5SWVaWHRKSzN1Yyt1VlBHMVNzMm1RV3daRmkrbG9ZejhiVWtVYmJObXRSSFZ5SkNNd0hBVGtZTk0wcWxJOTcwcHVWZXZ1L0QrSVhwdlRzbHUwVEc5bFozZzUybUFuYkVjbHd1T2hBZVpRampaZ3c3WlNVRVViekJ5MW9KTG1mNHpBeUJEd3Z2STA2WDI4c3pBL2ZCektFQ3VaSjdac1pCN2I1TStrd1pnMVd6QnFGS290RG5TMGdZSkxTcVlQMm1qQllvMGN5Z2dNQzRFT2JZa2x5ZG1LYndtY0U5ZUlOWGhFY2xXWHdGbTNLVkZ1dElHeDY2Z3pZbitBVWp2RlBOb01BQnVMM2dnRXNOeTJaMmEyS2piVWRyMG5OQ2xOaDJpNWJndjc1NVphSnVna3NXV0dudnRiMlpqRDBRYWoxQlVsV1RYYWdGOWFNS2FYNHhpQlF5UFFwb1VITkMxY2lxcWI4RTRKWUwyeXJvU3hYbG1PcGtxU0xXSkxLL09LUVR5ZG8wM2ZPMm5ZRE5lbGltdm1XRWJnY0FpZy83WXpzMm52UmYwaXJXc2VRYkRjMEd6QlNEQ2JUTm12U0JlbG15ZTJiQWk4L1B3enpTS1pnakJIbXhsYUhGV05ObGluclJabzRpQkdZTGdJZE9sTVA5U2U4V2hSbElzK25xOWpZTUNieW5WR3ZuWnpPdnJwNkM0OTdWU0h4emFhUmJvTHdoeHRXdlJxVHhWdFpraXdRQjBITVFMRFFnQ3pHdmZPNW9JNXdsS2kvSnovVEdTY2x2bDFxV0E4K2dtTmh0azl3R09iODNqNWM3WkV2dzZldUVEamhhT04vWVoxRlczeUgrYUo1c1dSak1DQkVOancxdENuUFFZVkthdWI4VVhGMVlrMlhYbDZjbXU3S0lFSkExdXVLaWVNZmk2WnJ0aE02OUtNRHU4RExHb05PUDYyclYxbHRMbWtvNUhFQ0JvLzN4aUJFU0NBaGNsMVVqdmRzUVpMUWVFOStKYkFrcG1rWVkzekJONjltUXRGQXgvT2VqNnRBdWJsZXVoYy9PdnM4aDBHazdwRFczemo5cldHTXRxWTVkbVlGUXdLd0I1R1lLZ0k3THJES0pOWTVlaEJvU3lIaGo4VFd6QlBlMEFmY0tKUmxrYUdZeUtvcUFMNllMd2FqMmVDTFdRNnM5Q2hYWWN1UFZtVlB3dFZrQnlDVFZXQWU2Mmc4dkkvUm1BVUNHQ282UDF0K1YzTUgvbVdWOE5jNDg4OHBvSUpVRU1mNFI4VFB3OVRuWERybzRKaVlobWtUaC9NUDluQlB0ZlMrUUlSRnlTNWRVVjdPeUpWT3cwNE5McXFRbTc2OUFJTzk3ejNwbGtucmx5ZC9UWEZTM3hMUnd0bTR0bkxDQXdUZ1RwczFMK2FNZVhCVnpteFhoSFhzUEhjZWYwa1ZrVDJPOUtGNmV1US9XZEo4dk43bXkxeGZvcStSbDBvaWtEd2NWdkhkY1R2cFYvQVQvS21NalV1ek5EMHRhaTg3bC9ueWFuMDk1TmtxbTBFWFF5N0dJSGhJOUFpUTlUMytHSTkrQVkwQm9WdkYvdVBwRGhnc0NRK0Y5KzRYaEtQcGVMaDkrT0V3WVRZYjJNbEZMMSs4L0l2TG1vQnJPOWZKTzU0VklqZjAvNno0dkx0ZHo1dysyWGFLYkJxT2xjU0NENlNrcUNOWUFjamNOUUluUEIvY1VDK20vYWpEL2IrQVBPbDJpLzJNQ1pFcmdWeGRlTFI5Rzc1bnM0TEcyL2RqRWpxcVBGdGZaZmJZaTk4c0hmSG4xV2xlRHRLOFgvM0kxaWxpT01aZ1pFaU1FN0h6UHJJcFVHenJqNWtwY2pKRlMzSXU4a2FCLzcvbkVHZzdvN2tWTlVKeTZEMUtwa2dmc3VJTTIwQ1dOano3RWRncWVJWmoxZERMSU9XUFcrMWM5NklNMjJxc1dLSlp4VUN1WGZUeWtzLzJMdHAwTk0ydXBnMjVhQnl6TE1TZ1FGTWVyQjMwL0NMVVhRaWU0QThucFVZY3FHUEhRSURyRmNHZXpjTjU3RHBNRUpqd0syRVk5Y0lYT0ZuR1FKOXZKdG1helRZdTJsNFYyN0hKRTNwTTFGV0ZUc1lnV2N6QW9Pc1Z3WllCa2xJemwzVHdOejBzM2lCN2hONElzTVhJL0FjUVdDUTljcUFTNVRXb3NJSUwxM0xTeCtkZm82Z3h0VTQ1Z2pNMEpuK1BuRHd2bFhRaDNUeUpUM0FUT01relFNWFU2Wk5QNWl4ekxNRGdSbjVVWUErTC9vOTV6N0ZXWXdSZUs0aU1IWjdzKytxdlRUNmVZNisxYkFnSThBSU1BS01BQ1BBQ0RBQ2pBQWp3QWd3QW93QUk4QUlNQUtNQUNQQUNEQUNqQUFqd0Fnd0Fvd0FJOEFJTUFLTUFDUEFDREFDakFBandBZ3dBb3dBSThBSU1BS01BQ1BBQ0RBQ2pBQWp3QWd3QW93QUk4QUlNQUtNQUNQQUNEQUNqQUFqd0Fnd0Fvd0FJOEFJTUFLTUFDUEFDREFDakFBandBZ3dBb3dBSThBSU1BS01BQ1BBQ0RBQ2pBQWp3QWd3QW93QUk4QUlNQUtNQUNQQUNEQUNqQUFqd0Fnd0Fvd0FJOEFJTUFLTUFDTVFJUEREeTRGM1NKNzc1NGFrNk9CcVJsT3haUHA3RGw2a0lhV2MrSzRoS1NwVjh3eG92dEt5UFNNaVR2UTJSMUdPY2ZQTHVxUFEzWi9PRVZVc1NSb3IvUlZnZEZJTGJ4bWRicTM1Nkp0djFEVThwUDd1azRkVVVKeTgxdmpkNG9nYkZqcWlpaVhKOC9lUCtQZTF6NHJWVWFONDlNMDM2aG9lVHY4cE1aSTVXcExjdjNlMHhqV3lpaVhUNlhjZUR2UERwbTQvY1ZnTjFlbVB1dm1xUzNpa0VwMnZqaWo3S1hHMHhqV3lpaVhKMnRIMkNHZkVuR3l6NlkvODJIMlBYcnp5YkdpKzJtZmUvdVZISGhqTnRHWkU5WStyUFN2VzR3SUhqMTNhUDNqYXc2Y2NZY1dTQ2JGOStBSWVYRVAzS1pXMkplUTFLdG9rdzJ5K3M2cW96eUhhYkl4dTVYNTZkRTNhaDhtTnNHSkpzbkc5anhJY1N1UlVlUTZueFlwUzNWSzJPRExhRExQNVlyU3B2ZnpCM3AxL25KL1FULzNhZzcyLzFWUTFMZmhYKzlFSHhCMS9WaEFSQkQzWURMeUZucW5MbTRYaEZGaFVqa254RllvZS9yM3h0V3FkbFJXcnZlU2UzdWYrTktMb2xrY2JleitkcS9sSUs1YU1pNTFJaVhUVW1lK3RFbm5lYlkyN2YzcTFXR3BjVDhTS0lsdEMyOWh2WGVnTVpiUjU1OTU2VVRaSlA4MVhtREFmT0hIZmYwRlJDMGVieWJaaS85NWNKdFdMR3pLOHQ1NEpOdDRwV1hVaEt2YmhKMDBIVTZ6RGhMWkVNeFpmV0k2Ynkxc25wcXUvdUszcURaL0tpazBCVlFENDJ0SWNmMTdodDdlY0VSaHB4WkxwWWhNSXl0Q3FHc2MvS3NRZS91YUNWT1NaRWVJTi8rNy8rOHMvWWk5TkZVVFhVcnNhclhXSE1FazdnVEpRcnNHOWorWUw1T09lZTR0cE05MFYrMy80UWJSaGJ5ZElmMDZJdi9YZXIvK0pSdkdtcFV6MXpiLzlMaUgrV1pBbzY1a1FpOW1nblAvclJKUTJ4ZVhvakhMOWNhNjYxRlVWZzJHOGRqYTVwU04rUDFkZkhmRHZoZmdQUC9mcEJYSE5tcFVPSDJuRmttUzMyTkw4UWk1VmlMeEk3SDFqVW51bjJGLzFVNUY3VGZVRzNyOU5pam5qTGF6cVE2Qk5DNW1zazNMLzNrZnorZUlWN3RQRnRMbFg5WWhqR0R5Q0ZwenVpTmRKaFdQcFlwSGVsdWhKMUg1VHhKODVqb2xMUmFuOXNCZW5VZG9VbDJOTVBPM3JHTFk3MVd2WGlOcXFpdDB2MUVSdklpMFpGU2VGK0FHb24yNkw4QUhnaUN1V25DeTJOTCttOHozZmwzTlBwM3FpOXc1aEJ3OWZaZ25HSEZ3MmNsNVlCcUVZaDE4L0xpQ2JSYXZkZDFRM255OWQ0WjRvcE0yRXFUMDZkZFdRcEdSZVBLYWRhK1pPRWVvK0pvUitLTmpOTkhzZ0JkSlYwV2I2bXlUR3pVd3l6MXRjanJvNDc4bmtuSjFtTGlnZkVCR2FyNXlsVlZSc0tqVjFNdlRKNVQ0djlDaCtOdFB2VkZRc3A2Y3c0TXpqaGNFeWNLeDZsbFpCbTN1RjFrNzB5V1MxSWR2VHUxVHZJV1ZxWkZEU016NEUyclNSeTFXcExIZFZOMTh1U1hrQU9yaUN0YzJhR2pXUXFvVnBtdXNPd0lzZHBXcnFTMlloRnlqZUZiMVpGWERHVHhTSUtFL2N1aVl1M0tNQmJ1WlRtcENTY25TTEN1V1VOTW9WOWlVMDdzMG5YQUxmRmE5WWNyTWViSkprcXJoUFFDZjFScTJ1RS9ZN0ZSWHppMUR1SGkrblRkS29uTjNHYVZNemd3MGVBaG4raE9YbzZoYTEvN2NwK3F5L2lYTm1DTFJaUUI1V08rV2k3dFhORjRqSFBXakJQRzFxS1UwU01CaFJVMExQUEEzQjRQUmNUaThZYUo3M1RwY1ZYYWVKV3hjV2RhTDM4VTZ4WldrRnhlV1k4bnV1WE9tU0pHMFdCR2FESWtJVGhSYmhLNGhYTE9uWUJ0MHRBRjMxVWN0YTNaYnc3YmlxWW40Unl0MG5JN1JaRXMzeWhDb21UcHN6dHJ5Zy9tcGVWUU50NmwrMkoxN3pKd2pEb00wV3NwbkxGd0FoMWMxWG1LdzRzSkEyWjkwUmxhNFExeWtsT3ZrVjVaWnp0eXNVYXUvM0M0dkJBdkhMUnZxT3VIV2R1T3ZPYjEyRmlaVzNaRWs1VHZrOWw1K2ZjWmNyOUlSalFvMzQvTDVxOWduVURDc3dpOS8zOGpUTzZkVHlIbDNIbkJPb3FwaVRqTGxtSXJRWnI1bzJKM0hhN0ZLSGljN0o5ZzFlWVdBdi91VkswdlluQ01PZ0RXekQycXRYQU9tc2JMNk1mTXhiU0J0djVWSkhkYW14dDJnU2RncUIyem10c0hUcVJheGtUa2dHeEdtams4Um9ZN1dINVFoNnJuekcwekZHa0hoVWFMZnErVWE4WWlmZDFpZ1kxS1FzN1IxV1Exc2FHSzdOZEUzR1ZsVE1Lb2c3dHB5eDVnVFAwZlF4RjBNQmNkcWtiaG0rV3pBbVQ0dlgvZHdzYVVvbVhaY2JqcVBEb0UzeTRRODFiVTZobzdMNVF2R29yNUEyYmZmVVVFNlp0bzJHQmlFaXpYVWxxeGJ6T2R1RlluRzNubzEzL3JoMWFia1liVXJLMFM2YUh2aTVOcDJuekRWV1lNNVd0bDdWSjhjcnR1RnNFN1M0Wk5XU1k4a2huVFNFdDIxWFVURktYM0dmajlDbUpxb0cwaWh0c0IyN1E3bWpUeU9udlUvYW5sY0czZXdFVG9rbnJWQ1NESVUybnI2TXM3TDVNdkl4YnlGdFhIY2dWNi9VQndJYzA5Wnc1V2tCcXRpbUJ0bnlabUdMRWJjdUxSYWhUVWs1YXE0enR6bjVqck14UnBCZ1ZPZ3NkUnNrbmIzSEs1WjZOdEp3c3hxcnBPR0J1dUFaWDFYRnJJSzRveHVoVGRLdEFpZEtHK3djcjFMbU1JTmxjdFA5bkNNS2dycU9LblUzU2lGaXhMU3BiRDRxYmgvM0l0cGczUGdEbXpRVjFFbXUyVDRGR3lkbXo4eUtxUVd0YlJob2lKd0dqMXVYVmhtaFRVazV6am5XZXFWeXpwTlZsaUZGbzBLVGJqaDFhbjFYdEdMWU1ibHFoUmZ5TTNERXV4Smk1TEhHVjFVeHF6VHVTRzNyRk1pMTdKU2lJRklHUlduVEVzSW1RNDk1eFhxTTQ2ei91R0xNNjNGM1BmZklhVlBaZk5saVIveEZ0UEVuWmtuYnpyM2dtaldhL3YzbEwrUjBMdGhoU2Uyd2xpM01rQzVxWFVadmhEWWw1UmluVVRGWE1oM1Fja1paSW9IZ3VKQmJ2QlZyaUZZTUJ3QzNiYkpkejlCTW9FUjlrd1RXUE9PcnFoaWxpZDhubzBQbFRBVjRjZHJnY0lqTkhNdTJxOVpqSE1Fam95MG5pN21vclRGRVJ6emFKQjYrMlJJTzZpK2lqVnk2MkllOUcvQW9wWmlQUjZnZ3QxRGNUbFlOaVloaStSSkZyY3VJbDlPbXJCeHJubFhtODB6QS8yWlJjQmdXRjJvSG5XT1lVdnFpRlp2eG1KQXNCVnRsU2hObU9nNnp1Z2RtVmNYeTVTZ0tPUldsemFtS29UcE9HOTh5TU5Hd3RrUGxtS0d0RGhuUWNaNHBqMjZJR1RWdHFwcVBpdHZIdllnMktMNjRSbW5ucVRYUkcrYndJQ0hjWWMyT05pQjJ4RWlqMW1WVWx0T21yQndMY1p0R1JadGVjWXVkRlVMendWUThyeUphTVREbHZFMnk1bk5JaDI0Qk05dlZ6QWhuNVJVVnN6cmpqdUxua0pSbXJHSmhHS1VObU9KbVlZQXcxN3ZXcjFJK1NYTGEyMW8vRVpKMTFMU3BhajVYeUVwWEdXM3NTSXJXMWlOcDNadUVGYWlWVTNPSERqenJCVUk2S0dwZEpsVTViY3JLNGEwR2luTEdVclZaRkI2RVZRaHRDYmVhRGRJWlQ3UmlHejRrcU1TbGpJWVdNTE5Cb00xVDVLbW9HSWxWM08zMlk2RWNPcjNWd2dnS2pLMXRzRWRqQzR2ak10NXVoa25kMmlZMTJFMzNTRFVUcm9CSFRadXE1bk9GckhRVjBVYStobU1ySjJtakVOMzFhWkhYaXk3SG8wMWFzRU50MDBTdHkwaDFTcTI4cEJ5Z3JjMmd5TkV0VmVoSlZ3aU4wKzZJbDhSM1JpdUdHdTFZNFJsL2FOYWhTd0RReG1QR1J1TjlWY1ZzbXFnRGJScmJFc0FxWXllYVBrWWJtUHZYWEdKVVk5YjVsS3ZtK1J2ZUE2bVdaekVRR1RWdHFwclBLMldWczRnMmN1Q3dHMkh6QkFPYWZTV2lEVXRCRDRSR3ZqZDFhYVBXWmNTUVc5T2w4RjBsNVRndDdBRHBTNU5iZGdWTjhwVGRxNFRPV2xzdTFoQ3RXRkNBR1E5aG8yc1hBbFl0aGozYXRLMm9tRTBTZDNRcmFOT05ObTU4SncyVjhTaUphaXlYbDhVN2dJTFhTc1BsNktocFU5Vjg1YVhPeFJUUkpsbndPc1lOYWszYzEzUEpYWUI4bG5QVmVodjUzdFRHeFZmT1JxeFRhdVVsNVRqalRSU2tqc2xmdmlqdWZHV1N2UHU4OUUyZ1FGbmFRS0lYdklsYUpDUVQyd3NuTjZ5N3lCR2pqVno3T1hQQ2FPTG1OVnFWQlZwNlFSdnFzK01WS3lxR0N2dUplOUs5enk0bmsyOVN2aCtHUHMrMDg2bm12Y2JMeDhacHN4WDBBV25VVHBiOGFuZENpN0swK2N3Lyt2SnI3cmxMRlVOK21lT1JpNHZLL1psLzhPWGJIdmhlT0NlK0xiM3I4d2JNZHozWXUrTlhWRFQrMVQ3eWRraGZJVy9tWHRWOEdYSHBEYkw4d0txVk1MUjUrY1hldys1ZDVxbGYvcmdWYUp0K1R3NUJUUnVhZDRTakRhemVqbGM1MlpoMWtUQVVOTWtkM012S01ST2F4UXRUOGZCcjdoSGZNeUY3MGVtWE5GQjZjMUhkVCtQaEU0THRtNWFGUWtIVzh0a3ZwUTRqakM5V01WbHVseGkwc05OZ2szZ1hBbFlyTEloSUZxdllXTyt1T3g5NjZQYkwrbEZKNi9MdER6MTBNWjJGbHRySDhKcmhJNDNlM0pLYzYzM3kyMHpkY1N0Wm5hMlZSWmdpeFNacHJVQXJNTDFpNjVGMTFOSkZMeWpUeGtRYk9kK25selNoRzljbG1VZ0hnL3puVW5FWjhVMForRkxSUzRXUVhKS1gzSTBzejc2cStiUU8vMzlobGxKQTBhYTJvVEszRnVTblJLSFVOb2tjVFphVDVHY3Y3ajNjOU9QSkxYTzRTaDU1RXRPYjd0cGc3WWhaRjRsQ1FaUGN3YjJzSEsyZzNTZkVZNnRJOXVLMEllY0I2R2JjSmNOeFRhVFgvMXFTL0phRHZFaElpN3IvK1cxakZ3ZFhyR0pTL2FhVkJtMW83VUpoU3hBZ3Q1em0wMktqcjRwZGtTbGJTSVJyRnM0bDhSMzRYL3VmZTJJZjkza2RvZjZYMEdZbXVrMGFIMjJnM20wcVk1VVVtZStkOGpEQTRUU3ZJMEV4KzZUTmRPZk5xM0w2SVB1ZFcyVTkvNG5OTVU0YjdPL09JYzBBRjlIR3oxSWxWN1RaN1dHWSs2MjA2QnNBaU5mZHVHeklWYnk0S2E4dkZPUXNlOU9yTnJ5VG40VFl1S2gxa1JRVU5Na2QzTXZLc2VIbGpsbnp2alpSckZhMk1XRzdjT0ZDVzRqMzRYYmhnclFxWEJ1UEtjZXRkbHU0U0VpTHV2K05TRWNLcVJodDVHaXN5eVRWZ1RiWnQ0eGJFTEE1eVZxdWExKzhZdmRBVVBUZU55ZGxQNXBLei90UXI5UGlQK3JFK2tIa3V5NWN1QTA4VmRWL2hZN0kvaC9Qalg2aFJHeTAyYzNTWmpGTTYvbm0zVTYxTEtXcnNKUWgya3pmaDlJYWZQU1hPUzdKNk9uN0hrWHc0OG45cXVVZ2ZCNmZSbFRWYVZQaHo5MkhaaTV2bzRybWs1bUVWMEdXV2tEU3hueUVDdzlFcm9TcDRKT2R1eXIwREJ5YmsrbHJONU9mRUtJQWV6bDN2MnFUTi95dGZCdHFIREhySXRsT0dXM0t5dEVXaTVSVzJpOTV1cEkyOHBvUEZkb3ptLzRUN3F5UVR1bjk3K2EyamIzSU9HMkNRd0NTTnJUa0p3MWJBSkRjYW0xelh2c3FLdlp1SkRPU0NUb0pQWFdaSjA2ZVZhTU5GR0d3aTY1dDhFS3B6YnpJRWFQTlFwWTJ5bUNLdE5TOFIzdEpjaXJUZFJCdGtQSWJpRFlZTXR0dWUrbDNVSXRhMnBTcXNkSDlSSEt6ZnBKWXR6UGFCSjlyS0xCaW1RQlhSZk5wb2N6L01Fc2FxMEdiSnpxbWE2SjNjdjJFY3RpYmt3RmJjTXh1S2VpL29mRGx6ZFRmQllDd0hFT0xyMFBScHF3Y3FUODFxTlBDQVBhM3JRdVJvYzNXL3AvcGNCZ3dXVjJPVzduaUwzZzlReTR5VGh1NVM3ZHAwOGpSeEhxMFF5STlTMkd5YzdpaVBSVVZrL01JbTZ5aFFhaTVoU1c5dDFsRkc3Q2E4aTY4eDJqVERXalQ4YnZQaks2ek5QTlU0U2N6RTFXUE5waTdFUE9sNVYweWVtQ3RqNTh4aStZdUpNd3I3TUNXSkpLNkJTNlRON3dWelpkUGdKQnNsbG9Jb1QwNS9aVVhvTTE5c1hXSnl0OFNRdFF1cmlyQmptc1c1VmYvRmp6dzVOQ1RuYnM3eVVQUnBxd2N2dlZqWjVOeUd5dWhEVXJiVkRKb0lOY05aN2hGU3V4OVZ6eHQzUVdPV01Ya2lhVk5tNmFBTnNGd3RBWHBGUzFkVlRHWXFXNFZpRzlvV3p2dDJEMXZHcmVLTnBoRHV0TFpZanBIak5ZMEl0SUFBQ0FBU1VSQlZEWnRyK1Z4ZUNaQ20xWXdwTTE0aHd0a1RoNXRzQXl4dEpueFNJSEdXdHJScFdvSjhVbXpMWWV1ZzRZQnVTdHdSUXZrLzFjMFh6NkJEQW16TkNDQk51Nk5xSVc4clRlb1JFc1FQR3VJZnJQWFVqWXZDSmhvdmVsQlpOUUNMM2lQdTk0bHZzOTUzdk5lcThGM2RNaXMvVURwTGlrSGlMcmpSS21QUlVnSmJWSTdOblpvSGdQaCtiSmNqZW9sVjBYS3JOK0s1V2t6U3lyMFhRNGJ5eFFrYTdtdFBKVVZnK2g1U3JhcldXMkgyQ1NaNlpNMnlOMW1iclRWUHVLMTBrTFA4N3hua3pKVTkzYVdObDhKb2oxUHcxL2FZQmdKdDQxS2FBTWlYQ0lkT09CMWwzSFhoZmpZb25aandtYjN0VEY3dUVMUzJYdEI4MlZGOHY0d3l4MHRJR216U3JJbzREcTU5UjJkbERGSFdKUllPMjlEM3hqS3dZZkU5c3lhN0RrRDJzamhwK3d5U2tPRm5USURMaWtIQm8wNXE2SG1aZDdlMXNGSTE3UUNzZytoMHU1Ni9XeEd5SlBYempWS1pHUDZycGlremF4TkprY2I1OVBCcVZlRkJjUnZxK0RLaWdIM3E2UzNlMFc1NnRSWFlQM1FKMjFnQjNPa3hkeTNVSWFTSzdEK3BHMjdJSm15RS9nQ25STnVVSkRoclF5YUpiUUJFUzZSbWxUczBkeGdCbVZybW5CdlNlQXJvVlIwenpjZnhVVHVZWmJudFNUZ2NyTXBqTlJQaGdvd3JwZzF5aTVtYysxWkU1dDZpU2dCRWxzMDBaUnVrSlVDa241bDF6WnA4TzhBdituN3JidWtITWhnMmNxZ1V0YTlzYTJkODZGQ0ZNWjBkV3Vld1dTRXJCSnliTGxlelFUMVhiR1FLS0ZQNjBMTlRLT280K1JtVjZPeVl0aTBzZDJWbVdpdE9TS2Q3cE0yb1A4NjFkTGNBVWJaWlpRYXdVNUFsTkFYNkJ5M096VXFlRDR6ZHZzV0QyT2xwQ0Z0ckFyWW1KM3lwY0tXeUZkQ0d1aWViejZLaWR4VDRXZTVvaVZoWVhaOGs3c1RObnNkM2FWT0Q4c0ZqeGJ3TkxXQTl6OTExV2hCMkZaYml0VGVqNURpUysvOWVIcVVFK0EzczJIS1gxSU9HTStxbFVlbGRzZ3p2NjFkODZIQ2hwMVMxajFyelFpUkRudWZvVTdFaHZSZHNaQW8wcmRwbFdnSDdPQ1NDY0lRUTQxVldUR3YwY1pNNjYxUmw0RCt5Z1NCZmRSTlo3STEzdnpjNXRaVWxxTHdVdCtZdEhvNldkcVVMUURuUTJwdVpEcHAzK0xMYWJOdThnV2JiRGZkY05ibUs3RWxOSTU4ODJVbEN2eXA2MUNRNWJhV0NHZ2poOXRsUHlXYWozNzhaQVA0MmFGb3phYjNwSmRjNG5ZM1IwQlBNTFp5SmpFMFJaUGN3YjJrSEpnV09qT0VKVmtiYVYzUnllZERoU2pzaW82WThRd21JeFJrTEQwendsaGhMa1lGeENvV0VrWDZaak5Lc0x5Z3hlR3A2NGpmVnZHVkZaT050cXBWMGFmUTZxNnVrOWQxVkIrMDBmbHA4ZHovMkpaQXA5KzFUVW9GMWVvWE1oc3N2c1dYMDJiWmxBMDJiQnU1NDNwc1gwbTJGaFhObHhYWC90U1pOYkpjMUlHZ2piY3UyNlhHTWhxZTcvYldFR1U3UTVpUGJXRWppUnNhZUZ2N0pwOWE4T2QrVGtTN1l0WkZzbWlLSnJtRGUwazVzQWZwbVNHcVNvK1dKazN3Zktod292UGRSaTNxc2tJNVpJUW8yTjRyY0k5VnJISkxRTzZQRWlsYjl3RnRYYXJLaWlVdE8xeXVYZElseGJpbEgrYkMrL2QxMENocDArNlROdWdYZEdITS8yN3dGQ2ZjU1N1bkRUVXpiTmlPYWlPbWpaZmxvaTU3U0p1MVlMaVZiMFR1VXhKWWxOdWlRTHU0RlpHRm9rT1Q3SnZmdUdEWFJEYldPV0xXUlZLZDBNb3BXRzEyRlpVanRLNE5GUFkvVU1sMVdwUy82YlI0cmhreVVJU1ZDaG41R1RjWjhEUllaNnhpZmRBR0hlV2MwbFc3akMvSG0xcFdWa3p1eFppdHErNjZMb3A4UnIzL2pkcHQvdmRCbThVZ1FjWVRHMjNhbmdISHRnVE9aSXptWUxTaGdvRTJWOG5kTjIyQ2xRT2xqdDlUUi9heTBRWW1aQWMrS0FQOCtxUE9jQytoS1hZb0F6bkhJTGU3STNSVitkck5ycjlrY2hMYUZiTXVrdTJVV1hsSk9XQ1ZIazNxS0ovWSs4KzZORnJsZkpuQ21RRm9jOUpOQnFpZy9qMVdzWkEyYUlBQ0FEdENUNE5QUFE2eW1IVkFaY1VTN01Yb1BZRWF6Vk14U2NYMWhtLzJ5bFpKbTlUTkpieGsxdGsvYlJxZU9kdmt5ckhtTGFObFFKdm9ic1Q4K1ZYcGFHTzNBUTVBbTRybU04WEkzTHdsZXhsdDBIR1p1YkJLdStSMUR5MDBSSk0wU2h2d2JkS0VkL1hVN1ZPUHlmbTJOL2VqWk9ZZXN5NFM3WGk1VVppNmw1UURrSHRpTUJKMWZkNFZjcjVRNFdmZWZsLzN4dEJHRW1IVEZyR1lOcEJaaHNoMDQ3d0VlRWRKVjFaTWJ1VG9UdlNjblFHZ3N2TGEveFdiNFNocDB3MUdtMFlwYlJhQ1BsbU9TMWR0K2FTakw5clk4UUlRWHFMa3NCWnkra29vak80SHBFMUJsdUVrRFVXeE11cGN3UlhLTVZsRE02eVNUN2JxT25uY2ZTSVYvM3kyOWsreGo0cDYrTU9XRTVHdVE5R21wQnloZFNXN0tLQzgzRGJkZko0MjB5OUJNZVcxUXVVckVLSW9kUWMrZ1QvamlWVU1LeitIbnpwemxra3N2ZThRMTM0dytVdmR4NlFGbVU2cXNtTHlxSlhXVERzQ09GcVA1T3F5VzE2VnRHbGtiRGhUdXRob3MrQnRGdUdic2FXMENkZ0YvVGVjTmhYTmw2bXk4UmFPZXlGdFpHdTV4UGY3ZytvV29qWXBUbmFkamxFVWlsbGRpZ2o1OWdPd3MrczFGMjFjTWVzaTRRNlpEUVhRZlFzWkZKUWpZMTBnc0w3OHRWbVRkT2o3R1BKNDZ4ZmZPek1BYlNxNnExakZwQ1hiYmtmU3h1dWZYTGsrSmt2ZGF5cGE2VnBXVmt3K050U04wYnBrRmIxRDZwRVhUYklyYVhPSVNkcHVsamFMdGh5K0F6c0NWMzMvamFkTlJmTUZoYk9lUG1nalJ4RXJYMHZOQ2xXRjFCRTFTM0dTTml2azhlOVR0elY2L3hrQnFUZUMrdkhLSGJNdUVpNmxUVWs1VUhKYk9xbmpSU2lodW43QWFKelA4aENyN2oxNW5ITXcyaFFhdThraU9vekNia1BhMEs0WkpkYjNEOThqM2pxbmpseVlTWHhseGRSYkNHcFBnSFlFb0VrZUJGWVgvZUpLSDdSWjFDVW8vaDhiYlFDdFhwT3BwQTI3b1pyUkJLTnh2Slp4QjFyYjJBWkF6MlBWZFp6Wm9wdTVrc25ZZXIydmNOdXdTa2VmdE5ra1JjOFA1bG13THRmTHl4bkhOc2tWM2ROSTRhUFdSY29BUkpQY3diMmtIR2lUMlVEdXhXMWxOdFpXNXpNSzBmdnZxeHlnY0lWU1pvVW9uTzRWdU1mNkEva0VjNW4weU4wdmZ4RnB3OG5oNGlzcnBxWmtjaUZwZHdTa2t0cVhUUFdOUVkrU05xM2djVVJhMXZRQWVsRVd6VjRIMmtsN3h0T21RejJWcXFjY2lDeWpKRzBXYmZYekRybVZzNU1QTmlFeDY2SkVuWXlWVXpoZTBpZ3NSODY2OENyd0gwSFVsalBEQ1B5TW9WbWRvVFZYU0h0R2lJTHQvUkRQYlRBYjlqb0NaUHFVMVZyZ3FOc3RsY3FLU2I2b0daL2JFVkFLcDEvZWtOVTNabFpKbTRwK01EYmFyQVVMV2VTNVhsQWpOWmRjQ1NKdU9HMHFtaThvblBYME9kcVEvS253Rjcza3M0QlZpcXNhYldUWGFvVXBrYjBmaWpZbDVVQ0pMS2x0UnJjc29CekdQRE9NdU4vMmtMRGdGVXFSRWFKZ2U1L3h0aFp0b0hORUs0YWl6RmxSWkZxK1pRS3BscDMzVkZZTTBsMDFrSjJrTXdhVVMrMkhrS2V4NFQ1b3MwTHBpdTR4MnFBeTlsU2NPaVRiTE5JZ2oyZWREeUlXeE5PQjM1OWZGUnFyblB3ZlpyU3BhTDZnTU5aVG1HWDVsc0FDSGF0Si90RXNkR0JCNTVpQUx0RFptczNBT1RBRHN2dnJMcFJjVWVzeVFoMi9iNmFFOGw1U0RyQnAyUmN6N3BlaG9ObzVieFNlVmpUQ3VvM2swZWdybERJVW9sQjNyOGVuVnRHS29VWTdWbE05dG1VQ3FWMDdjYStzR0tUWFZCVzhIUUhLWnd6VnZLbzhsalliNnhRWjNERmlYUWtDTXA0WWJXRHU3bW1Ebkdoc1poSnJiNE1vVExFYm1hTW1JNmROUmZOUnVjSjdIN1RCTW92WWZOcTlzcVpXRGZLRXZEVk1TWnZ6b2ZiQWgzZ0haQkFqUFZIck10SXdzcVp4aHJlU2NvQk5UcjcyWnB1bVMzMzhmRUFiVFBXb2dETUQwR2FMeGk2clAzQkVLN2JoVzgwYW1YT1EzbmxRN0IzdHE2d1l4TkJzMkJOb214VDRCWmwxblRhUnIwbnJnYUNLTmdVbm9FbUh1c2RvQTJhYklSMmljaklhcENTUDVOTWNlZFI5S1RQaWpwdzJGYzBYRk01NitxQU5USWhPbGM3dno1cVUwM3JnOEdzdEZ4ZzdWbkhlb2RzeEg2NURvdFpsRW5WOEdnU0tpc3VCMXBxellsT3U0V0EzbXQvekFXM1diRzl1ZHRJbWwyWHFVTWpxczQ2V1B4dXhvZFlScmRpUzM1L0RzMjJURlRnYWRvZWpzbUpJRFU0OGhSVU9OVml5ZHRXcTdKb0dyYUlOcHRWek5sR0JJMFliTU52dGI4Q3pYNUFlMzBIeEcwNUpyR1hROUduam5Xbkc5c2dsMGxob3crcEFEMG40U2lpTTdoWE5SMkxodlRETGNKSld0MVB1Q2J2am4weG9HTHBlYnlscHN4cHFEM3pRY3lVSUNEeFI2ektTblZMYUZKY0RmZG02emNULzlhN1VUTUhtQTlxMEhlMW4xR2l6dGloVGgwSlduM1ZVdkI0WXJSZ3cyYmFLZGwzK05zeHpvRFpraUpVVlF6TEk5SkxUbEFJckk3ZktvZmYxcTJnRGExLzJDcEJ6eG1pRDdCMVRNRCtuY1R4VUloOWNOWU9ndWpkSXlRamY0ajNhb0lHR1JKdUs1Z3NLWnoxOTBLWmw1dzR0QjhScFBRQWh6bElCRmN5dlhjNDFmby95Z2xWRUdpRnFYVVpGSjRzeHFVNUt5a0dqaXBTYjlHYVFHMkpSSlowM0N0WGFSczcwTmxWd2t0UUhvRTNGeStqUmlnRXoyL3JKZ3N2ZkZBTzMvN0ZQb01IRXJPVlhWVXltaDdxbXR5UFFvaW1EUEZhb1o5MVZ0RUdPQklncmtPZUswUWJQTFowMVlBc2pYT2lURWpteGI1SkgzV1BmRXVqWTFVS3k1UUZYYU1OOWp6WVZ6UmNVem5vS3N3eEhtdzJpeHBSYkppZG5kTytCc1hLYmRNMjR5UndGcWYyY3B2RTF4RFVYbm5ORnJjdElsOU9tcEJ6cU80SW04YVJub0V1bTFFdW0wYzdLMnNnSkF4VnJ6YU5OSUVRQzNuMGg4NXpiaTVMT2FNVmdtT2FnTWlRYnduVkxwQVIyUmJ0cm1PU3VVSEJWeGFTY3JNUFNJcVZJV3M2S0oweEdHRTIwOHU2T0ZmTWRzSGJmbTNOSGFiTnJwNVJxbmJXZFN5MERVS2RNWHpxZUFjRWZiZHFPTnZORG8wMUY4eFVXT3ltampWdk95YU5rdXMrNTN6UDd1dTc0c1BDenpWNjMrNlBKaDkrM3FyT1RQZmdsN1lSVkZ2YzRPanBxWGFic0tFblRPTlZ0NnJidk1ONlNjclFwYzRoTmlpZHQyaTB6UnNLeTVtU2crbVV2OUwzV3N0RG1LekM4UlJrWkNNSHZjcFd4OHJuMm9ycVgvSXRXREZNWllvWGNwYVV0VzVmRmxpdFVpOXBCNVdsUWhidW9ZcklzTUxpbjNZNEFCbVRUSnZKbmgvVGNEZDJqenRGOEk4bTFtMHlmLzJhWkRuWC9vN1NwZTQwMTR4WkoxalNVR2tSa2FIUEtOWUtTS0tGTjE5clZvQnZRWVFFcW04L1YxbmVWMGNhTjZNQldlMnFOS3k3bHJtWUxhR0diZmNuMmh1aEREZTNRbnhHdnNQVFpjZWx6cnFoMUdlbU8xeEl5YU5ldVhZckxBUUZMYWxpWHE5T2FLY3FXVVRBdUdZVlMyODRWT2EwUWJRS2hJRmQ0Y0tYZTdFK0hCUC9qRlZ1dzZ4VTUybEZwWGNXV1VLaFpyYS90clErcUtpWlRvQnU0VG1uaGJibGlUaGxOUUUyM1UwTXp5cldienZHa0I1a09DZjlIYVlPaHl0cEx5MVlpazBVZDFkTjVrMllJbVBycUVKODJHNDVTU0hlSmtoVGFjTmtrTFZPQXl1YWpUTUo3WVpaZ0NtMDVxKzFLM1pwbmVuL2xSOVQxbC8veWwxOU5FNU1OaDJ6YklnQ1VUQitDcGlOYldQSjBobVZRdnJoMTZRUXc1amt2cVp4VjBXeS9zQndZS053SUEybmJIa3RtL01UY2JrVXFuSkUxbEJUZmxENTA0UHRxOHJtMElqMkJrSjdMVWE0eUdnTkdVOTdMcm5qRnRoeFZNUi9iMFVxOGlzMmpVTHJZS042aXphT3FZa29RU2ZXb29ud3RhZ2haVXpQdTAxZFRUQll0cEZpMmVTUkozZldKWHFoelJta0RUbDRsMGE1bGZDYUxOZVM0U2xMcUR0c0xBbnphb0E4eHN1ZDZudlpDR3k2alRhWUFsYzBYRk01NkNyTkUwWjE5YnBGWmdCYmV0YTFWWUhJNnExMjI2MUlMR20yT3NnY1ZXcktXZWlhc1V3VC80OWFsUlJ2V3NKUmZyaWRwM2xoWUR1d2owN1JIbWZzVnlyRnJGaEhvRVMvSnNOWWkvcUVDWkxmanIxY1J1K2RsWkNDa3VoR2JxNHdHV0p2eVhuYkZLNGJaNVp4SldiZjlpbGV4bHQyUUNyNURWMVV4cFhMQnpacmhiemtPblRWdGtpem83bnZTZEpKZElMQmlTaU52YTBRdkw4eDNSbW1EQXdBRVBucVdSWk11azBVTE9hNzZLdVZVZGM0UFFLZTFUZjY2TmJhYlArdlJ4czFqWlJkM2xhUmhMZVNrbmcvK1RBRXFtNDlVaFBjd3kwczZVdExtTFNUWE1BTzViRXZ2dXFMandZc1Y3Y0lrYkZ1NzVCc0NCaWNBdHJlcFFwRjgxVVFYM3VMV3BaTkE3WGt2TWFoaUxhMndIRGlyNXJwYlNGQXpUdEVnaFRBMWNIVFhwZHF1SFJuYnpZYU02Q3pMNEZCSXJXTGRXQ3puUW5aRkpLVnpWMFhGR3ZaRGpsMHFsWjlGWFlqWGE1VmR2OXVwcXBoS3NrYXRvSHd0WjQ5ck5LWWdURmJ4ckpsU3UzYlRXYzY3aVpBT3lQeVAwMlpjOUdaMUFyUzlRaEsrVEJaTEltY1diVGUzazZsbnZFcEFUMU9Hb2FrKzdGYktzREhMRDBqVFJGZCs5VzVUUzBzbDI4YlpRUENpY2N0YlZmTjVvczVabkNWbzh4ZGtHU2pxRlNXL2dmeThhOGNvMlJCZjA2NTVpNUo4alpQSTFINnFxYU9kVVppRXVQWDc4VXFUNHFOUSsxWFRFakpJUGlpaTBRWjlXNzRjMkdsMUpnM3JKOUNmTDlhTnlyWlNNSzFIVEJ4SjAyZUhibjBLcjN2dkpSTUdnMEFvekJWcXpuclVORm9IcWRqOWxCemwyekhwdllxZEVyK2tBejNUUTBCbHhXUWl6Ry9tNUYxZkxic01yVFVNVFdSZFZoQzdaVXpOYXplVnBodGFzQXpyKzZ1Y0dMMVRTdDZpdHBFTGNHc2FVdDBTdkt2UzRhNk5rS3U3dHRocVlOOVdnaWNld3hUZ21qRUZETmdXT1VoVDNiQ0lvZnpsSXBqbTFlMndBSVhONXdwVDRzcGthUmJOVTdDWmhuNlhxZFkyNVpBemYvOWFOaHBSL2pucFJQeDNtaUQ1Z0pBYWJNMTA5L2p0aXlaRjAxM09pc3F1OHlTazc3Vi9kK0dSOXl2WnZRLzk0YXZtZEtCY09ORUFJcWRTS3Rndmh4d29OcldzR2pTNkd0S3BoaDJETVBOWlQ1TG5tM0RvKzE2SW4wdlhwVUc5cWYya1Roc0l5WlcyeXhVQ0p3T2ZTakZBeGVRa1lWMGxXbk9yUkMrTEtkUDBhQWU3OXdMeHlvcEpsVkNqTk90L21LU1puSDdHbWhObXpxaDZyYkd1UmJ4MlV3RXB0YUtPbHYrM1VQdVN5KzI0R1BFMXFSd1hxbWliTTVPRjlLNGFjWE5yaWFkdHdLOWZVSTMrMWd1djBFSHpHcU5hZHh2TkxmWmY5ZkZrNnNKdEtaeTk5MTNZVEl6MDkxLzRqbVRhQnE5UzhGdi9jRmtxeVJTZ3FQbHM5c1dPa2l4bFBaOUl2cUduY3ZsaE1uZDBYY0cxU1RvWHhQVlpRTDlnMmErbS96UUtuQk92UmF6Y3BmcVBsTURlcFhXVVhkdFdTam5rcU9pdUZSUFo5WHV1Z25MSWlYTFR5TUxTdmphWnZtMDFTWDZqYlRzbnZLRXZycjMzazZsUkNHNkxOLzIzWHhiZmcvcDAwQmJMT20wb0pPZHlSbDVGcjdscGdSWlg5dW9LbTNGdGt4RGQ3OVdtQUxxdlU1Q2Z4ZTdlTjhyZ1hiRy9hYVBocUtxWWtrMTlTMjZKblhmMy9oU0R3TjhSWDdPYVBpWEV2L2p0bDFGallVUWpwNVNBdWN1MkN5NXBkU1hYZmlBSXo1VFpZMXd5OUpIeG1TeVdvQ3VvbDV5VnVmNmhSVmtaSnNHTVhqZWJUSC9zbXV3bGNUMnU5bkcwMERKV2IrWjZYQmJkWEhNdWVLZWdBRWxCODBteHlPVUdrQ0JMaWRjS3BvLzdmeTk1d1V2dHQ4WEdxUnptYnZWT3BPTGFGMytzTFhwek5pajU2L3M3NUprWDEvN05qM3lwOEhCRjN4K3ZoQlVMK1Z0NjZucmdZcnBpbEk5MS9vQ3l3WEJYVUE3WTN4V1NtSUpaNHZYT3UxSWgvaWFGSlluOGlCSk5rNUxreDFYbG5wTEdNdGE1ZTQ3RVFxRWdWMm5RMnlSSDl3RXFocXAxeGRzMms0bU8rRDVLTGpPM0ZVUGY4b0cvQW5nZDFaVllaY1drMUlJWkxsV0tOWnhRNjRyZVJUeFBjSWFLM2c2WHhjaHJONlE1SjNKTVNHNU5aWUxDeTM2aVFHVW4vNzFJOVBDcTdEdHQveVBEd2l6cTN0cGF4dUx5SjcydG5tejIyeStuVCtzNCtRdGt2ZHZGM3B4SG04djR5Y1VITGw3RzZzbEtTOXBRTUdnamxUeUFIMlhjVVVyQ0FoUTFuOG1yN0RaaGRRZFpTdG9BMkltR0JLZjNoYkxVTnZ4MHFnVFhiVURnbU83S1dQRTJhWXFqdllySzBYSVRaWFVDK3NWL0pPNzY3QS82NVhqZUI5TTNyTnFBVzM3dHdiMmZ6QmMxRkxMU3l0SE96MlJDZ1NyZkpEZ0JZMzViaWR5L1YvajEvbXNZWFYweHlOTTNlMVhTbTlkQjBiOW85Tzc4RzM3OWF0LzA0TjZmaEtxdDcxUisrbW5qK25PZ0c5cExSVytuVkJxRGp4djZ0TlNrdHg3TnA1dDRCRDhvMjhUMjVsMmZlOVYvKzhlYmVZRkJRdzdkZk5rTUozODF2ZXQ5eTluUUF2L2txeHQzZVQrWW01R292ZnlpdVB1Vm1jQ1JlQXZLY2RJdUJVZVNJNVJpK3VpYjRVR3ltWDc1ZzczUC9kdlNsTS83bzdTSG4zY09yNzRxMXBnTEV3M29xK2VubndOcVNENzVhSHIzQjdKbDk1VjhEQ05INWtydHRsc21ZaFRlSVRUZktJcDF4RHBQdXduWWlFcHl6cTNrUjVSRG9kcCtLdWE5S2xHb295cHcxNjNrcTBTSEdiL2hKbzNEVkZ1czY0aWFyN2d3ejVoUWRDWWpMc3U0L3pobHhIbDU2dnVwMkZsL1I4QkwyNit6a2QzazZqZmg0ZVRxN29ubDRSVDFrL3FJbXErZm9oMmxUTmR0cFkybUdGdjVIWUhSWkpUUjJrZkY2clNRemlUdDB6dGRzQ1BRWjlKRGlaMzF0dElPcGFpZnhFZlZmUDJVN1FobFJnN0x3bzJjaVh0QTlsR3gzVzFQZm5EbmlaR3ZDNHZMZEVQcGVsVE5WMXoxWjB6b0NlRnZ3ZzYvV0xYZ1NjZnc5WmRxN0tOaWFiTTBkVDhSZGJIU2o5andaUlp1M09Ud3lKcHYrS2dOVmVPb2NUazlZbHFXZ2hHcDJOZGQvazh5MllRN1dGU3FKUmF4Y2VPc055ekdEZVRya1RWZldPTm5ubS9FalYrL2tkcytBYnJsRlRQdkRwc1hjSU5FQTNocUk5K0VMQ3ZNRGJUbG8ydStzc28vUThMSFIydlhHNGQrYW5OUW5Fb3JKZytXTktGMTZkSkJWYXQwcHcvLzFPYWcrYnN6Z3dmVjBHKzZvMnUrZmt0NFJIS1RJMTNZVGgvNlFmcUJZU210bUR6cXR3TzFxZngzOEd2cnNLY2ZEcDUxNjBadHN4eGg4eDBjblJ1VGN1R1FVL3hvS2M4YzBmYXpMRlJaeGVSUnd5YmVMYUJYUDZJVktJL3M3SmZIalRqbWhEc1NOZHFjanJMNVJsdXpRMnNmSCtXejdubDZFK3ZReFJ4Y1FWbkY4Q1JVTW1icExZT3I5RktNMmRmbnZNQWI1V3djOGtGdHYrVTh5dWJydDR4SEpEYzl3cjJ1MmtobmdCV0FsVlpzb1lmWFV5WU9PZEdwSHpKOVJlSGowVnMzWmhQdlNKc3Zqc0RSeHk3Wno3MFB2U3luTXNmNWg1NUJWR0ZaeGM3MG1zbFUxNzIxRWxWU0Z0bk9ua3d1RXh4RitJUjc1WEVVNmtubjBUWWZsZUlaZWo4M3V2WEh3ZzJhVEJRalcxcXhEWEdYMkZzdFR0Um42SWxSVG0ycnk3QjdReFpXUjl0ODFTZ2NyY1NHZlFkNnlPVTRkMVRQMFUwOXlpbzIvY3ZwRzVxSHErdnV0Y09sUDJUcTA2TjliS0JMZDlUTmQwaU1ScDM4dFBlNjhWRHpXaG9WSC9zczVjZ3FocFhSbFQ3TE1DS3hEZjBaZ2hGcDEycVB1dmxHV3JraEtOKzFIK29ZZ2pLbll1cG9KeklveUlncWxpUnJSenI3Uk0zT2pmNnAwZEUzbnpPbFo2UnJZalFiTS9XalhEVXJvRWRVTWJ5eXVuUFVEYmswMmlPNHFON1JOOTlSWTF5Vi82OXZWa2tjSlA1Rkk5RTZVRWxHVTdHazlvV0JTakVLNGVtL09RcXR2czVuUVBQNXhXRTNJOEFJTUFLTUFDUEFDREFDakFBandBZ3dBb3dBSThBSU1BS01BQ1BBQ0RBQ2pBQWp3QWd3QW93QUk4QUlNQUtNQUNQQUNEQUNqQUFqd0Fnd0Fvd0FJOEFJTUFLTUFDUEFDREFDakFBandBZ3dBb3dBSThBSU1BS01BQ1BBQ0RBQ2pBQWp3QWd3QW93QUk4QUlNQUtNQUNQQUNEQUNqQUFqd0Fnd0Fvd0FJOEFJTUFLTUFDUEFDREFDakFBandBZ3dBb3dBSThBSU1BS01BQ1BBQ0RBQ2pBQWp3QWd3QW93QUk4QUlNQUtNQUNQQUNEQUNqTURCRWJqbHRzdTkzSzhUMTc3bE5SKzgyRHk0VWs3SkNEeW5FWGluRUhjL212Ym13a3BPQ0Z6Tk1JeDlqQUFqb0JGNGg3aStuQ1RUQzVuZkY1NTZnR25ESnNJSWxDQndWbHhUdi81NmErNVhzYy95YUZPQ0dRY2Zld1RhWWwxaVVFdkZwUXdXMDB5YkRDTHNaUVEwQXFmRmRlWEFVdVlyV1V5WU5sbEUyTThJS0FUcWhpMWpUQnUyQ0VhZ1h3UjJ4UlVsaWhuWmRqWU5qelpaUk5qUENDZ0V1bUpISS9FUHI4MW1JV0hhWkJGaFB5T2dFT2hFbnMwd2JkaElHSUZDQkRwaXVUQmNCakp0U3FIaGlPT05BTlBtZUxjLzEvNUFDREJ0RGdRYkp6cmVDREJ0am5mN2MrMFBoQURUNWtDd2NhTGpqWUNoemZSSDN2N2YvOFFpTWZtcmpiditlSmEzQkN3ZzdHQUVIQUpuNU1zQjlucUNJczZsNG81SHhkZVlOZ1FJM3hrQkQ0Rmkya3lrNGhlU1pLTHhldDZBOXJCaUp5TmdFS2pkZEZORHZPSW1lWDI2STJpMDJSQy9LK05QOTVnMmJDbU1RQ0VDSGYzZVFKSzBpRFlueERVdHVjdTBLWVNNQXhrQlM1czYwV2FEWHJ6aDE5VFlQQmlCWWdRc2JXWU1iYVlFdmVZNXlhTk5NV1ljZXV3UnlOSG1qT2daVUVDZzVySEhod0ZnQkFvUXlOR21KZWhiSEV5YkFydzRpQkVBQWpuYWRNWGpCaGltRFZzSUkxQ01RSTQycVhpU2FWT01GWWN5QWdhQkxHM3djalI5aW9OSEc3WVNScUFZZ1N4dHdKV3JScEpwVXd3Wmh6SUNXZHJndzA5TUd6WUxSaUNPUUpZMlBOckU4ZUpZUmdBSVpHbUR0UTJQTm13WmpFQWNnU3h0OExiQTB5WUZyMjNpMEhIczhVVWdSNXN1blUxTG1EYkgxeXk0NW5FRWNyUlp3dnRwK21MYXhLSGoyT09MUUk0MjQyTGZvTUcwT2I1bXdUV1BJNUNqRFhhZ1YzV1NjL1lzZEZ3Rnh6SUN4dzJCaGppdnExeW5zMmhkc2FKRHRwZzJ4ODBhdUw1OUlwQ2FYeHhJdHNSWGRaSXo0aW5sbUc0SWV2T3pUMTBzeGdnY0N3UnUrckFRWC8zRUxINU03UVZ0MFhzdkhIQ2FlZHU5KzBLODVWaWd3SlZrQkdJSVBPL2JVdnQ1Si9FNi9NNnQ5bDFLa25ubDBqK3Nka0xzTjVQa1g0cy9SZGlkNnpGOUhNY0lQUGNSK0hISEdiandFdWUwdUh6bkF4ZFRTWnZMdHo5MCsyVk5tK1EzUmUvaEI4Vy93azZhb0hYT2N4OGNyaUVqVUlqQXp3U3NFYUpRU0FWKzhwNzBqbzhuVTcwN1AvU3FacmtVeHpBQ3ozMEVUbWRZb3hmK3ovMTZjdzBaZ1lNak1OMEJiWG9YSlhmMkg4TDFjUFBndWpnbEkzQk1FTGdmZkhrbHZsSGJGdmF0NStOUjg5cEgzbE4yYlI0UEJMaVdCMFpnT2hYNngyM3hTK3JtcTVzSDF2WHNTbml6SEdDTEx6cDk5K3lxRUpmMnhpR0F3ZWIxT3JkZGUzcm14dVYrbERtMWlpa2pRNDlYLzNHVWpmQnN6YnRoVDJpT0N6cFA4Mnl0eTJEbFBwdVc4dWE3QnRQRTBzY05BWHpQZWR2VUdiTzB4ZU5XZmE0dkkzQVFCSmFFb1BXdjkwbW5nMmppTkl6QWNVR2dsdEpCVGRUNHVHMmxIWmRHNW5vT0c0RVQvc1JNMENzQ3c4NkY5VEVDenlrRTZ2NnJNemowL0p5cUhGZUdFUmdOQWd2MjF6ZWduMGViMFlETVdwOWpDTlNFL2E2R2VsdUFQbzQrbW1wK2pEWWZScU9ldFRJQ053WUI3RG5UeDg4UytSMG41eGxGL28yNVVXaGxuWXpBRFViZ2xMOGpnQzlyWEIxcC9reWJrY0xMeW04VUFqUCtWd0h3NVBQU1NETWVKVzNHdnZ6SUEyOGVhZWxaT1NOZ0VNRER6bVVMeGtsQlg5MHdRWTN3OE1taFZ5YkRvVTNYbGFwM3g3K2wwbThobEY4VUlqVDRQbElFTnZ4WE9XRjVUVDgzTEh5Q2E5YVBQSWg3NkxSQjhhNnY2cEo4QXpqT3REbElxM0NhZ1JGWUVIc3V6YTdQSVFSajRTT3VmZkhuYnBJWHpray80U1FQNkJvT2JXcS8vVTlSc0wrSFFuMzlSNzRKdkNFMmJ3eE1HMzdmNW9BTmVkeVR0WVg1dUlZRW9wRTVMMThYOGlNMit1cGtSaUlLSCtnK0hOb2d5NDR0TnJZeDZJZDRad2FsRGI5dk0xRHJzYkJGb0JFK3Rna0hsQ1ZuaDJlY2RkcTBnenVHUnB1dXBVMkNWMlAxa1FBQUlBQkpSRUZVWVhCT2wyVGNGYmUvb3JVd2FKVmMvTDVOZnhBZVU2bU9kNXdHWCtKWUNXRG91cVZPMnhwbklER2daNGkwZVl5eXhyRnRNOXdNVEJ0KzM0WkE1UHRnQ0xUSjVwQ3M3bDRoMEVvY3BiREtHY1pwdFZIUUpzSHhJTDI2b1cvdERvWUFTek1DQXlPdzRDMzBGOXpNUittWmROdlJYZk81Z1lIMWh3bEdRcHMxZWllVmFST2l6YjZSSWJEa1Jodk1kcjR6eU9lRW9EMHFQQWNkeXQ3dVNHZ3pRMmNibURaQjg3Rm5kQWpVM1pZQUptS2JRVVluN2VkYkZxaEREK0lIOTR5RU5uaElxM2N5bURhRHR3aW5PQkFDcDl5ZTg0SWJlTFNxdGE4WWxYaVZ6YTdBaTNJNS9mbWkwSUt3a2RBR20zeDYzY1cwS1lDY2cwYUJ3S1NnbVJpT0JPeUVPV3hjTWY2TjdLR2JVQzQ1a3htbU10SE95N1J4V0xEcjJZeEFtOGppclhKTWZkcXIyb0VuaXQ0ejBZTEtuaVlkQlhFcTZDK1pqMSttcjlTT2Yxd21LTU0vYllUTkxadzRtb1JkYi9qRFo2cDRraFlEbE9PR2o4RE41aFdiRTZKbldHTHorQTNqMnMwK3o3RVN4akZaOVoyb2hzaGNjMWtWem8veEw3aG9wdWdrNFBKcGc3V05sdUZKV29BUmUwYUl3SFNxNkRMVkVUOVZrZ3RtYjFYUHpCdVp0OXYreC9jWlhiZG9LbllESXVBNzdZNmg1eTR1YTluYTM5VjMrUXVIL3JWdFZBVTNuelpidEY4aGFWUDcwWXU5enhxTnliZjgyZ2N2cmllVHIwN3YvdU1nTlhzWWdjTWk4Q254MUdaeVMwZVVmb2R5eVgxL3NDeXYzWERIWUpLK1R6RHBQUldTYVF2V05pMTZ4YWZsdmNGUWxvOE45Mm16UVR1QW9FMXRROXh4aitqdEtFSDFpM0RyNTFKeGVVajc1elo3ZGpBQ0x4TTlkUEEvV1FZRWZsWjlmN1lzMG9TZkRQY0V6dEt4Nm5GdkNTSkZDMmpUcFFtZS9XSHFpcnhVdEVjYmQ3Z0d0SG4zM2x5U3ZOQ01aclVIVWlGK3BmSFlhdks4aHFEeHJ4L3RMTU1JVkNQd3JnZDdELy9YVXJGVzlpbG9nZVNZL1I2dWlwd2h0dFF6UjNJS2FFTXpMSHdMWks1QWMwbVFSNXZuMjRSbnhKN2VtL2dVWlF2S2Q5UnVCcmJRZDBwVWNUQWpNSHdFc0VMZnF4cHNjSkRmUGhtVkpWaWpKMEJMbVU5NjVHbURyMzQwVmFGaDRadkswZGMvUjV1eGxETERQcmlaRTlZYVJFRU1OM05LNFlKN3JOdFhCaXpFQ0J3R2dUVWgzbGlkL241M1ZockN1OFNXaGN3blBmSzB3ZWEyWmd2R2crcHNyQVRSNWdVL2xMclgxRUNiT1MyeFJyOXYxYUJEUVloYnRxblp3UWlNRmdHTUJyMCtSb0ZKMitYTDRyUnBtZC9JdkltUXA4MHAyajBZcjl5dTh5dmFGZlo2c3kwZUptbEd4aTZ1T3JSeXdncm9rcStBM1l6QUNCSEFTMkJ2NlVmOXZGaDNZcWs1T28zMXlvNExoU3RQbTVQMEpOVTdIQmNrS2ZhQU5yZkw2ODczZmJNVE9DUDJqUWRrbjFQT2psMTBkWG1XNXBCaTEyZ1JtRTc3L0lHMU1iRy9Ta1d4Um92MWlnMVVrWG5hck5IcWZZbm1WYVFsZXUvYWdjVVRjN1JKVWpPMk9OcXMwYkRtSldBbkl6QVNCRERZOVBsNTIzdnRKMlFTUEIvVkU2ZmNlaVZQbS9teVpWQzhPbFcwYVp0aU85cmdMRUZJNFhnR0hNc0lIQmdCYkVuUlN2cFRPMXJMcCt5aUl1ZllNN3ZZWjZsano2MVg4clRwMHBJanV3eUtsN21LTnZRUkcwY2J2QmF4SHRmSnNZekFjQkRBTXhGOVNqSkpObmEweXQwY1cxeUFlWlh0SkszdWMrdVZQRzFTczJtUVd3YkZLMUJGbTExVEJFZWIzSWNTNGhsd0xDTndVQVRrWU5NMGlWTTk3MHB1VlV2eC9EK0lYcHZUc2x1MCttNWxaM2c1Mm1DRGEwY2x3dU9oUWVaUVZiU1pON3NEampiWTZkN1d4ZVAvak1CSUVjREREdm9HMlNUdDdaWmxpSTlER1dJbDg4U1dqY3hqbS94T0dwWkJtaTBZRE1vMEY0VlgwNmFua2puYUlLZExSWm80akJFWU1nSWQyc2ROa3JNVjN4STRKNjRSYTVJdXNjVVpyU2xZYnJUQlJ3cDBsTGNMMWs4bHFtbWo5NkpkQ1hpMDZRZFhsams4QWxoRmY0MjBiRlZzcU8xNlQyaFNtZzdsVnVFNTJweWtSeTB6OURpZk1vemZxMml6YXg0SE9kcGdPTHNTMThteGpNQXdFR2pUd2dQS0Z1SXpuQWs3bTFPL3liYXVzc2Q2WlRrc3g1L2JFY21FYnhGYlduYnZJVXhSNHF1aXpZTFI2MmpETzJrbFVITHdjQkh3di9JMExjNUhsYTk1Qk1FcVFyTUZIZnhzTW1XL0lsMmtZSjdZc2lIZjBQeVpacEZNVVZnVmJUcG1lZVZvTTBPcnFDSjFITVlJREF1QkxwM3BoOEl6SGkySzlEZnNiQTdMSUhyYXFjNkluYVpOaGFKa1dBYVo5MExWNGJHTlpxRlFRV0FWYllRNWkrWm8weW82VjFDZ21ZTVlnY01nZ0VmODdwM05CYjB4VmFidm5IOWtFNS9FMEhKMXFXQzg4RnNBcEtoaGRnL3cyQWJEV1dPV3dndnZFeGRXS2J5Q05qalYwMVNpampiK1YzdEpDOThaZ1dFanNPR3RvVTk3RENyS3ArNi9LMU1uMm5UbGViT3Q3YUlFSmd4c3VhcWNHS0hta21rNmlWbVNva3N6T3ZrSmpvSU44VE4wT2dHRG8xRmxUMERqbk54MmlWb09aZ1NHaGdBV0p1cTlTS2x3dXVNTXRqQ0Q0RnNDUzJhU2hqVU9qaGpzemhXbTBJRVlGZlFrYlY2dWg4N0Z2ODR1MzJFZ1hTVzBvZk16ODNSc3UwTjdnZU45dmY5QTZ2bk9DQndNZ1YxaEoxNlRXT1hvUWFGTVZjT2ZpUzJZcHoyZ0R6alJLRXNqd3pFUlZGUUJmVEJlamNjendaTVhNL1dTUHd0VjhIVFVQcDJkU3VuSUFlU1dWUUc2Wm84Z1ZocU9Zd1FPaVFDR2l0N2ZsaC80KzVGdmVUWE1OZjdNWXlxWUFEWDBlbnhNL0R4TWRjS3Rqd3BLaEdXUW1tek5QOW1Cb1MrZEx4QnhRWkpiVjZTMzl2WHZndk5mZk9JbUY2ZGNaOFR2Njlkc1d1SUhURlJIcEdwTEFxZExWelBTN0dVRWhvNUFIWWJwWDgxWURzRlhPYkZlRWRldzhkeDUvU1JXUlBZNzBvWHA2NUQ5WjBueTgzdWJMWEYrQ3R2VjBRdDgzSllDWGFTU1YzWjVjMGFzM3JzUGRueFU1cSt2anZpOTlBdEpnZzhPSUJ1K0dJRVJJOUJTaG1uL3hSZnJ3VGVnTVNoOHU5aC9KTVdXOUpMNFhIempla2s4bG9xSDM0OFRCaE5pdjAySHJjdXE5cHVYZjNGUnhuVjdkOTMrME8wWDB4eHRyaWUxN3Q2SDNpLzJsMGtGZHRKZUpPNTRWSWpmb3hDK013TFBFQVJPK0w4NElOOU4rOUVIZTMrQURyLzJpejEwOVpGclFWeWRlRFM5Vzc2bjg4TEdXemNqa2pwcWZEc21NdkdOMkwzNDgvU3VuM2FLNUFiMEN4L3MzZkZuc1hRY3h3Z2NPUUxqdFBuYlIwa2F3YUtvT3NISmxXcVpRTUk5dHdtQzJjTUlQTU1RcU5NeHMrcHlZUm0wWGkzbFNXd05KaTUzM0xhOTVPeGtCSjZwQ0N4VlBPUHh5bzFsa0YyRmVNSGx6dm5CeEprMjVWQnl6RE1MZ2R5N2FlWEZHL0RkTkh5QXJWeFhjUXlQTnNXNGNPZ3pEWUVCTE5XZWdlbXpEcE1WNzhybDFReFFtSHhpRG1FRWJoZ0NBNnhYQm53M0xUbmpIMGJvcTBJTlh0djBoUk1MSFRFQytYZlR5Z3MwNEx0cHljSk91YTdpR1ByTVlIRXNoeklDenhBRUJsbXZETEFNa3JVN2QyM0FPdDcwcy9nOXFFL01EcGlLeFJtQkc0N0FJT3VWQVZjZXJjWEJhb092U2NrTDUwbjVZZ1NlMlFqTTBGSDlQb3JwZmF1Z0QrbmtTd09PRzlQaTh1MFBYRXlaTnYyQXl6Skhpc0NNK2RubWZnb2h2elhBRnlQQUNDUmp0emY3UnVHbDBjOXo5SzJHQlJrQlJvQVJZQVFZQVVhQUVXQUVHQUZHZ0JGZ0JCZ0JSb0FSWUFRWUFVYUFFV0FFR0FGR2dCRmdCQmdCUm9BUllBUVlBVWFBRVdBRUdBRkdnQkZnQkJnQlJvQVJZQVFZQVVhQUVXQUVHQUZHZ0JGZ0JCZ0JSb0FSWUFRWUFVYUFFV0FFR0FGR2dCRmdCQmdCUm9BUllBUVlBVWFBRVdBRUdBRkdnQkZnQkJnQlJvQVJZQVFZQVVhQUVXQUVHQUZHZ0JGZ0JCZ0JSb0FSWUFRWUFVYUFFV0FFR0FGR2dCRmdCQmdCUm9BUllBUVlnUUNCSDE0T3ZFUHkzRDgzSkVVSFZ6T2FpaVhUMzNQd0lnMHA1Y1IzRFVsUnFacG5RUE9WbHUwWkVYR2l0em1LY293UCtzdTZReS9FaUNxV0pJMlZvWmQxUUlVTGJ4a3d3Y0RpUjk5OEF4ZjV4aWJvUGptUy9HcU4zeDJKM3Y2VmpxaGlTZkw4L1NQKzFjZXpZclYvR0E0bWVmVE5kN0J5MzZoVXA4Ukk1bWhKY3YvZTBSclh5Q3FXVEtmZmVhTmFwemlmOWhQRjRjTU1QZXJtRzJaZFJxQ3I4OVVSS0pVcXA4VFJHdGZJS3BZa2EwZmJJNXdSY3hMZzZZLzgySDJQWHJ3aW5TTzRodHA4dGMrOC9jdVBQRENhYWMwSTZsNnQ4cXhZcnhZNm1NVFMvc0hTRFNmVkNDdVdUSWp0NFJUeVlGcTZUNmwwTFNHdlVkRW1HV2J6blZWRkhRRnQyanNIZy9Dd3FUWkd0M0kvUGJvbTdhUFdJNnhZa214Yzc2TUVveEk1TFZhVTZwYXl4WkhSWnBqTlYwV2JlN05iSExVZmVpQzk2d00vV0FVaFFWRW05MkN6TE1hRlQxM2VkSjZjNjNtM05lNys2ZFZzOEtUNFNqWm9lUDdHMTZwMVZWYXM5cEo3ZXAvNzB4SkZVMTdFODNaOG9aRldMQmtYUVdaK3h0Wjk1bnV0czhSUjNDUk8rSlpYWCt6ZDhVdXpMa0M3V2tJSC9kYUZ6bEJHbTNmdXJXZXpVUDUrbXE4d1lUNXc0cjcvZ3FLV2pqYVQ0dkV3eldSYmRRbmkvd21EYzc2MStMQS9hVHFZWERvL29DV2F2amQwZjFTSVBmek5oYUhKelhxYW5Ba2RrbmVyZXNPbnNtSlRBTEFoeEd1TGkzUkN2SmFzNmtmRm9pOHowb29sMCtVbVlBdlJxaHJIUzVyRUt2aHhiVHJYbDIySWN0UlN1eHF0ZFljd1NUc0Jzd2h6TUw0K21xOHdYWEhndmVXMHFTMWthRFBkRVovL3U3Lzl2Nk5YK1AxaVpSVGFpTk5tSXJRSlNoWGN2MDVFYVBNaXNmZU5TZTJkWW44MVNKTjBScm4rT0ZkZDZxcUt3VEJBakZzNkpmakpKdi9XOTg3V1B2Ty9nVjJCZVkyMFlrbXlXMnhwUHJoTEZTSmxUVUk2Zmtmcy85TFBmZnJQUmJiTnpuaW1VaDhDYlZwZzV6cGw2dC83YUQ1ZnZNSjl1cFEydGY4cE1yU1pGNzhndFUya0lqNnFRK2QyTE5zeGNTa1dMZU5lakR5YVpVTFRxYzcvSGNMMlZFcDBURHhkbG1RWTRhbGV1MFpVVlZYc2ZxRW1lZ0J3cmtnTGFHT3ZJSzhSVnl3NVdXeHBmaG5uZTc0djV5NXJFaEljRTAvTlN2YzdoSWFBd3BONXNXbmRKNGRBbXdVZ3VHZzErbzdxNXZPbEs5d1RaYlQ1SkhxOGtEYm54Q3Uwc2kwaEhvdXBSZngyTEw3S3VwTHBiMExlNWJTNTE1U0wyb3J5cW92ejVDeTZkNXBGb1ptd2lOQjg1U3l0b21KVHFhbVRvVThtNjhTbnpib2ZXVkV4WDdUY2ZTWXo0L1lreDZwbmFSVzBLV3NTeW1UM01jVWF6QWRGMEVnMTM1TEdoMEFiYWJWWEtkZmdYdDE4Z1hqY00xbElteCs2clNFTk42VE5FdUVPcWtXSG04NmhhRE54NFI2VmR5bHRhbWF3d1JPSHNJQmRzN29zcVhHaldSTGhCMGVFeHVPZEFiUlUwT1ptNm1tbml2c0VqemJoTUZwUk1iLzg1ZTV4YXI0Q2tjWitRV0FRRktkTmFaTVlIUk8yTVpmQzRlYXN2NGx6WmdpMFdZRHRiQWNsSjA5MTg1RmtIM2UwNEpONU1abjVtMzhucEUwdDNTRkJjQ3J5WlBkY2FjbE4rcmgxU2VQcGZSelVhMUoybWZzWlFZMk1uRlpkNUpUZmM3bGc2MHFiMWxudWlBaE5oQ1F0MEJHdldOS3hEYnBiQkxvMzJvU0x0cXFLRlpTa0lPaGtoRFpMcFdDVG9qaHR5cHFFVXQ5c2R5RXhvdmpMdGpWLzdCa0diYmFnZjQ2eURlN1Z6UmVJeHozRnRQbjIyei83elFscTRTTjlUdlQreE9qYUVPSmF1VnBaOHUzeTZLcE8rY1JkZDM3cktreXN0Q1YzSFdkVFA2TlRmczlWa0grcFFsODJKdFNJeisrcktnYVNMNXVzVGxybSszbmIwYWEzNHdjblZSVUxoRXM5TTM1alpxVEdLMWViY2RxVU5RbGxzeXZlYXZvM3JIdjlmZFMyUDBFWUJtM0doTGhPdVdidWxjMlhrWTk1aTJtalVtUm80L1VUYTZqN1pxbldUdmRRdE5GNkk3UkozWnB2MXlkMjBIUGxTemNkWXdTSlI0VjJvMU5UcUlpUE5pZmQxaWdZMUtRczNmMkVTQUVzTnB2bVhKaDBWVlFzRkM3MWJVVm9jNDZtajZXcDQ3UXBheEpTMTdEVEU5aWJ0M0VUanFQRG9FM3k0UTgxS2RmTXZiTDVNdkl4Yi8rMHFhUENpMXFWZE02VmFSM2IyeG9wYmRCZjdWRGVXOEliQU5yK2pJMGszSDJzeUZKZHRIWkZoZXBWZlhLY05odk9OckV5dnBUTk9rbE85S1pmOHVqdEQrY2VDVlpVTEsrb01HUStRcHVhajJOeGFnL29uRUJwa3hqSkd1ekZiR0JMcDF1NG5SSlBlc3FHUWh0UFg4WloyWHdaK1ppM2Y5cXNvY0xtSWZ3TW5PdGxXdXRQMWtkS0cyeFRtZ0Uvd2ZOdE8rOUphdFF5SlFVNzJ3OXRva0puL2JHdEtKYzRiVkxQUmhwdW91a1VuU2cyemFxS09RVlJWemRDbTZSYkJVNTB0Q2xyRWlxUEhHSm9OZ2FYMjF5dlUwZXNKRWRNbThybW8rTDJjVDh3YmM2WEtXK2ZIeTF0V2tMWXJMRWF1RUtlYzE1elVKaC9QMWxsR1ZJNEtqUlp1Q0x4OG9qU0JudVdWNjNzZ3JodTNkWlJRcHVxaXRuMGNVY2FvMDNMWHlRVzZZblNwcXhKU0ZHR051N3B4VzdRKzQ2WU5wWE5SOFh0NDk0L2JlUVFjMGxyQkMrQyt2cjVqUFVTUkcvN1FWbDMxTHFNY1BuYXB1c1pMOVlJMWhUSHZUbHpOa2ZwYi9WRG03aFFiRVVuczRoV0RBY0F0NldRdW5ZOTdsTVlKbW5XNlR1cUt1YkxscnR6SjZVQzBaa0s4SklvYmNxYXhHWUJlekYxazVNME45bzBnaVh5aUdtVFZEV2ZMVzYxbzMvYXlIMmVIYTF3RGM2NUV0MDNQekZpMnZoYkpYaUNaQ2ZLYTU1VkZwV3QzUTl0NGtMdDBzNUNaeGlsRGJvZE96SW1TMFVBbHRDbXFtSkZsYzJIbllyT01FOTV0cHhQaTVBb2JjcWF4R3Bhc0U5cjVNQmptMnpLNndFaE8ycmFWRFdmTFc2MW8zL2FZUDVMM1VRTGRWOHQwZDArUDFyYWdDbHVrRWZwN1dSbklXN1RFRzJXRk5rRlZ3ak5CMU54bDR4Y1VkcUFLZWRKRUp0akhvY290SVEyRlJXajFCWDN6S1BoalBSWXhjSXdTcHZTSnJHWllLUmQxeDVNVmNXVEZIN0NXcFFLR1RWdHFwcVBpdFhIZlFEYVRQL3RXYU1RVTR6aStRUU9yUFZtUjBzYjdOb1FleE5zQTdpQ2VMc0RSZlhHN2tHektEd0lxeERhY2kwZUpDTlBsRFliMW5RZ1hyY1RYa3FMZXdsdEtpcm1LWWc1RzlIUkJsdDdaZjJnVmhvYmJVcWJ4SlhuTi82K2NXTmFUVlA5SkprSk4wWkdUWnVxNW5QRnJYUU5RQnVucSsyYnJndVdycHV4OElSTmJJZWhvUzlxWFVhMFUyYmx3TlkrY2s0d1hhVWRHblJqWVM0Wlg3ZE1vUzlYSVRUdVorMm5NKzVveFZDakhadG14dTVLMnFBeTJsUlZ6Rk1RY2FLL2oyMEpKQTJ2Y0VWcVlyUXBhNUlpUGFmUVl1c1UwWElyVXhrMGF0cFVOUjhWcTQvN2dXaURxcHV0NkZ3TzNTc2pwZzBNem10L2xHUlpsK0cwMk04VnhndVFiK1ExUFgraHMwcm9iT3h3QkRSR2FSTVVBTFhJSDA4cUhtMHFLbFpZa1h4Z040Q3RLSDRsSCtpRnhHaFQxaVJlY3V1RUxIVjBlSzAwN0Y1SFRadXE1ck9GckhZY2hEYnlLT2Q2c2VwSnpORkdPOXBzQlFhWDJwS2NFVzd1SnNzMitjc1h4WjJ2VEpKM241ZStpUWJLM0pRdWQwR2lkOGVmT1graGtCY3RhUkVmMFdLMGtXZC9EY09oRTA4Nnd1TEtmSXBwRTY5WVVEN2Y4eFAzcEh1ZlhVNG0zNlFDZnhpNWU3Mk5MNmpkODJISG54T0kwV2FycEVseVNoQ3c1RmU4RTVxUnBjMW4vdEdYWDNQUFhTcTUvRExISXhjWGxmc3ovK0RMdHozd3ZYQk9mRnQ2MStjTm1POTZzSGZIcjZoby9LdDk1TzJRdmtMZXpMMnErVExpMGh0aytZRlZLMkZvOC9LTHZZZDlDNUx4cUVVeDBsZ0JsUFhzNnJ4Z2ZaU1R0SmEzcE1TMzhlelNlaVlzN0F0VDhmQnI3aEhmTXlGUFFFMi9STExHWEZUMzA2bm9JZGkrYVZrb1pIRlNEb0JGcWNNSTQ0dlJCbk10THpFZ3RIc1pWbFV4YldJVkcrdmRkZWRERDkxK1dlOHZ0QzdmL3RCREY5TlpLS3g5VE96LzRTT04zdHpTTmZnKytXMVUrUUE4bXpFY2F4WEx0aGh0V29GVzF5UytmbklqZHB2Y21HSTNyUnNPb28zc2x1bFlBWFRqdWlURmREQk04bHdxTGlPK0tRTmZLbnFwRUpKTDhrSnZoT3VLOXVUK1Z6VmZMa0Z4bGxKTTBhYTJvVEszRnFUVGw5S21KY1JiOGxtb2tJVVYzT28rTkFXQ01lc2k4VTRHVWdySGUwMytJd2Ewd29xT2FnWHRQaUVla3diKzRsUzlhSXB1eGwweUhOZEVldjJ2SmNsdk9jaUxoTFNvKzErMGJleGlvNU0wcVg3VHlvSTIwcDdEUzlIbUp4NzUzUC9pNUNEUVY4V3VTRTB0WGNsWk9KZkVkK0IvN1gvdXFRNE9tTm5yU1NtWnYyYmN0bkErRWlFeDJwUTFTWUVpZEI3dXM2bndyUG95ZmRKbXV2UG1WVGt6a1AzT3JiS2UvOFFhUVp3Mm9PbWNuMSsxbTVqcVo2bFNLZHJzOWpETS9WWXF3bS94bHRGbUd0MTAwTEF1KzBrMWI2MlBramE3V2RvczZ1dzNnbG5HeHI0dUlWWXIyNWl3WGJod29TM0UrM0M3Y0VGYUZhNE4vZUxVclhaYnVFaElpN3IvamRLZVRNbkUrZ081aGVSUUEyM3lieG1ETnRNTEVCUDdPeTVMTEFDdStyNU14ZTZSOHIzM3pVbVJqNmJTOHo1VThMVDRqenFOZmhENXJnc1hiZ05QVmZYTnE0WTYydjBmTHhqOVhHeWNObVZONHFjMzd2djlIaGM3Y0lFSTBXYjZQcFRXNEtPL3pIRkp5azNmOXlpQ0gwL3VWeTBINGZQNE5LS3FUcHNLZis0K05ITjVHMVUwWDFBWTVTbklVZ3RKMnBpUGNQa25WV1JrR1czUTVLL1hpWFAveDlXVHJQb29hYk9RcFkyQ05FbmEvak9WTWV2cFN0cklhejRjdnV5WlRmOEpkMVpJcC9UK2Q5M21xUmRxblRIYXlLZkZtMVlTR09hMzhFR2JoZDdmK01UMFM4WGVzcFdzcXRpN29mZThrVVlub2FjdTg4VEpzMnEwUVRRR3UrSVp0MDJhTDQ4clE1dzJaVTNpcHpmdWh0aHpJSnpLZEIxRUc4aCtBOUVHUXlhWWNNa2tsNitBMWRLbTlPSFp3eFBKemZySmFkMHRHMnZkQ0cwcW1zOWtFdDdDTEdtc0JtMmU2Sml1YVY3c3ozcHBTbWd6MmZDZU4zcmkwcW5tYUtPZHBBR1dwMTJ1SFh1NkpxWFptb3lzMjlXM2ZhY3ZRNXV0L1QvVFdtREFaSFU1YnJsOGpHc2g2UGx6MFRIYXlGMDZaekhBTnV4cHBhNFR2VTlwcTEvd0VhNm9tSnhIMkZacmFCQnFicHVPM3R1c29nMVluYXVPSHhDYnBKVTFpWjlldS8raER6WldJdUZFMWFNTjVtL0UvR1RMMFFiVyt2aVpKN1N1TGlUTUsrekE5aEpsVm8vUXBxTDVTRVZ3ejJhcEl4SGFvL1U5b1BXLzJGcEltNi8vUDlyaTJtcWcySG1tdEdHZzVOc3VNTytLV1JkSmd3OU5jZ2QzOUQyRnRBa2FaTVBhd0JnVkpVT2JCZEtQQm5MZGNFWW95Rmg2ZHYyOGM3SFJ0WTE4WUZGRkc1RmVVVW94b2RNTzZhdXFHSkN5N2JHaGJlMjBZL2U4YWR3cTJpQkxWN3A4emFKcm03SW15YWlwZlFhZmlQaFhYdUNNM3pzZzNLTU5hbTFwTStPUkFvMjF0S05WdElUNHBObU5STmRCdzREY0ZYRFllWmxKWjBYelphU05OOHpTZ0FUYWlEZVMvRUpBL3dMYW5Fb2hmcTBVMzNIOUlMSmVRSnNYdk1kZDd4TGY1enp2ZVMvbEh0eGhETTBnZ0R5NU50SlBrTEMvdTBNaTJHQ2puZ0JXdDYyRDUwT0ZxSWhPaVBkSW5YQkd5Q2swcmlYWGpWTmN2eFhMMDJhV1ZORGRuVFhwMG1RZE0vcXFpaTE1dk5yVlBZb2RZdkVndmsvYXdQS1dxUnptWHZ1STEwb0xQYy96bnRBQ1Nwb2tvKzc5TUIzeFUzN2dWdWJwY1FsdFFJUkxsQXdIMnU0eWJsalp4eGExR3hNMnU1MlAyY01Wa3M3ZUM1b3ZLNUwzaDFudWFBRkptMVdTUlFIWHlWMjR0bm0rckxyNDdoQTFsMkpqVzducmVkcklweFpsMTNtbndMazZvWlc3Q0xTUnNYY1pCakh0dzZBeFo0VnFIaFBhMnpwNFBsU0l3cGdUaGJ0ZVA1c1JzZ3JKc1VhSktFQjlpcVd2aWtuYXpOcGtzQkRQWjRKUFdQVHJyamFWRlVPalhTVzkzU3ZLVmFlK0lrbE85VWtiMk1FY2FUSDNMWlN4NUhLbkFxVnNteHBCSmV3RVBxTUxhNUdHMUxYM2NSc2dkLzdzb1U0VldrSWJFT0VTcFVyRkhzME5acUN1YWNLOTdYeGZDYVdpZTc3NUtDWnlEN004cnlVQmw1dGdZcVMyZzEwaGJaQ205ck1OY1cyNU1Cc3pSMHZxZWRwZ2psQjZiUmNwQS9qTm9uQkhGQlZyMndnWnVFS2hVamF0b1hKMnRZL1M2S0VSVHl5Y3djeVg1V3JVYmJsZXpZVDBYYkdRS0tIUDZEcHRURnp1aE5uWllHWEZJR3V0ejB5MDFoeVJTQ2ZVa0wxWmFId0grclYxM3c4M3dDaTdiRUZWRXRzSUJiNUE1d3QrVVloLzRVTG1NMk8zYi9Fd1ZoSU1hV00zZTlCZDJGMk1WTmdTK1VwSUE5M3p6VWN4a1hzcS9DeFh0Q1Fzekk1dmNuZkNabDlHR3p4dEFyZG5pL0l4YzdRaTJ0VGVYOVlDUXErQ3MvclFGTTFzbVBMbjJralBTMkE4cTFZZWxkb2h6L3kyZHNFSW1oU0dlOE0rMmE1N2s1eU1rQ2V2blROdThtVGkrcTVZU0JUcDI4eXFyMzBqaGFBQzFCQ1ZGZk1hYmN3a1dxTXVBVHRvSnFpS05saE1YS0hjemYxV0dFeko5YnBBdEtSSkFobmoyUlhpUDlud0RiK1RScWh2OGVXMFdUZnB3U1k3NkdHRGpyVDZTaWlNN3ZubW81aklIU2lzbTJoa3VhMmRBVzNrY0x0c1JNcHBJL3ZuSDdCU25tTjNVWHZxVnJzWDZUa1B0U1dBTmdxM0JQUWtEVHRCemd4aFNiWnJiUmxybUE5cHN5VEVpaTdTakdjd0dTR3Z6Q1JMMXB5TGtnR3hpb1ZFa2I3WlFoMDZFRzIxcWwyVkZaT05abVRwVTJob2dLWlJQbmxkTy9xZ3piWkpVbmlMN2FSMWlwdWtTQS9NcldjS2kzMVh2eVVoN1Z0OE9XMldqVjdZc0cza2podDRmQ1haRXN6WXppZ2JFL0dqS2J3c0Y3VWs2bUVtSzlLLzZ4czhDbURMcFlYTmY3bm5TWnE4aUdscVBiVGF0aGVlYzhhc2k0VFJGRTF5QjNjWVNSRnRzQWM1NitSUTFWY1kzNlFKbmc4VlRuUysyd2pNV0FKVmIwQlg0QjZyV0I5YkFxNzhTZGNXcXJKaVNjc09sMnVYdEFyTVg4eFhNSlBrNyt1Z1VkS21wRW04NmpqbmtoM2xFMVJTZDNrVTYxdDhPVzJvbVVFYmF3Z2pwbzJYNWFJdWJFaWJOWDg1VjBvYjJiK1p6WE9xc2J5Zm9kbGUvY2hwc3lHRStBOVVXVjNHK1pBMnJ1QXoxa0w3b1kyZEREZ0Z6alU4MnV6YWhnaHBVMUF4dWVWcXpLKzdyc3VDaVozWXR6TStGZFlIYlJaMTR1TC9zZEdtN1Jtd3QwdFRxRWoySHNzbTVtQzBJYldnelZWeTkwMmJhUE9SdHZDZXVvVXlzbHpVa1NGdFlFSnVnQ21uelJxRzJ0QW9wVEthb3hXdGJYUm01bi9NdWtpd1UyYmxZUnMxQ0RzMGgxZWlPaHBIN1AzblZkS0crM3lad3BrQmFIUFNUUVk4MWRZWnExZzQycUFCM0s2RlRlOGNLSzFaNTFkV1RLNDF0V3lONXFtWXBPSjZ3emM3ZlpXbkJKTFViVmQ1eWF5emY5cllKckZwZlFmc3pUN3dhQlBkalVCZm80M2RCamdBYlNxYXp5K25jNmV1emN0b2c0N0x6SVdSckp3MmlLR1ZnVk52NTJpanBVMDM2TnBzRzZGSXJpalNTTlQxZVVjY0dHTFRrekRPejd6OVBpaGNvWWhpSVlxVkoyeHRxN2xBNTRyUkJxTUdXVFVTVk5GbXlUWkVaY1hrUm83dVJNL1pQVkhVUTE3N3YyTExWam5hSElJMjNlSW1zWGtIam83YnV1MjQ0VUtKb0twWFNMWjBrbWJIQzBCNGlhU2hsSnkrRWdxamUwWHprVmg0THl4Sk9OcWdLTFpZRWRxZ2Y4dlAwazdaZlkzNktDZHBDOEVtZVlOR205QzY1Q0pOWFc2YmJqNVBtK21YQUc1NXJSQlFCVUlVcGU3QUovQm5QREhhWUdsUGF6K2txcUpOeSs2dVZsWk1yaEcwWnRvUlVKdWR5QTZYM2ZLcXBFMGpZOE9acXNWR200WGlKc2xvTUY3Wk1zdmFmY05wVTlGOHhRWHVnelpvSTJjWDhMZ1pXNkJTanJTNUxhVjV5LzM2S0drRDJMMW5TdzJhYldhc2F5SkZFZVcxUDJ0S25tZkVXRWVJdDM3eHZUTUQwS2FpdTRyUlJuWTFxeGJGb0greW9jNnhCbW50cTZ5WWVtSGdpaFJ1MlJhUXZ5T2pyOTgxT2l0cGM0alJacmU0U1V6T21kc2F5cld0dzI0NGJTcWFMMU5TNCsyRE5uSUNiaE9YMHdhYi9QNk1RNldvVVI4eSt2ZHRRdHBzcSt6REpVQ1N2RWdXVVY0L1lPcVRvdzErcjIxUEh1Y2NqRFp1TURaNi9WdU1OckRia0RhNWZzZlh0QVpwVGZpUEg4dFBBQUFTSzBsRVFWVEtpcW1oUyswSjBJNEFGTlc2VUNBdjJ1N3RnemFMZmdHeTd0aG9BMmlMbWlTclF2c0J0ekE3WUFkYTI5Z0dRTTlqdTRtT00xdFlyZXBEaW5MM3ZzSmRGRjBjMWlkdE5pbDFoRFlOMUgyTzVQVGR6ZEZHdTdacEJmUERsRUFLTjV4UXBCZTNVVVo1cmVyeXpXY21hZWo5OTVzeWFtYWcwY2EybXRZYS9vL1JaaEpGV2JiaXdTTFNoSDdkWmZjRWZRdlN1aUVxSzZhbVpQSWhndDBSa1BwcVg0SUdlUm1ESGlWdFdzVk5ZcXFWdWNucHFkbnRPTkJPbW0yQVp5RnRPcWo3bFJDUHBUZGFmOTBPd3pZb2NNU3Npd1NSUTVQY3dYMHRtRHFpSE9zcU9tZGRlQlg0anhCTGs3anNUaHAraDlTa0hJUTJoM2h1SXllMlRWc1RaUHFVOVJoSHcrdUsxaUN0K1Y1Wk1ja1h0U0oxT3dKSzRmVExvVkRId0Y5Sm00bzJpNDAyS0t3M20wZWU2NlpHUlRkMHhyVHRkTU5wVTlGOFJjVk5zTVZZd05Sd1N5QTJTZnVvMXhtMlVmZnRNSmN1Z3NMcmFpamdmSWVpRFF6T0hzRlNIM3hxS3NYQnczVEs2cFlGbE1pWTU3eHZ0VW1DMXd6Tm95Y29YS0VFR1NFS3R2Y1o3d0NmRFhTT2FNVlFsRGtyaWt3OVMxUEI4bUhMSlJKWWcyZFdlU29yQnFtdUdzaE9acCtsMVg0SVdvd045MEdiRmNxODZCNmpEU3BUMUNST3pkVDd2MytaZk5MRXpQeDBnV1pySnM2Zlh4VWFhNGtOcTJkRnBOOVhRbUYwcjJnK0VndnZoU1VKYVNPN0Fwc0lIcTlwNVNSam5lSzY4Q3lTUjk5bFVIaU5oallvbFR2V2dIN1d6R1ZnZExabHZJSzlEQUxhUzR3NHJXaFVTNjA4R24yRlVvUkNGT3J1ZGVvb1haRHZpdEttNHgyVWsvTllNOEczNlNYMmRvblFna2ZIVkZZTVltdXFDdDZPQUNrZFMybW4wZEptWTUwaWd6dVF2QklFWkR3eDJwUTBpZE9BMnBqT0swa3dlbEwzdlVFOWw1R0VIbHVHUW1NOUxHMHFtczhWMkhjVmxpU2tEZWFMZGtUS2JFRGZqT3JhVm0zRHMranJUcEtYcURmVjFiK0dFRytDNDN3bzRIeFI2ekppTUxLbVMrRzVZRWEyQ2VRSFJJeDE0Y0NQazYrOTJTYm9VaDgvYndRMGJkRG5FZmxtQnFETmxwZTN6Y0k1b2hYYjhMb2RhZWhYWFRybGtwTitPMTRzMlEzb3lvb2hNWkppVDZDOVF4cHZYaWNYakZRUEJGVzBLVGdCVFRyVVBVYWJraWF4NldVZlJVdE0vRFNjdGJFbHYxdUc5TWhwVTlGOHRzQ0Jvdy9hd0lUczA1Y01iZVpSWFd1dkhYaFdBdVcrWnlFM2cvTmo0eWNlU1JJNU5Na2QzR0ZHN29rc1BHYkFCNEhtck55VUd6SmhONXErS0g5VENtamFyTGtKMFl5cXl1U3lqQXlGWkVoNHRmelpTQmdsZlZIYUxIbDlxZnhjMkhZbXZSeHR6Q0VaVlJCVHk4cUtxWHpSTkRWM1RHTE5VYkpyR3JTS05waE16R1VLRkhoanRDbHBFcHNlZWJzdVExYlRQSlpkeTZEcDA4WTcwNHp0azB1a3E5Q0crNTZrVlRRZlpSTGVDN01NUjV1NlB5OURMYnhKMm9hcnJqcDI3NzJCSDJZalQ3Ym1iQ0lRaVZxWGtleVUwUWF6Q2NNVVNHSTd6QXdhQ0Y2M21VeDZFN2JVOEhzK29FM2J6WmhtRkczV0ZtWHFVTWpxczQ2SzF3T2pGUU8yMjFiUnJzdWZ3dVRzWlowOEd6Ukt5UFcrRFUyS0tvWWtrT2tscDExdjByS2pGczQxYUJ1dG9nMU1YM1VjVklEc1BVYWJraWF4S2pBYXVWNVdEcXFtYTY0TDJ3OHIyUkxhb0lHR1JKdUs1ck1GRGh4OTBLYmx6eDFDMnFDaHFicHlpbGxtMVRMSEJkOUFnaUpvVDlTNmpIeW5OQVB2MkY2QzlUSXRFV2hVa2VrblBVNXZpRVdsY3Q2bmpYelpkRk1GcTZkTUsxZ2VLS2xBeU1UN3Q0cVgwYU1WQTV5MjlTVkVsRC9waDNGOUQ3bmxZVmthZWFvcUp0TkFYZFBiRVdpNUtjTnBNK3V1b2cwNm9HeUJiR0drSTBZYnZEcm96aHg1VFVJSzVKTmUyeUlZTzZnM2puMUxvT05XQzFzZWNJVTIzUGRvVTlGOFZON3dYcGhsT05wcytCT0prRFpMcnJxeWQ2TTFSWmlGOWkyTWxEYTd0TWVFek5CMWJac1NxTzhJR3Zla1o2QkxSZ0xsYjhyb3MzSjRrdnNiMGlPdk5XKzBDWVIwZFBCL0liY2lDYUtqdElIeEVCUGtjTzJHVEtOaVN0emtsS1g5VjB3bWtuVllXclRKVzg2S0oweEdHRTMwMUtHN1k4VjhCNnpkOStiY1VkcVVOQWtwUWQ0R2ZJVFU0YjZxWThZeklQaWpUZHZSWm41b3RLbG9QaXB2ZUMrampUZFNkdncrSjZUTkZxcTdZaFJLSE9qWTRJZmZ0eHBtTTVyUlp1cTI3ekRaMUYwVHlFZVZjeWE0N1ZGbFVqeHB5N1JsZG1mV2pPZ1phVDNvZTYxbG9jMVhhTFFKaENEbmN0WDZnbyt4NlNEL2Y1UTI2R3Zjbk5mT3did3MwcWJWSlVmRFplT3JxcGdVUTFNOTdYWUVrcFpkZ09OYkIzcnVodTVSN3cyWWJ5UWxtWGJMZnJQTUZzVTRvclFwYVJMS1F0YUd6RVd1NnNpT1RybEdVTG1VMEtaN1lOcFFBYWd5RmMxSFl1RzlqRFp1UkFlMnpwUFpFa0RIYnVQa1pOVVlKdnBRajNZNnd3WFhWWVlsTUw2b2RSa1pFTGpwSjRaeHIycy8rc1VyRk5OeUk4K3UxNWRQdXFLaUk5NVIwbHRHd2Jnc3VKdzJrQTdrdEVLMENZUWc0SExWMHFtZGExRHE0QjZ2MklMYnk4Qm9SeU9QeTRLK2VnQ1ZBTmphV1ZYRlpBblFEVngzT3dLZ3pYa3ExNVJaL01GMGRUczFkQytYYmJlVEhtU1UxcjlIYVZQY0pDNkxocHVqNFNPamRsY05Bck4rSGo1dE5oeWxrT0FTaVJYYWNOa2t6UlhBSks5b1Bzb2t2QmRtQ2FhNExXZXNTcWsxa1JTMThKNWlqWWt2MkRySytla1ZyYndGNTNLWVQ5SWREbTNtUExWeVZtWFd1VENBcXhUVHBSMEJPVTl4SXd5a2JWbVh6SndkWlY2UnlXWmtEZVZ3dVNsOW1LL3RxOUl1clVoUElLVG5jbTUxclpiZVRTbFdkc1ZwcytXb0NxQjN0Qkt2WW5VM0dLRWN0alpWRlZONlVCKzNJd0RhMkdhY0VFL3JqRkpEUklOTUN5bjhkcXQ3UTZGT0VQNlAwcWE0U1Z3Vzg5Yy9ZYldscnFTd3ZWVWJEb2RQbXlVTDFybWUxK0NGTmx4R0cxY0FuUXZHKzZhZlgzL3V3aXhSZER2UFNiWUN2UmhmekRhVjB0K3dEYWtHV21PWFhhUmZ5ZVNQc01WTVVPQ05XNWNXUlFlMTR5V1MyMHpVLzI1WU5nT0hSUkx5di8wTlc3eEM0VjJ6aUVDUGVFbUd0UmJ4VDA0YmRuREhOZjU2RmJGN1hub0NJZjFvam5LVjBRQnJVOTdMcm5qRk1JVE1tWlIxMjFkNUZUdmhsTy9hNHNremM2N3pLcXFZVXJuZzhReDFkQnc2SzdaMW5ndTYrNTQwblNUYUtHaTNOYUtYS1dIMkZxVU5oaEFxbzlja0xvdHhSdy9aWVZsT08wQlVkdWdzdGluZnV1MzVidjZzUnh0dmNnM3BxeVFOYXlFbjlYend1d0xveUtybUl4WGhQY3hTMlpDeUJQZnpBWTFnd2pYalRjdWdhWTBPMC9xZmZaRmZnSEdtYS9McmVLTnFXQVR0aTF1WGxvRmFaY2dtUFNoc0xXM2N2bG9LbTF1bURFNDVVNUVyZm1yR0tScWtFS1lHanU2NlRBRkVUZU8xbXcwWjBWR0tRaUc1NDJCemxhbkczTXhCZW5OWFJjVWE5cjNHTHBVcXlLSkIzMFJGKzE2M3lxc3FwZ1RYZ2xab09YdGNJNFFRSnF0NDFreXBzKzAyN3laQ05tZmZFYWROWVpPNExLYnNPWFJWWDl0bWJkZTd5YnhtdkVxZ2FaczYvKzZIM1hZcFNHbjVBV21QZjdiTFFmQzJUcGl6emFybU04bkNXM0dXYUtHL29Ga2FpbnJGcFpscW80emVDK2xqNHZ0TUpQcGsyMjlLb1JXWFNMb3dwUlJQellaaFNiOGZyelRKUGdvZFgvVjB5R2ZMMU85UHAxVE1sbkRENFduUHBHSDlCUHJ6YVVtRVBWMnBZRnBQVW5Ba2JVK3B2L1VwakoxN3lZVEJJQkJTVDdRcFYxbXdzNTQxbTRJT1VySDdLVG5LdDJQUyt4WGIwa1ZTQithMlNUL1dPWGIzUXUwQU5uV01xNWowWTM0enA4UGwvNWJkZmFnMURFMWtYVllRdFVXOUJTQ1NmcnE2aENrRllFcmE3MWM1Z1dwUmszaW1NZDliTm5vWFhJOG1mMDN0a3N0T3JTVHRQQlYydWEzaVRqd0djN3RtVEVFdXFuZE1rbDFhcldtTHUrS0NhVjd0RlVCRkZqV2ZTVlYreTJScDF2ZFRzSm1HZnBlcDFyYUR6UXZ2ZTgyL1RGRkVJZTc0ZnkvOEc2TnpuajV4dFdGYlJUMGc5QnNzK2F1dmVWU2wyLy9RcTNhOHNzaFpVZGwxM3BPRHMvYnZManp5ZmlXNzk2RS9mTldjanNTYTF3NGd5Wm9wSjZCMWFXR0ttNlFJN3E0Mmw2bUc3Ylp4T21nOVNaNXZ3cUh2ZXlGK0xsMlhCdldtOXBNNmJTQWtWOW91VndpY0RId3F4UUFWazNPOGRaVm96YTIvL1N3bVRjYzBsUksvcEhSbHhhUVExTWlidVRCSk16bjlqR1ZETFpXbzFScnJXbVllVlpzejR2S1dCajRWc1FXUmtzdHVEcEdHb2lieHNoZ1QxMmVWcURUQ0ppVUN2WisyN2wrL29CcjlyUmRlb1lQbU5VYTE3cmJzcGZkZjlmRms2c0p0S1p5OTkxM1lUSXowOTEvNGptVGFCcTlTOEZ2L2NGa3E4UXFnZEJZMG44NnI5SDlKbG5LUzlrVHlEYm92K0dGWG96cUtaeS9xYnlkVDhjY3lnOTlFVDcxS09XR0VvbmdWMUxYSjdGZ3B3NlYxbEYzYktxSDlKMGRGZDYyWThLN1hPY0tzenN2Z0pXa0k5bktsaDZWOWJUSjlHOHI0RzIzYk9TWFREWEh0dlo5TVYzU0NXNUhGbS83Ykw4c25qTFVPMmtMaGpHNHpFSkp6T1NPdlVxMjVhWUhXTWxERmt1UmViUXFZMzY5VCtpQ0xsdnF5ZUczQmRhbFNyS3BpU2xYcVczSkw3THk3OTZlb3pkL3hodU5QNFl1WXYvMHlhcXhNdTRIUnM3Wkl4aUd0cnVReTYwV1hvcWhKL0N6ZUxhNDNJVDNkRnVKL2RhbjhINHByVVZhR1NaaXp2RzQybWY3WU5ibmd4UFc0MnNmUlFzdHlQTlhYNCtwY29uYlB1ZUFkbVlsZkFPa3ZhRDRaSExua1NreGZRWmFTTml1WTZlLy92ZVFGTDNYZkZrdnE2c2Z0SHBMWDdaY0phYlV0K24vOXlKZWdaOTFsOWRmM2Q1d0hxbnFYYjVlL2kzZnhja0Nidmo5ZUNTc1c4cmYwMVBYQXhYVEZLQi9yL0lITDVrV2loL2N5MzJtTlhjVjQwNHdwRkJDdmQ5NlZDdkUzWFNxOHp1bXRHWDVjK3ZSa2NxeHo5eHlKaFVKQnJuSVdzVTF5ZEIrZ1lxaGFWN3h0TTVubzJPa3V0UGhad0tyZTlNVy9DdFA2S1ZJdjc1VVZrMElMWnJpVTdtUU5KOVM2b25jUmk5Tk5GU0QvU1RZS08vZ2tZYnVkRXprbUpIMS9sVk5xTDJvU1A0c05JVDd3eFI5RDFmeWV6cDgxdFdBNDB0clNwNlU2WE9pZGU3ZUx2VG1QTnBmeGs0c1B3TEpnd3lRdGFVUEJvSTBNZmdBL3lyaWpWUGdGUUVCQjh5bXg4bjhUVm5lUXBhUU5nSjFvU0VSN1h5aFByMk5lbkVvNTBmdUZLc0ZSeDhQbTkxTFIyL0h6YWJtSnNqb0IvZUkvRW5kOTlnZDlpZWQ5TUgzRHFnMjQ1ZGNlM1B2SlhCZWJoRUpXV2puYStabE1LRkRsbTRUZHdKamZWaVlIUnNuTHZlVXBCYXNyQnFINWJTbHFycHZYd1pLL2FQVHUvQnQrL1dyZjlPRGUvOS9jMWVzNERRVGhoSVRrTHM1RlNOVEl2TUNKSG9xSWdoS0ZJalJ3a3ZNR29hVUNpWTRDSG9NcmtIdzZIaUFVSUtWQlFNZUprKzZFUkoyR1NCUUlzelp4dkxaM3ZiTS9zNU1yN3V6ZG1XL25tN0ZQczdPN3lWa3VVdm03VjA4L0t4S3FXMUZJT0ozMno0eFo4b2kzcU05TjJ6alp6V1h2Ry90QzJSa3JiMDZYdDM4OFBha0w2TFpZaDY4NllQOXROSDN4cE5wYXZ3OE9QeVJIcnh3d3FFUHJ0WnllUjBjdnl3WmYzVmFuOUtEZzBpeDl2QWFYRmtvR2h4L1h5emZDcnF3eE9MNzM2MVBwWFU5blZQa2NWNjdYbXR4czZGUjNoZlgwVTYxVWxoQ0VwQ1J3ZWo1Wkw5TVBiK0Irb3J6T3g3V2hYVG9JSDVwdGRNQURmaDZOWXNhb21NbWo0RXRBSWNTNG94SVNsT2JtRlZkY2FaWjAyaHNYU2FOVFhDRVlVZmlFdHV4T0kvdG5nbXhNTitFbkVNaURGZkFRWWdkOFJhQlFCVjlOaWdWSnNJNER3YkJZc1hTQXBvQWdDcC9DS3ZMdUM2NjBpV0xNb2w0UlFCbW5DZ29nRnVZVDZhb3U3RDRRVkFSZ21uWlNCNG90UFhib0ZXMnE4RlhNMkxWYmRMZU1mV2JpbkhjQnhGYnZPWG45eXc1aytxUVBxOVR3K3JwU2hVL3BCVnFCVG9LYlE3WExLMVQreUFLSVJUTXJjOExrdVpXK3NmTFlYM0pJRmo1ajUvaFJ4UGJMQVBtMWxIcXBnZGoxaDE5VHRWNngvMGFLMHRRUiszdDZ5Mlo0ZkYvSndsZG12SHQzeU1FUGZaWjlTdDZWRTl1Y0hSNytMY25yM3JUUmk1QXlpencreTNUaGs1SGZrZll1N25NZFc2L2FtUHBKU296dGljbnFJUE1IcHRDWjNzQisxY1owL0dMUG9Da0NWSTh1ZkZBTGllVDZxQlBid0hvaDNkZ3RVbUxwVnI5TEJodWx2OHgvRnJhN0g4eUhmdWFyekVJWVBuUHYrTkVjVzZiNGpWWU9pY3JQcVZFeVl1bFd3eGs3UTUwZi9XZ2tJTy84L0VmZWg5elRLYlpFNFk1RUdUNWNadGJvWGN5MTdsdUM3MTIwdGhnSUlDUEdWa0xUTjJiK0dJZ2pGcnV5UFQ0bjdrZHRuVmd1MUVLTm93d2YxRVlpdVFDeDF0Vkd6UUFWRHBNU0c2L1o4WlNlWmFJVFd1b3JqRy91WHZncDRwR0dyOWtEOUwzei9IeWtlMVAyTnB2UjNTTkRFR1hFaHV0WmEvOWlleVlTQWxXWGVXMVhoNnNENnJUMGtyczY0cWF5dE9FenRkcVQzZ2h2L2pIMmxFeUlQU1VsRmlkVDd0Q2dXRm5SMnNGTWJSVmpzKzZWbDRrVmJmalVYcUNWaUxkbm9CM2JNYUphUjkvd2tCRUxqcVA3TXp1dXE5OTIrcGJhQTl4bGcvL1dVWWZQMGtmWTZnUCs0S25Md2VaWTd5UFFTRFJpYkdiMEJXZ0RrbGpNSC9oRUdvTTZmRWkwbk1HdThrOTZjb2FZQWUzVEpqTE1CaVJpN0FRMWFmYkptSTN3VjQzb3crZjJjWFNPMXNNcHpJU1VzK2JNU1VqRTJFYzNYRG9QZ2liZ0hIY0xMck9HUG55YUx2RXUvdTRFWThnYktLaGFsdUlRYTdXL2ExbUJJUnpjd1VEbE1YMkU3eDl5MnhGVzI0UG9Pd0FBQUFCSlJVNUVya0pnZ2c9PSIKfQo="/>
    </extobj>
    <extobj name="334E55B0-647D-440b-865C-3EC943EB4CBC-3">
      <extobjdata type="334E55B0-647D-440b-865C-3EC943EB4CBC" data="ewogICAiSW1nU2V0dGluZ0pzb24iIDogIntcImRwaVwiOlwiNjAwXCIsXCJmb3JtYXRcIjpcIlBOR1wiLFwidHJhbnNwYXJlbnRcIjp0cnVlLFwiYXV0b1wiOmZhbHNlfSIsCiAgICJMYXRleCIgOiAiWEdKbFoybHVlMkZzYVdkdUtuMEtYSFJsZUhSN1VuMWZlM0JRWW4xZWUxeDBaWGgwZTJaM0xuMTlKajB3TGprMFhIQnRNQzR3TjF4Y0NseDBaWGgwZTFKOVgzdHdVR0o5WG50Y2RHVjRkSHRpZHk1OWZTWTlNUzR5TVZ4d2JUQXVNVEVLWEdWdVpIdGhiR2xuYmlwOSIsCiAgICJMYXRleEltZ0Jhc2U2NCIgOiAiaVZCT1J3MEtHZ29BQUFBTlNVaEVVZ0FBQXE0QUFBRHlCQU1BQUFCK0FscVFBQUFBTUZCTVZFWC8vLzhBQUFBQUFBQUFBQUFBQUFBQUFBQUFBQUFBQUFBQUFBQUFBQUFBQUFBQUFBQUFBQUFBQUFBQUFBQUFBQUF2M2FCN0FBQUFEM1JTVGxNQUVPL051NnRtTWxTWkluWkVpZDIrWWducEFBQUFDWEJJV1hNQUFBN0VBQUFPeEFHVkt3NGJBQUFnQUVsRVFWUjRBZTFkZld4bFIzVy96K3UxSGNlNzlrWkF5Vkx5bkkxS1c2QjVack1WS3FseURXbWtBaUcyQ3FsVWllYTVwU1JGVWJFVDJqOUtQL3hJditnL1BBdUZWTnN2UHdKdHFuN1pBZHBLU1BEOFJ5c1JoT1JGYWl0UktHL1pwSzJRcW4yTGQ1TVFrdlgwZCtienpKMjU3L241UHUrRzdyMnlmTStjbVRsejVuZlBuRGt6OTc1N2syUVB4OStkM0gzdkhvcVZSUVpENE5OaTl4NHhQMWlkc25SZkJLYkV4ZGIxNG5MZmNtV0J3UkRZRm92SnROZ1pyRkpadWg4Q2xSb2czUkNpWDdreWZ6QUVqb2dYazJSRVhCeXNWbG02SHdJajRqdEpNbjd5SGYzS2xmbURJYkFxWmdlclVKYmVFd0xiWW01UDVjcENneUd3WElhdWd3RzJ4OUlscm5zRWFzQmlKYTREQXJiSDRpV3Vld1Jxd0dJbHJnTUN0c2ZpSmE1N0JHckFZaVd1QXdLMmwrSmpRaDhyVXp1MzNuYkhpVXRKQmVmekoxNUtrZ2tRNThwZHJyMmdHSlpodUVxQWdhczhFNjVFbExpR21PMkpjK3hZVzN6bjJMRmpTZkxFTHdyeDRrTkpjdnlEUXR6ZFF1VmZBNnhJbDhmK0VGZ1dGMVRGS2FGV1hwTkNyRWhPZmFlMVA1SFhRcTJxSE5mbTN5MTNQWkR0dE1VMTZlb2RtQVhSa0lXVzRRM0tJd2NCSDFmZ2U2bmhsM1M0TGdzRjVMcmVNZWk4WERka0ZqYjlMaHg4YW1FeDI4YU5wOStUU21zOWRlL3BlKzg4Q1hMbmo3MHlEdGVxZUZibTFNVDM1TG5iOEFvT04vR3FSN3UzdkhNbFgyYmw5KzRRejN3K21uOUVYL2RvSnBnbkczazVtbC81d0QwN3AvNnBSNkZBdWU1emtkS1ZOdEM4V1dYODRNZEJuK0dGSEs2SGhaaEJEZ0lCR1FhTUgrUXRyMThWWWhkL1Mxd1RUbytuMEZPSS8rVThRNi8yM3RtYzZnTjdNcjRnUkZlSS96Ynlnbk9vSEZUOSthLy80eTkvMUJ3ZmtYVU9RVU5yeUkvQVlyZVlLSWNySnE0bFpJeGVWamNScjVQb3NwSkRKRjhwZG44aHFmeU91Smhqc1pOMWNmR0J2MzVLaUxkR0d1MzJ4blZDbkkxVWNxeEtYZnozVFBMcVZMelo4VHdxVkc1Y1htVDJUdzFvR0tKWU0xVXJ1RnJjcWgydW1Mak9vbFQxUWlxMmNCNVJsVUVOL1ppc2lVMFMrb2luQ1d0bVcrd1E0cDhXa1pEa2lPaU42MWlmR3lDUDB3MDlETXVhdENMV3FDWWp5c2xZbnNHcVE2anJ3RHBqQlpEMXVsVENjRzJMNTFHcXM5YVUxdDJjczFXR1RUd3N2aXRGbWk1azVXTzU4aWJKcTR2WFovUG8zbkZQemZyZ09sN1Q0WTdHTjVBZlVRNlgwajgyWlMxaU95UXJOU3dBbkRTR2ExVzhBSDV0WlpwdUpTWUxTNjdRY0Nsb29CUkxWalhBR2ZsdHNUTWpXWWNpQnBzV3cvVUcwM2tNN2thbVhVckdsS01Cenc5OTg5ckhGUlpxSW4rU3czQWRKY2M2dFp0Y1IwMVBIdHdUQllmc1hmWHJ1U2FralR6ZzZIWG9qRFhLbk9IcU02b0VQSzlJSDN0TmJXMDFQTDI2U01TVU84cEJCYTA5WkFiWGFlVE1XbkVNVjdpUlJuTDR4V1JjN0NiSkViTGRnem5hQmpZTUR0dEwxdFRqYmpwWUR6d3czRUNzanF2ZUcxZGNsaTFkTnY3UVJFdzVRb3dmRFNVaGd5dFp0Zkp2bE0xd1JTL25reXA4UUJjcjJSSHl0UWR6MU55TTNXYWEyTVpTSVZvNnNXRThnc3VzRjhKMWhHeEdIWUM0WVdoM2ppbTNzZnNIbjNRbHRsV1lEOU1Ea002L3lwMHE5M2dMeDNVZEZ0NWVUSkkyd29mdHMwN1NjQ21vczJra0FqZEQyak9HalZVUEk1QnBqaUpqdXpEWU9WczJRdlMyMXc3NU9IWEF5Y3dhMnA2anltMXJ0eVJMVldxbVZnWlh1QzluRUo2OWJtQkYwTjFDcUlWQW9tNzdidHNjRWpIQ25DcHdRM3YrQVo0Tm5SSEt6SHE1MWVlcmhYQ3R5WmhIaWV3NmYyVGJpQ3JYNWpvYzF0dFNnYjNpT3JFUndPMFYwNjljWlIwV3oxWGsyc3MyTjB4aW16MWtCOXdXczdLUmI5MFViSmZiQ3FLVXRVSzR3cVl1MlBiVzljTGRNa0JFbGF1dnNTTEw5cUpuN0RVaFhLMDFjbHdSTno1RnRmQkk3Smh4SWtueW1zZVkxQ0dRV0V0WktmQnhycCthdTI0blhEdzRKdnkraisxZ01CWHdBNWhiNW16amJYYUJEVE9xWE5vdzJSUW5XUUV4WE0rWWtoeFhJTDVBb1NzbXNFOVpNMEh3YmlXWlNvWE9IQ3JZSTEvOFNiazFJZU5uU2RQdGl4blcyZzB2RmNOMW1vK1BwaEJMVExZa284clphUlJGRHJsRURGY3IwTU8xTGhBUjRPaUloVms2MHpFYTZicksyZDkvUU9sQ3VLdzlRaVM1S1hseHBYZ2tHcXlkaGJWaXVBTEtOU3R1bFlPc3VGSGxLanlVN3pnN3lPQXFiMkZ0R2VrZDFnbXNmMVF2TnBpamdDZDNQc0hVS25DR050WkQwZTIwYkVCQTArb0ZLeCtKTXphQm01a3p4WER0Y0hIVjdLUW9wNkpRdVNubnQrQ1lGcTA2R1Z4bFBLQXpqLzFWVFZ6NjhqRlQ5S2p1Sld4MHh2Q3duK0NhTXN3Q1o4aXpvVTVDdnQ2MnBJVENaQml1TlQyQ1ZONE5tTkNBeGx5djVudkdXU2t6R0R6OXoyMUt5b3dyeHpROHFsZllWRHFESzYwRXpVaGNBSTFqU1FwTkV2UDdqUWx4U1hQa2ZxeGV0MWxXSVFLOXNkTzl4SFhMRjBmcVhiQ3NybWRUOWNXQ3VFSjJ3OHFHSm5ZVzBjeCt5aVYxVmlPREsyMW9HUWUyY09JOEhoZXd1RmJNMHJmR3V2NnhTeXRXbFNFUUcxNXZhbnhnU3Vta3JZZXIwUlZ4Q2hsTHRZQzlrdS9lc24yQWg4dU94SDdLVFhDdmxNRVZpbGtnYlJ1YStNeWFJaDZaMTR6aG43WUZDODJ4WkdZT1N6Ym0yMnZLcjhJSVhXMm9QOWRMcTE1K2dGemdpcTJNQlVoMjV1aW4zQTEyRlF3cEdWenJvVGpiMUJVZ2xsbDRTbHNSWXQ1djFQZXZ3TlY1NDNVcVdnUlhlZzZsWlpzRHJzN2RLVzQvNVJhNFMvUnhwV3MyYjJWZmVhS2R4ZldzcjRNZkQ2UnNyRTdKS2E1YXdGNXBMTFJzYzhDVm14L3greWczeHFLMHJMM0MxTE5leGJaMEpZajFMSzZ6ZnF2a0F5OVlGdXpaekxISlVSazZWZ3ZnU25kT1dsWTJjTTBHZVgyVXEzckJpMmV2R0FvN0RTdjZLaEIxRDllVWc2aTBxYmxwVmNZTDFnZEtOMURJRDlBV2FjdjJtU1p3bTFCRUgrWHF6aWVoUE1kMUFnWndKaU5zQ01rZitFcmU4ZVdzOUlWK3VLNnpBbVM4eGdlT0swaXFCZXdWY1hsdlhIc3JOK1Z2cmxsY0s3LzVPVmpyVjdNOUxaNm1lMlo1eDJaR2ZLQzZpNk5VeVNZTEFXZ1NNNnVkbzhwWXFoRmMrV1Y5U3J5UlhXUC9zb2E0enZqYTlWYnVxT2RlcGIzYVh2OVF3NWMwbEpSY3d0a21mR0krMHdKVVowaW1Ya29XUlZocDErRGtFQTJ1blRtWlhRMXhKYXZPTzlaNDg0U3JRNUw4Z0V2SmNyMlZhN0lnRGNYSlhtODlqK01jaUx0NU8wT2pmd2FTNDhmdVZxYVIxRVBTVDhtaW1MVHRWQVdNelp5dDNVRE12MUw0bEhlb2k2RjE4SkgwVTdKSTJsTzVyaDgrV0QrUWpLLzNlbjRtQThBQkpRUFZ2NWR0cU9hbTZXM0FwVHVqM1VBTTE4cmJVQ3grN0RhNGRCOUpTclY0ZHBLa1dWeTVjbU9aUU1yaG1sUmc2TEZuYzN6cEI1cUM2a3hadnlPcTRhWmJiQzdVclI5b24xVzUxZEFQZVByMldtLzVTUG9vU3lFOWxSdmhDMFVVWjdnbUZHWnRlWHBjNlFTdWJCOWM0VlQxNkoyNnZHN2lnVW5qMjRyZ1dtemVhcks0bWxEanVDWnROdHRlYVVobGUvMXh4V2pVRTljTk53TlhGYjhlTW91WnE0ZHJtbG1uZXJqNm9mRlZRTmJIdFJ1dUMraGVoemJPaFViZHJBNk5HNGo1VjY4WHZmeUFiNjlZYjJYWEJiMlVHODlHL2g2dWRMZkFteU05cGE1QUFrZ3hQeERGTmFtcmpkRy9meUZCUjJYWWF0MUFJVng5bzRyZzJrczV1S2VHaDQrSEsybEsyMjFYN1ZqUDdoTmVDRlhCUTVRL1BWUDVGNFRocWRaMjFJWmUxVDUyMGN0ZUtSeGVzYzFGY08ybDNIUTJldkJ4WGJZenJHMWdiOFRrZzErNzgxeGpiMlY3bEdwbmNUMGJLWHlrQmdURWo4aDlSR25keTdPbVZMVUFyclNmNWVIcUI2UnlQNHM5UDlVVmdpblh6SG9OSDlkdHlKNHhTc2JQRDZPSU9aNSt6QlNlSnRaU3ZNWUEzT1Vzcm5PeHl1T1BkbmQrRmhrMWRSK200cmI1cXdWd1JUVGs0MnJXY2thRlhzclZYVml0aXZ1NGJrQjJ3OGlKbjVzbzRvNW45UlUrVEwvNmFNVnJETURkOWdLU1duQy93QmVsODUwYktPUmZhYjI5WlJ2QVlzN3VsV2xtTCtYc0NzVUk4SEd0UXZhbXljbzVILzhOaEkwUDRYZUl4Ny8wUmJhcU5MZHJjMnJ0amIzcStYY29jNlpIUFpwbFNkbm16YlpRdFlDOVlrcG5OalZ0WWcwck8xbk5WdzdYeE95czZmSWhyb3RPVXB6Q1RvYVp0UEhya0RmcFF0UEI5WTNYN3NsRmIreTJpdHhmYmZRb1RnYTJndnc2enY1eElhOVdyM21MYnFzdjJZclFKRHVEOTFBT0tOcTVVNG53Y1VYVi9vRVc5dWRtVGZ0MXU2TzB5aEV4MmZJOHpyYm1mTkxmcUVOaEJLY3ljcEwxeUI1Ymtvci93MFFqdC9UcktPY2YrOE0xNVdPMTZvekh0TjVET1VRUFptbWlTNGU0NWlwbDVDTWdXVFEwbXQ5VTlMSTFZcE9uejRQc3YwSWJweDhOekl3c0w0bUFVMTZFRDV5MlIxZUlIMFZpelN2SEVqM3R0Y1Bkem1xNEp1bWhIR0JnNDR3YURIRTFZNXlwNDVPNE9FdUdnNzZkVlhUZEdiSEpWT2RCOWw4eEZOeHNnVVIyU3ZZa1F3KzJXU3V6MXZzTXQ1NjROcG05SkVqTWVhM0poMUR5bE52ZUE2NHZaY1FGU1Z5Y2xtSGlzdWlZanA2VGp4OEQ3TDlpNkRzb01jNmRVNGlJaGg1MjNPanNRcmhDbm9PeWJRZWliYm1IY2lpZDhjYWh2ZmJzQ3pYU1pMRWFxaXVCbU13MnJRYjdKMUltRy80bUhEdlhkMy9TU0VkbnRneXR6K3NjbWt3ZUpYdmFLL3puckswRFNTMmIwRVMrY25VRGc2MFM0dXBzM1JieWlYVTJWdUVIRks0WXRDdCtzWDJsZ05XTXFZaHg3dXpITU5HRGhxYTcyZGdtU1lCR1dNVlV4YmtucmhnZnpxOTAyY0F4QXZLVmcxL1BESE1mVjNSRnl4dHJHV25CdWN0OE5Db29Qd0RqQ2dydWcxRjFzTkVqZlV0YXhLKy9YVjgwdWxzMXE1ancyNEU1cnhmQkZlUGNEV2JuTU1jZi9TT3RSWTV5eUlWV1BYR2x2VEtGei9haUZoYWMwTHpyRDVxNklFc2NEWTBucUxrSEJvODFNQm5NcUNxd0pCMG1ZRmdZbzRLdW0xbUo2MFZ3aGJYYnNZcUxabXkzYmNPRXVITFFBWkNZYWNab2hMTHNCaTJsbEY5cHI1a1MyVE82Tm10NVRWTzcybnVPc1JYNkVMQkhkWjFRcm01RkFtSHRTbWtScnp2Y0ZMdUJzSG9oWERmY21JTi8weGVOd2hsdGkzSGxvQVJGaEd4TGh0VHljYVVDYXZEVkExc3duZUJYamJicVdqS2ptUlZzaWc5NDdsZ25BeU00cXl2WG9kVzhwS21YYzVKQ1dKenBDdGdvZUZibTV2enI2VjhwNWx6U0ZhdjJvZ0ZoT3hTanlxRUdhWlZSaGtiK3ZCYUdVeGZKUlVyU1Q3V1NiKzZTYTVtNGIrZjJHWnoxQVplNlpHaGNCeDArck1QT2ZyZDd5NU1tWjc5bmJEUG90dENoTFMyRnREb3JhWUM5MjVJVXNsY2t3ZitsZkN6eERFMzN4aFc5TjFzTmRXT2pDVTA1Wm1CRWxZTm84azRaWEdtSWFUT250aWs1aS9NNGVkbWJMaTVnNDJPc2R2RSthMFRnVm8ySmdrYWo4aXJRQlpsL1JKenFPc2lSdTU4RHY3RFJFcmZOSmNNUHM2RFZ2SksyY0xtaENOZHpsYWIvOE1QaXNyNHNscnZYNTExUTRYSGpZR0dBbTFvQUdaN1pVNGtxaDNJWlhDZnUvOEtmbzVZUTMvNzYvUTBsaGpTalNmSHdDL2lYYms2SXk1WDY2eWhrWFZQNStNL0QxN3BSQkhiMHJ6dFBvZ0dxVitoWTFWTVVob0p0Y3hsYUxTbXBxM3BxZVlXdzhaWnU3bGMrOFc3cWk3aDQxNThaVENpSElvaTh3emFnUmFETk01SmNkZjBnajI3WHFESGxVSUhLTUh1dHN2Yk03TGV1ckg0WkEySUNYUkRpdHkvTzBBV3hvdm1zaWM0cFBhU0hvV2NQbXFiL1d0UEJUM2kzZ3V4dVUrTkxFakRtamNsY1R5OEtrWmI1bG96c3V1dk5ITXVpUHVjZHZKeXM4ckRDRS9aM3hvcW8yN0dDWVJ4UkRnWEpYbDJNUkNQYUhnYlhxWm9RYjBsdUpHTVl4U1ZBYXBGYTZKcVFoMGlEOFd0cTRuOG9Fd2RjdmpTa28yYTJWdXo5L0grbDJQbDhrdnlPNEk4eXZPL2lwaEcxTEM3OSswZnhpSjcyNjRhTk9Xdm54UG1uYjd2dC9Ma1QzdHBnejgrN2tLUktYYnlobFV5azRvMU83bGg2dTB2RWxGTngxcXdyTlBsSlN4OXZHZkw2cmhBbnBNdmR3T1UwaHJKdUx5Qkd2THcwbGI5RjUreDdlN0FHbFBnZllWWm1KQTU2L21jTUdUd3VaSkgwNjAvV3BTMjhZY1puRHlrMXRTREVPU0hla0NzdXJoeDB5bEhYQ1JyL2gzTnEvdTlzVXNEN0xablR0dkVMMmJ3NTNtdHJUZXM1Yzh6T25UWnJjT0l2MzEyNzVWMWJlZlVxN3o4bmJ2blR2TnlpL01uM245dzU5WTBlVXFMS0hhbFpDK3RSVldkMVcrUTJ0MlNxYWNjM3d0ZGRldjd3L0trL1dYRXl0dVZzSnozTndSaVNhK3I3bmFvZ2FvUGJWTjFZdHZPZEM2MTRCenQ2bVlSWmdxSE5TNVMwUm1BU1RzYStLS1pqZzl5cURYazRVcW1lS3hDbmJYRitTVWNScUpwcHlFWGhUYllzY0hWTVlNSVdTUzZ6cExJSWJCc3o3ZHI0ck1OMm5tMXhCTlFObVlDWGFGbHVTZVFoWU53bTRpMFQ0S1ptaWNYcllQaXI2V3JhRUR5M3BMTUlHTGVKdUdCVzVTSHlNc3NDVm5qVWhGZmJNV3RtQlV0U0ltRGNKdUtDTlFVSkVHWXJOZ1BUaURIaWpsdFltN3p5SENBQUVCdVNDYmU1cFhLQjhLeWkrUDlwWThTeDF5UHhnaVZOQ0FCRTVUWTM3UEEyQzFZZm9LcWUzK0FsWnYyY01oVkI0SkJ4bXgyN3pZR0phU2tzdWFHZEF5N0VacGhiY2pJSVRCdHZXYk5tdUIwTnBLcDZ1VFZpN1RvanFVeHlCTmlxdjZINTBmQVZ0NlF2eVB5bTNpYmdRa282UUtDallSb3hkb3Q3Q0dibTl3cVA2dkMyYThJR0w3ZE1aQkJJTlo0ZHUxTWNEMTl4STBMZWhqZ1NlVWdrSTdKTUFnSHNzMUk4TUNib1hvdzhzRi9GYnVSb0prNDFlVjlyMlQ1bDdISktLa0FBNFd0dEVkeGxjek8wOGtRYk56dy9iRUJtRlpxMExjRGZyTVh5U2pLREFLS21EejA3Z3pmYTYzdEoyS3hTeDFLbUlFVzZyMDhtRjhvZ0t3QW14c0FyWHlzTGVIamdVa3ZsamdxNk00YzNGV3lGcFpmRmYzWEZPMEoreVFrUm9KOWlUTjJ6Kzg3SXVBOEtWejViZStiSmdGc3lZZ2hzbTFWL0xMUGs3UnVCVG16cmF0L1N5b29HZ2RTdVhnMm5QQThEQWJ2cE9neGhwUXlEZ04xOU5ZenlQQlFFN083clVLU1ZRZ3dDUjgzdXEyR1U1MkVnY0x3dGRoL2FTK2c2ak1hdUhSbTRwWVZqOTlycDhCWHE2Vkg2Qm5mTlBNNTdoUm90bXlrUktCRW9FU2dSS0JFb0VTZ1JLQkVvRVNnUktCRW9FU2dSS0JFb0VTZ1JLQkVvRVNnUktCRW9FU2dSS0JFb0VTZ1JLQkVvRVNnUktCRW9FU2dSdUNZUWVQRGY3angzNXBybzZSWHRwSHl4WDRucjBER3YzSUhuczBwY2g0NnJmUDFBaWVzQjRJcmZjWmE0SGdTdTNSTFhnNEFWcnlRdDdmVWdnRTFMWEE4Q1ZyekVvYlRYZ3dDMnhQVWdVS1dYanBUMmVoRElscmdlQktxbHZSNE1xaVd1SmE0SGhjREJ5Q1gvK3VyN2FnZjM5dldEVWZ0bEx4VzR2bGJzL2xSWHZjOS9DcitVdStQRXBhU0M4L2tUTCtIOVEvVFR1Y3N2KzE2OC9CUk14VGZveGZ5Vmp2aGhLSWZmemVNQXJ2Sk11QkpSNGpyNGRVdEZWNzdpYVZKOXAraUpYOFRuUXg1S2t1TWZGT0x1RnNUOUdtQkZ1andHUkNBMXI5TzlTYjFCQnhZN1R5SndLMkZGaXFydnRPUzUvRGNRQXFsNUlSSGU5eTZCN09vM3Zpem85eGd2d3h1VVJ4YUJLdmxIZTl4eTF3UFpBcW45S2t4ZFVjdjZ2Y1RyK3MxNm5ibHNsVEl0di94bVVaWEVwWVlQaTNrZGZKS3NLc3V0NnJlVTF2UWJvTHFaQ243MWF6VjE0K24zcEJMUFUvZWV2dmZPa3lCMy90akR3dUdxWDBTTU54VE9vQVFDQVJrR2pNdnZ1WHRWaHBSNCtQVTlCTDNxM2JWYmYvd2pZWUh4RTYyUTZYTk9Odngwa0twODRKNmRVLzhVc0QxR1ZEbWZXV2tEelp0VnJSLzhPT2d6WElMRGRWUTVXRXhjU3lnd2VsbTk3L202Z3dxeXBucTk5eGlmd0tJai9ETFR0dmI2dkFzK1BhWDlsODlscWZFRklib3gyYXhNVkxrc0UrOTNOeDlxVEpKSFlMRmJUSUxERmU4bWtvaDNwWit0WGtqbHV4OUhJcDh5WU5YM1RWYldlK0Q2RjBMOCtLTXAxTTUrZk94RzgxV0EvSFluN0lRUkwxT3AwMmYrWHAyS044ZnppUnRWTG1EU3UwZlhqSkFLcmhiL21vYkRGUjhxbWFkU2JmbGEzYzVhVTE2TTVweXBPZFJ6NVRQOGk4NFowZU8xM1NXdzNnZTkzK3BsNGF1QWZlMjF6M2RPOFVGT0dhOVAxT1N3OU1TYlJGUzVrRW5mNVhWam42elhwYkN2YllERGU0b2xXWlZ2aHE2dFRNc1hhaThzbWRhR2VmNUxYTjE4ZXpWZnBteGpiSzI0WmlkL0NaV0s0b3JQUWpha1NJMnZFMitwcUhJUkpnWTRReElmRVZaWFRNbnhjSjBsM2lnNTFxbGRmQ1laRjNaU2YvUk1GUjdPL3o5OHRFc0E1ZUk2THBmVWFJdFcxV1p5bXpoOWo2eFVGTmNiVE9mdDk1bjhUa1dWaXpMcGt4b01WN3p5MlN5bFNLS0hxN1JYUkFLTjVQQ0wrRzR2M2dCMVJMNVUyMis2YUdvZEN2ellwL0p4dmNHdThKb3cyQm5WSEEyNm5mOUlTYmZlUng4LzRQcXIvRjFXV0ZTNUtET0w2elEwbkxYaVhEdndyNHVTWFlPZnJYNkh2bmE2a293OGIwc09qZmo0K1o5NEFKK3B5N1hYdWwzaDBjeWdkRXF1dS9YcHgxWmdCUVZ4WlIrN0c0bSsyVDZxWEpTWnhaV1UvYTRGeWVFS2l6Z2oyZXRZRWJUUm5UWm11KzJ6dHVSd2lYeGN4OWtrQzFVdHlOUitZVnhIM0d2WUFIRWpwMDlSNVFKbXhnL1ExdDlGSzlEaGlub3JrcjJCRlFGOUU1MitYRkxmdENXSFN3UmFXdkdqK2tOQXhGam5xaUpkR0ZmM0ZSemFXWnFsTmlKSFZMbUFtY0ZWN3JHMmpEU0hxL2srTElib2pseGxIUmJQVlZnZlRZM2huQU10cmRocC9YbHVZcXpDQmxvMlp3aTQxdGkzR2ZJL2VCVlZMbUJtY0pVUEV6ZU1zZzVYKytHWE1TR2V1b3o4S1hGeHpQWHhOWStaS2tNNUIxcGFxVTNodmlnOUFsejVpQ2xxcjdDcEM3YWg5ZWozV2lnN3FsekF6T0JLbjlod3lxWjJNRGlFaFZqQXRFVmY3djZVOVc3NGZ2MGM4WVoxQkZwYXdldHM3STlDVmQ1c211OFRUZjJlOFFEbUZpZXViYjZjYTZyYWMxUzVnQm5EOVl5UmthcnRGZnFTaVExdjZucmwxUkVMczZZY2VzaVhhWWE5NzNPZ3BaVzBBQ3lYZElwVXYyQnppdnNCeEVLTFZoeWlPTk9PNVNraXFsekFqT0ZxQmFiR0FoNTJubWRWOHphWVhXTkVPcCtRVVdNL3lVQkxLd1FhcVFVMU9IQkpjdFZuTXBIWE1IVE91YWU5QXNvMVcyK1ZnMnk1UkVTVkM1Z1pYT1U5d1Mwako3MjRLdTF3aWkwWmorcFBsOEZHWjB3NVNDV2ZPN1FqME5KS0JuWjJzRkxzd2pkK2tOZXdCZU5FVDF3N0pwYWt1dFhjZ0NDcVhNRE00Q3JqQWF0VCt2eDREVHM3MkR4eld4elhhd2o1UjNiUVE5NUJXMysvUktDbEZWUVh6bzRJVjc0eVNRdmlpdnFidGlFNEJUbU5XSVlsb3NvRnpBeXVpSWYxTjdkSVRycVl2Rkk4ODU2YStFa3JGWGU1TllRMXQzNUlQblpweFpVb1RnVmFXcEhiMEc5THA0YnRCeUM2WVJzQ3JuWmF0a3hKUkpVTG1CbGNrYyt1MCs5anBQL055WjFuUHM4bGYyWk5wUjZaNTl5aDBvR1dWanJXZlMrYUJLbCt3U1J3VGprdWpNL0lYbjZBUXN3dFd4WlRSbzVyaXlvWE1ETzRWaUY4eVFxL1drU2dwVlBrdDk3Vk1nbUtzMlpOQXVlMEdLN2tBdDJvdyt2RmM2YmlxSElCTTROclBWY2M2OENCazRHVzBSWnBYYURIanN3dmlDdTVsWlp0Q0xqbXZGczhxbHpBOUhHbGF6WnZaVjgxSXRBeXFza3FsRzJ3bk5SUHNoeEw5dklETkxXMGJFbmd1bXNUSGhGVkxtRDZ1R0pheVBFcW51aURUZ1JhUmh2c1lOT1ZaeFRFbFRaeFcxWWVjUFdFMjR6OXhLOFlDanNOSitHcVVYdkR0WlpaNVJYRWxiWklXN2JMVUNIbmJraFV1WURKN1hXaXl5TmoyMFJSNGdlK2tuZDhPVWQwb0dXc0hJV3ZaM2xHUVZ4cEdteFplVVBEdGZLYm40TzFmdFVLSGhwQjk4enlqczE0SzN2Q0ZTT1Z6ZDhRbE1iOUs3K3NUNGszc212c1g5WVExNW1vZGxIbEFpYlpxejErcUJHVlZJd3BsM0MyQ1orWWo0c090SXdWVzJhaHJNeFBvN2pLblUrL1ZadmkwUVJ1aWJLVk9YbFJ0MDczbW84cUZ6QUoxMXZQNHpnSDRtNVB3TEFTUHdQSjhXTjNLOTVHb0dXa0dBMkRSWStmUm5HbDhDbnZtT1AxZlNUOVZLWWNXMm5xbkVCajUxL0gxL3M4UDhPRkh5d2RhQmxwRHRPTXUyRWs4OU1vcnBXMzVhRXFkaHRjcm84a3BWbzgyOUpSNVFLbXd6V2hwMTNjL29xVmN4V0lRTXVJRHR0Q2ZNdG54M0gxeXZTS1gzMGtLVlhVdjU3UmJWT1l0ZVhwY1pVU2U4QzEwaFc3bVg0WHhIWDQ4NWJCTldubmJ1SmNXWUQzZ0N0UWVGTkdxWmN2cm41b25GSDdDaWIzZ0d2SGZlUGVLRFpVWENtS000TDljMVM1Z01uOEt4NUJoTEE1WDhwVlNRVmFCbHBnVVRDZlpSYkUxVGVxb2VLYVlPWUtZNGlzL3JIMDVJTmZ1L05jSTVhekgxNS9YRmNqdTNnRmNhWDlnUldyN1hCeFhRNkNGOXVRSVI1RzgrWjQrakV6ZFV3VGE4bVVLWHJ1aXl0dXJOdEp3VGFXUnVNc20wMUVyM2lBOXJNOFhJZTduNVVUWFZqMW1vU2dQWjdWbWh3K0NWYkxGaXBJOU1YMWh0aDk5YlFZcnJTQThIRE5oTWVtVDFIbEFxYm5YNU1OeUc0WUFUbm40NytCTGQrSGpoMDdkdnhMWDJRM3c4eDkycHhhQTdFRExUTzFFV1ExTWl3a0MrSks2KzB0S3hXYjVrTzhYMUNGN0Uwck80ZkFpdnQ3T3V0WFhiUXpuYWRIanBSZTdINjRIaklQRjN0Q0N1S0taNG5aMVlKank5bUpqaW9YTUgxN0pWd1hQV1VqQ2N6RnM0WmR0NHRKL1FzdmsxSG9IR2laa2JaZ243N2hHUVZ4cFVlb2xxdzg0Sm96ZzBlVkM1ZytycERXUDlEQ3hHbXhyMXI3WHJaR2JIWFR4RGpibXZOSmY2UE8xUXUwZEZsRVhXZFhzRk1mWVRsRmNVVjlOMWJSTVRNb1dSTkVScFVMbUNHdUZ6SnlnaVJDa0NYRFJOQjNWdEYxWjhRbVU1Mkh2Ly9hc1N2WWFmN3NSRkZjTzN4WGY5Vy9oODY2RkVCSWVRRXp4RFhuTWpuSnVKUXRrMEoxL2NnSlBTQWZQWWErL3pybVZyQWJzNnpKb3JnMjJUaE1rSmhqc2hrWlFFaDVBVFBFOVNVbUkwbzIyUjAxVkZkdUNKT1pHMFIrdFdIdnZ6WXZ6cGdHdkIrUUZjVVY5dUtnYk9mMko0Q1FsQW1ZSWE0dkdxWHp6dXRzNW9jZlVMaGlNbHZKcXpBd1A5Q1NTNWhpdmUrc3NaeWl1S0xWV1N0dW5RMUt5NVJFVkxtQUdlS2FFN1k1NFYwV2xNUFhLaitBeWN5VktFb0ZXbktCcSt4NWlYU1Q1UlRGRlFzdTU2NjdOdEJoTFVneXFsekE5SEdsVmJGYVpveTFzdkpNR3BzenpnVlhqWHMvbXZkNGlLazJ5RG5ROHRmZmJnZkRaRzNlaXFxd1FMN3d1b0IyblZ4bzVlNmhqei82UjdaQklnTGxva3dmVjlyYlZYYTN2ZWdKWXdrZXZwSjdWME94S3ZyNkR5YWpENWxWSFpaa2cvU2IySGk2M2x0MHB6eXVqN2ZRYTM4Z1NaaUR3MlJyYkxmTnd3U0l6U29uV3dxWXRJdWprS0Y4U3FuSnZ1MllzcUw3eDhOWFdqdTJaRmJUeEFXdTRQNHBhT2s5Vjc4TnJiYTB1UFIxSDVYSDc5Ly80TmRTei9kQWw2VStiZmJHZGNQNU1zd2JtMG9XaFRQZVZKNVZUaFlMbUQ2dXRKWlR5dFZKN0RkM2FRaE0zTGR6KzR4cWhQN3o4QlhsdFptdTQ1SEozKzNlOHFRclY0QkNFNTcxMTZIVnZKSW5SeFJwS1E5dmE2UnJzY2h0dWpldUdMdEx1bXJWUHAxRjI3TE1vOHYrZThySkdsbU41VjN6ZVMwTUoraW1GbFAwMjdlYkxpNWdPMjZzZHZFK2JqNVZZNklvRG5HTHFuSlh6RDhpVHFuM1FTbE9nZi9UYkQrSHhKQldaNVc4T2toM01KK1EwRHAwVFJYSy9kOGJWN1J6czY1YXR6YUtMbHFNWldaV3VUaHpHOVdZbVZOeUZpWEhhWVNsbXhQaWNxWCt1Z1J1MUduTXc5ZTZDYm5nOC85MTUwbThvT1FGMlV5eGYvVFNDdkVMVEFhbDUyV2FwZ04yY01QQkhwQjRqbzByVTMrdno3dWcvT09tT3hqOG03bytEUkJ1cjRGeVZNNW5UdHovaFQrWFNuNzc2NnAzZWtJQUFBUHJTVVJCVlBjM2xCamEzS1ZKOFREd21ZQTFDUEhiRklWUE1JTmwzdjBWMXFXVEYzb3I2cG0zQXlocCsvai8ycTk5NHFkcVVxbG43ajM5NzFyQU1oaExrbTdLTFB0UFcwVGxQMCsvUnowbXNIdlh6LzJaS3FtcjBpOHljdzluTEtvMDNOb1pTYTA2KzZCdFdlUHNvOHFGekNwcjBNeCs2OHJxbHpFZ1JoR1pvb3VMMUZMWHpid3VmTVViS3Y1SEtVUS9YNVpqOHFpZFJuWEdvQ2V1azdVVCtEaHRNaWxUR2FRTytPaStuRHZtdlRZSmw3eGp6aXVKeE1NS1Q0UThDbC9LcjV1eEluOGs0MFFaSTY0NmxsYVRjd3l1VTBEeUxjbU5vcEVrRzJqV2RHamRObVRDMThyZjRqazUrKzRhekljUy95TXVJQ0tkQmorcU83YytmWnM2enVNZGsvcDQzOFZOUlhWNUowenNqTWp6eEhsZDZZNXpMTDZsT250KzNrVVdyb3MzdEpLSlZMeFJOVWYveDlMYlRTS3FYTWljL0tTcGtCeHZHZko2cUg1Q3V0ek9Kb1hLMzVJWmJUTnZxSmM5NnQ2OTExUkt6TytTeDN3ZmIvTy9YNGlwQlNIT2hhL2tHWWI2NC85d1RzVlYzUmE5N0dOTHltemE4WTNBYkplZWt6dC82azlXWEhQYmVxbUNFVFRqdU4rSDFPVDdUKzZjK3NaQktsN1psVi9lVVUwczI3RGZoVmE4OFk3K3hRKzhHVU9ibHlocGpjQWszazkxeU93K2RHd3dCcWU4RkdLVTZrMG14Qk5iWVc3SnlTQlFOZE9RaTVPYmJGbmdTcHNKRkRQM2x1T1dWQTRDMjhaTXV5YWtTVHBzVjl2V1F1RFhrQWw0aVpibGxrUWVBc1p0SXQ0eWdWaHExaVM4RG9hL21xNm1EY0Z6U3pxTGdIR2JpQXRtVlI0aUw3UDZZSVZIVFhpMUhiTm1WckFrSlFMR2JXSTV0YVlnQWNKNmtjTWhHakZHM0ZFTEZwNVgwZ0VDQUxFaG1YQ2JXeW9YQ004cWl2K2ZOa2FjL3hvZlh2eGFwd0dpY3BzYmRuaWJCYXNQVFZYUGIvQVNzMzVPbVlvZ2NNaTR6WTdkWjhiRXRCU1czTkRPQVJkaU04d3RPUmtFcG8yM3JGa3ozSTRHVWxXOTNOS3ZpODZJS1pNWkJOaXF2Nkd6b3VFcnRsMHV5SHo3K3JLTW9ETHBJZERSdXlranhtN3BackozNzBNWEg5WGhiZGVFRFo2WU1wRkJJTlY0ZHV3akp2SHdOUmxUMnpKSHpIWkNSazZaOUJIQU5pdkZBMlB1TnozWXIxTFB0L2dGazlvTHhGaDJUNlJsOHNza1F3RGhhMjFSd2pXdnVKVW4ybmhDNHNPRWRlWm8wcllBZjZWV0pyOU1NZ1FRTlgzbzJabmsweWJJd21hVk9wWllJVVVld2J1dUp4ZktJQ3NBSnNiQXUxNHJDM2g0NEZKTDVZN2lOdExUdCtFWDlWdGg2V1h4WDEzeGpwQmZja0lFNktjWVUvZnN2ak15N29QQ2xjL1dubmt5NEphTUdBTGJadFVmeXl4NSswYWdFOXU2MnJlMHNxSkJJTFdyVjhNcHo4TkF3RzY2RGtOWUtjTWdZSGRmRGFNOER3VUJ1L3M2RkdtbEVJUEFVYlA3YWhqbGVSZ0lIRytMM1lmMkVyb09vN0ZyUndadWFlSFl2WFk2ZklWNmVwUSt2bDJ6VDBwZW9WYi9QelR6ZjZaVEpnUkp0NU5DQUFBQUFFbEZUa1N1UW1DQyIKfQo="/>
    </extobj>
    <extobj name="334E55B0-647D-440b-865C-3EC943EB4CBC-4">
      <extobjdata type="334E55B0-647D-440b-865C-3EC943EB4CBC" data="ewogICAiSW1nU2V0dGluZ0pzb24iIDogIntcImRwaVwiOlwiNjAwXCIsXCJmb3JtYXRcIjpcIlBOR1wiLFwidHJhbnNwYXJlbnRcIjp0cnVlLFwiYXV0b1wiOmZhbHNlfSIsCiAgICJMYXRleCIgOiAiWEZzZ2JWOTdYSFJsZUhSN1kyOXlmWDBvWEhSbGVIUjdSRlo5S1QxY2MzRnlkSHR0WGpJb1hIUmxlSFI3UkZaOUtTdHdYaklvWEhSbGVIUjdSRlo5S1Z4emFXNWVleko5SUZ4MGFHVjBZWDByY0NoY2RHVjRkSHRFVm4wcFhITnBibHgwYUdWMFlTQmNYUT09IiwKICAgIkxhdGV4SW1nQmFzZTY0IiA6ICJpVkJPUncwS0dnb0FBQUFOU1VoRVVnQUFCMzhBQUFDV0JBTUFBQUFzNDEvcEFBQUFNRkJNVkVYLy8vOEFBQUFBQUFBQUFBQUFBQUFBQUFBQUFBQUFBQUFBQUFBQUFBQUFBQUFBQUFBQUFBQUFBQUFBQUFBQUFBQXYzYUI3QUFBQUQzUlNUbE1BVkx2dnpaa3lFTjJyWm5hSlJDSUdYR0wwQUFBQUNYQklXWE1BQUE3RUFBQU94QUdWS3c0YkFBQWdBRWxFUVZSNEFlMTllNHhrMlhuWDdYbDB6ZlJ6c0xFTS9GTWRtWVUxQ3ZUWVl6dGp4OTdieU90a0UxbnB3Y29ZVm5KY0xhTUkrTVBxaVRleEhCeFVUV1lWN3hKQ2pSYzdkaXhCdFhEQ1crcFJMQUpJUnRVUUdmakRwQnVNUlVDSnE1TzFJWWtDUFhiUHhyMnZPZnkrOHo3bm5udnIzdHUzYXF0MnovMmo3bm1mNy91ZDd6dm5PNDk3S2tuaTR5Q3d5dUl6ZXdnNFRSZzlyMkVFNXRQWms5NUlNWHNOUzJ4azNVSGdYTlNHV1VUQWFjUG9lUTBqMEoxRjhZMDB2NFlsTnJMdUlMREhiam4rNklrSVJBUm1DSUgxK3pORWJDUTFJaEFSY0JCb3NSY2RmL1JFQkNJQ000VEFISHN3UTlSR1VpTUNFUUVIZ2N0c3gvRkhUMFFnSWpCRENLeXkvUm1pTnBJYUVZZ0lPQWdNMlpiamo1NklRRVJnaGhEb244d1FzWkhVaUVCRXdFVWdmYzcxUjE5RUlDSXdPd2dzczVkbmg5aElhVVFnSXVBaWNKRmRkUU9pTHlJUUVaZ2RCTTZ6TzdORGJLUTBJaEFSY0JIWVpvZHVRUFJGQkNJQ3M0UEFRZnl3ZEhZYUsxSWFFZkFSNkQzdmgwUi9SQ0FpTUNzSXJMQnZ6d3Fwa2M2SVFFVEFSMkNSZmRjUGl2NklRRVJnVmhDNHdOWm1oZFJJWjBRZ0l1QWowR1c3ZmxEMFJ3UWlBck9DUUx4UFoxWmFLdElaRVFnZ0VPL1RDWUFTZ3lJQ000SkF2RTluUmhvcWtoa1JDQ0VRNzlNSm9STERJZ0l6Z3NDNWVKL09qTFJVSkRNaUVFQWczcWNUQUNVR1JRUm1CWUYydkU5blZwb3EwaGtSeUNMUVA4Mkd4WkNJUUVSZ1JoQklYNW9SUWlPWkVZR0lRQWFCWmZaSG1iQVlFQkdJQ013SUF2RStuUmxwcUVobVJDQ0V3SGwySXhRY3d5SUNFWUZaUUNEZXB6TjFyYlQ4bytucCsrTXRSMVBYTHROSlVMeFBaOXJhWlNHbHZ5NC8rVS9UUmxla1p5b1JpUGZwVEZtenJQUk8vOTMvKzYwZWl4OTVUbG5EVENjNThUNmRhV3VYN2RNdGtMVElXTHlwYk5xYVpocnBXV1QzcHBHczF5NU5LK21mNWN4dnMzaGI5MnRYQ3Nwekh1L1RLWS9WUkZKZXVDK3FXV2JzaFlsVUdDdVphUVRpZlRwVDFueHRkY05nbjdGYlUwWmJKR2Y2RUJoRUtabXVSbGxYMi9MSGpOMmRMdElpTlZPSXdLYTAyS2FRdE5ja1NTMTJzaThZdjhEaWg5cXZTUkdveEhRclRyUXE0VFgyeFBPTXZTZ3FXV0x4dnU2eHd6M3pGU3hFSVptdU5zVGFsYlNKRmhoN01GMjBSV3FtRDRGemJLTWlVVE43enUvcjcyVlAvcGVLekU0KytRcGozeEcxenJINHYrdVR4MTlpL3d0bnJubmxYV2N1b2t3QnExVVhTZ3JPK2MxTk5kZGZwUE9KN04yQmhkMEc2RTZlM1MyRGRwazBQZlZQVlJpQlg0a1BQUnRBWTBLeVd3Yk5tbWs2ajlUTWFHWHJyVm1lc1RuYjdLaFMyVVhuL0thYTY5OWpQLytOLy91ZmczdXJUZEI5U1E2YmxjQU1KdjdkMDEwUmpyTllyNFFKM1FRYWs1SGRJSHlOQkY1dTRwYXBUOXdQREJhTmtHY1hVdlUrbllKemZsUE45VHo3T1dKN0VEamUxQWpkcmQ0UDJyQTI0VDdIMk5VbXlxbFdSaU5vVEVaMnF6RldKZlg2eTFWUzU2UmRTVCtWRTlOa01LdDJuMDdST2IrcDV2clo3L0R1RUd1OG1SUEdqZENkUEh2YWRIKzd5bDZKTDdVYlFXTXlzdHVrSGpobFhXam1PNUx0eGtYQ29aSjdxdDZuVTNET2I3cTUzdHdRekE4ekgvazBSUGM4YTdxL2hiVndKSWoyZitjK2YvSitQNndoZjBOb2pFMTJ4OGk2UWJBdlJyVXVjNS9yMy90R2t5YlpPN24yMUtQMFBKVWFRNGxkdS80a1FxN3hBdVlxTHhCYnhaZDBWcjFQcCtDYzMxUnpQYWZPbTEzT2JLNldvbnRCdE15amp6NTIrMFJEdThxYjhMSGI2VDRGdFpzK0VaT3k1M1JWamdQcmlEMzJGaWVvTVU4cE5GNDUyUjBuNnhyREpmbDN1NzRDUTUxL1dDZEs5b3gyMzlPaEtrejBBQWNaYTA4bmJNcFI5VDZkL0hOKzA4MzFPYVVMMktXUjV5UWtoT1hveG9xd2ZqVDJzSEhGczA5QlN3MS9QSVFxVGMrdTY0UmpwWGV5bTdTYnNmTHNjc2xkRG8xWFRIYkh5YnFCWWloNys1KzYrY3dtYitBMzM4VHorTU1wUEdiRytmV2JENHZXdi8vWmZaMzNNeUxvOUh0NHlLV3FXenk2bk5LT2l2ZnBGSnp6bTI2dXUremRFcE5ONWw2RFhZN3U1WnNmNkltMithRVBhWEF2aStabFAzdUZCL1hjbmtFbmN4MXptMy9YRGNqekhiT1RvMkJjbStGN3crWHg3QkdYUTZNNTJmM2pwL3RCSG5NQ3g4bTZycktWbXEvQVdnTzB1dnE2Wk9YZndHUHY3bjZUUk1JT1NKSTVFcE0vSTh0YUdmOCs0SUV4Q0RVREJZNzhjMzVUenZXMi9qRGdnQ2xybXZOWm51NFZVbGVNZmZiekp4RDBuUzBaY3N5VXkwN2l1enRsVHpodjVyVCtvampvc1ZtdDVYd3l3djd5YURRanV4ZVoxNTJHeVZLaDQyUmQxWkVrRit5cEt3NmtXNWJWdCtCRDc2bWVWZ3Ivb2ZLSjl5WEczcUZEQnU1Z29jT2JjMVM4VHlmL25OK1VjejFrcWxYMjNLV2g4blFuVDZDMS9PMkZIanZaVXEyeFdPYmJBeUJvbVdFcWErQU4yZlpFUXlZYXNPOGoxOTQ0Yk9qeWFEUWp1MmdXdGkvNUt2RWFKK3VtK2oxNzdSQnJKdlplQVBvdDArQjhWNUpkTVRuSk5XOGJUdWVyY09lV1U4NVg5VDZkL0hOK1U4NzFNWk1MRTVnOE9vcFJnVzRjckZDSHBEUzYyK3dSN1U1U00wRXlnWjRMZWxsdTBCbFlIYmxkQnFiR1crVGZ6cGtoMjJrcnV5dWdNUUFqWjViZERnclpLVTNsV0ZuWFZMU2N0VU5xcjMwZGx5U2cyT3JFdTRpOVk4V1MwNWFSaFJ3cnlzdFMzN3RVOVQ2ZHZITiswODQxREJzcGJSaUJ0d3hnVmVodW9iWDhaY1ZWVlN3VnVXZVhiT3B3WERpZHdaZ1RFdllzc0p4TnhLRmNoRnNkZzJ4VVFhTUxQczRzdStzbzVGNFlnRURvT0ZrMzFWM1djMTRLd3lkaGpnSlRMMzZvRTlQNDdOSGZjbnFrWHROYkU3cHE0YmlVYVFNdmdlL05PK2MzN1Z5dnJQOGR5Y3JBTWFHcjBKMzAwVndlSUYxN2tuTkptZWxlSXR0TFBYcVpSdDFURm9PZEdXNllyanM4Nkx3elVIaXBhbnFyb05HSTdIYUF4a1paWXNmS3VpRmkyemFaTXdwTVovbk1DWFdhRUprVkwxN0duRE8xYWRzZHZLbWpNZGR4N2ZLOWMzNFQ1bnJodzdVaFdHZjI2azhWdXBNaG1tdlhyYmh0TjkrY2JUMjU2YlFQa3hDL3lYV2M1VmpJbXlnRGR6RUFYQ3EweEgvbHlDcXN0TE1LR28zSUxtWTJQcUw1eEpaa1BiK0FjakhyemlLblB3SW42TGhPYnVtUzBreDNmTTdwNHkrTlk2S2phNmRKdUtIRkNpN2hYSFhtOXNtRXVkNnUvK2tBYzBhdVNuU2ZoN2h0dU5pc093WlV6KzRiM0lUYUJ4UCtqdmJrT3ZZc084MUoxRlpXUEpaSG5RakhNNTh6Zmp1SnNwNUthRFFodTVqVitwT1NMRlVxcEJ6cktuWGQ5N3dqSDlrUk9PblpEWGdBa1RoeXF1bzZEQzNLQ1krVHBFSFBabTFGR0RpRVQ1cnJ0bTI1VnNMRC9jU25HdDNVR3o5d2FtdTV5amdvc1hFLy80RlBPMFVFUFF2czd3WER5WUtXRkVDQnQ4SnBFRHJuVE1SeWsza1IxZEJvUkhaLy9NMVhQQ0p5dlNWWno4MWZNdUtjWlNFalMyWUVKanZzMjdxc1k0akV2dmFSWTJDdGNXSEc0OWg3VHNJbVBHZTRUOGM5NXpkcHJ2ZEtESFZoZ0RDSzNqQXgxZWdtOC9jbGt4bXVSWGVnN0RabE1BM0VweGZabVFJTXVEVkJBUlI0VjdnQ3Z3dTFDS21HeHFSbHR5VHJBVFFxQlhYZHZpK3J3TERremFDTFZ2Q2c3dTA0MWZWclQxS2RZbkk4OWUvVDhjNzVUWnJyK2dxODUzU0oxZWhPTmpIL2NhQzg1Rm9DbDYyKzJVbFgwYk1vQi9aTDduaVBVdHA2M01XNit0M2NZdXNwY0RVMEppMjdKVm5QeGFSa3hNQWRVYk1Lak1OTXh1NkNIdGpiU3JRTnZPOVVOUFFuWFU3c1dUM1Y3OU5STlhybi9DYk5kVzBGeGlENmlPSUI3MnAwOC9QcmgxYjJaTnNka0pkTExURGJCWVRkQTFuczZqMC9QbFgzN1NSUTRIMC9WdnZyS1hBMU5DWXR1eVZaMXhqVWRQVE04RW9sWkJXWXVuSGRzV2EyRmkrNjJaTlZrN1ltUVVYWkt0K25vd3Z6enZsTm11dmFDdXpOSEt2Um5YVHR6cGV3Nk9pV0ZNaFl4cFdHcXJwalVSbkgyeHRlWmlpTm1tS3RPbk9CVExxclhrZ1pielUwSml5N1pWa3Z3MmhCbW5tdkR3NG84SUc5RHRxSFNOakZyWHFyU3VlOFNaZWQ5dXp1dHRkZGxDNFJ1NW4yU0RSeHJtc3JjRWNyQVBGYWxlN00zaWRiY3lGYkx4Z1YzWlJGdm9GUzBvTTdYakxNNEpWbW9qUHhZMDNpV2lOd1ZUUW1LN3RsV1RjZzFISmQ5QlF1b01EYjBObGJxdkFoUEx2S2czZmJMSER4VUJ6SXNXS2JkdmJyRnU2ZDg1czQxM1VWZU5FNXlacFVwZHZmKzV6elZ5ajIzQldRZXUyMXFMNUMrbHVaV2U2ZXNac2hSbXU1NWRkUzRLcG9URloyeTdLZWkwbTVpRlduaHcrYTBMU2J1SzlLSTgrRzh1RHQ3aXZpMjArOWFHRWxhc3pwOVRhbHkvWFArVTJjNjdvS3ZPZGVtMUdWN2lSMTkrM2RUWHZBZCt6dVFaUUcxRWs0WU5mb1FWMk9tVU5wZXNaR2J6YytBbGRGWTdLeVc1WjFCOHJxbnFGM05ESXdBcE1kdHFOS3BuaHJIdFd5OXpoNG1sNm1GMVpaei82dWVwK09ydEUvNXpkeHJtc3E4SUplQWhLc1ZLVTdPVUJ6SFdrWWtxNjZKa0FGWFdJdkttZnRONG1FZW83Y1V1YXMvZ09rM0hCakxWK3RFYmdxR2hPVjNkS3NXeWpVY1I0NDQybHdCS2JWTy9XSk1JMnc5akM0bU5tYzd4Y1lTblVJdFBOVXZVOUg1YzJjODVzNDF6VVZlTStZUHB5WHFuUmpoTFdzSnl4aW0xT3hBcHZMWGcraEVLdnlwazVDUFY0K3JEenJEbUxkb2NSTFdFdUJxNkl4VWRrTnNmNjZhKy9iNG96L3hJK21wMStRRVB6SzdaT24vNGtIUndYdnBpY2lnUkhZblVodE9sdUwzcjRpS3Q3emh2UUt0SXhNNnQrbk0vZW10MzJRWjJxOTRiM3M2VjJSZitHdnBOZS9vT2ZzUEN4enptL2lYQmNyOFB5YlRuK1JFN3J3cHBQM0h3azI2SGZCbTk5Z1EyRGZ4TUkxc3JXOHZVOXYwNTVxY0pZa2VlRy85WEI2K3I3RFpQbnQ1UHY0Zi8yWGp6LzhUaDYrOHRGLzhaVS9mZnNLM0crNGZmS3ovNUdINFllMkdkWGpMMUZzV3dmcGtlYXV5cE41ajFEZ2o2UlBiL0U4L3loOTIyL296SlhScUNHN3kvL2hObnZ5eDVMa2EyUTl0RDc2cDc3eXpPMDduSUQvL2IrKy9JSEgzZ0xuSE9UdGU3ZDRtUDBUWVAwaXU4YWVwelEvaFM4MFpkZlc2akRjRjFhQWpGMW15SzIvV3BPUkFaR2dqb3ZYeTVQc3dYZW9TOXJXSGF3SzJtNWlWcVVLODk3YjNuamZPVW41eXFhTmdnV095cDA5NXpkeHJvc1YrQUI4MEwwSm4weFBldXo1VzRydVpPLzBTTHU1b3pMZFpEMnBKV0xTdGJ0dWVhUjlXMjVRNjlmWi9jOCtnMXVzMm54L0lVVUJzdlhiNUtSVnNDOHgwTXYrdHN3SFcxRS9Sa3hFNUlGWmhDWXBRdDZjcDFpQmx5RDVkTlNyOVNWMm5iSFBxVEw4QXNjZ3V6K1RzaDk2L0dIMnJqbHVWOUlrV3M3a0JkZFl3VjFNUVJ3N3piQVdZTDN6YzVqU3JORnh1TGR2SmNzcEwzS1BmZkJXOHZyNmRoQkcxeTJGQjM4SFFFaEF0RG5QMDFVczhPU2RCMDV1ZUZiTGZMdmlaeXJwN3hneUtNZkYwNjBsenZyZ0JBUHgxN2h6Z1QzMzE1STVBWTRxTlhQT2IvSmNGeXJ3NHNuaEhEdTlsY3luTHgyaE1mOUkwYjBvYjBQUlgrcFVwOXZkKy9RMzdWR1J1NmVBZ0RZRGxsQ1ZVN0cvbUtLNVBRWCs1Z2xHWDl6TmMwZlJtZjlHYnBXS3VwS3QzSlRGQ2p4NEQ4ajZWSkw4VmZZYjFMYXltT3BvZEVHRG9pZTdKeDZRM1RuMkhGWDJ5YlRIWjVvQkJWN1pmUGNXM1N2bGQxMjBmS2lxa3F6UDRhT2c4elNsNlBOUjc1ZytRcmpJdTFSMGJqZHlvU21PZ0w2NkNVSUtERnJNU29pN3RjaDdFYWVFUzFsZW5QalNucU5zeXRSZGcybmpxcFlVQ0Z5MlVPZ1ljRlQrN0RtL3lYTmRxTURiNkFYWDBkeUQ1MjQ1eS9nREtSVTlCVVYxdXBNKzJrNEJrZmliOW9qb2FURVRxWmJZandoSFh5andseitBQWdRZGYvajRKdHhYVnRLL1RDazIzWTlnUkNidmw2enJLektNdmlzR2V6bFBvUUxQUS9yT2dZaEZSalhyaGZQcWFGU1czWVA3UjV4Z1pOeUFZL0VyNitEaURnV3RmSVh1Yy94MjhpeTFHVzZsOGpVd3dQb2xqTmM0bDV5Y0U0V2l6S05rWGFDOXpqSURJVlZTNGpuSHZHbExTSUY3SVBWUUZZWit6NHl4bVgzRkJOcmtEcE1xWDlYMy9OVk1qbm5MR3FUSTNoVVMvSHNLaFQ1UWtPQUFweU9kZmZDU2NKcHpmcFBudWxDQjErOG1zSzBlTEFsaFB4QlhTSkdsdFM4STF4cFluZTVraU9iYUZjVmtOKzBSM3RjSExVU2lQU1VQbDlVSm41OVdDZ3lwaFFaZmVVTHMvSGVMQmxSWm9hMjBrSEZWdENMSGVoY3E4RGwweXBETG93TmU4NUw2dkxVNkdsVmxkNEh0U0JyN1hJRmhtZlROd1BwTktIQXJoUXdpMkpycml4d0IxdHM3Tk9LeTNjMDFuZ1JHK0kxejhoaFV1MFJ2S01yMWY4LzcxbmRJZ2FuajNkVTVVMnRySUxPdnlFblVTYy9pZUZaYmtyb1U3ejZkT1JLSURudmhnb1hDK2hwUFRlQ29iSUZ6ZnBQbnVraUJWMGhCOTloTEI0TGpyakpoQmk4SUZ1YjFoUmcxNkNhcmIwTkI0Vy9hSTd6anJqbTJUQitwTGxlQmNHcjdjQnNLdkhuSWk4TUFzcVBLelh1amNrMzdxbFZNTm4yaEFoL2Y0NnR0WHhXMk0raTV3d3VvZ1VaRjJlM3FjVXZmWGRKVnRmUFZ1MjlmZUZudzB2ZDdwd0RybTNkcGVHT1BTM0hGR0wzVFdSUFp0MnVQZXF1KzZ1Y3A4TDZvQ2I4SEVJa2o2ZXU2TmkyRjR2dFZGU3NUMGV2anY1MzNmTU5LWlRsYmdVdUx2ZnQwTHFCanhnanlYSDlONU50bXB4Y05PRmRWWVFPSmNXTE8rVTJLYTBVQzlMUEFMTGxJSUE2QTZoWlByNndIL2VYZmt0YWZHblJUZXlyekxMdHBUL1dxV0Y2NTFVZnVLZDFMalFKREMvOFlvWTRIbzVtVFU0UzZ2ME5yeXhHNkx6c2tONDN3RlNwdzV3WVhLN1U0b096TkdtaFVsTjBEYmZzc3FGNFFpaW02RDlDTkViZ05wYVFIbkI1eGgvckpzcjVDTXdqWUlhb2tkRVF2MEJCRXozSFI5RUlreWZrOVpySTlWSHhJZ2RkUjY3NUs0R3d0RHJMREpBYS9RNTFXT1ZvcGlzaDVKQVFxcVh4Zk1IMjNqdkh1MHpuK0xtSTJUU2ZmWld4dlJ5VEdxZ0JGMGhNNjV6Y2hyZ1VCL0xkSWdWY0pSSWlXN0doZ1pkMmdQSU5IZU02a05kUk5WSU51V3Z5VlV3ajByVnVpU091M3Jhb1ZZWHFrd1lxT1VtQnJoV2FWc1MvdWlKU1FQMDJYVlo3akJGUDNmMGsrYUtpc3NPalVoUXBNWkpOY1NybnF5RUduQmhySEtHVmZWbHBDZHBVUmdoeEs3YkM5ZTBjV0FBVis0YnAwUS9aY09jNnl2a2lEQy9SZmFUcTFqT29DdDNXb0tydnNlK2gzaTNrS3pHV0tsMHFkeUZWWmZtWmZrUnNXdTVuYWFmS1I5NnhsVWxOQVA5QW5EWFNIeUxNTTF2QktEUXJVT2tjOGhuWkhGRGFoYzM0VDRsclF3bitMRkhoSWFJTGZmWkVlSmd3RjRCUTBQNkFJcHFSbVV6L3ZEV0tqVzR0Nk9EWDZaemZ0NmJKWHA4aXVFbFNzdHlnRjNqUWpNT1NQRmg3NFkzL2lJb1A4RitxMm4zdCt2UEVYS2ZBeTBRL2JVL1ZEQThsUURUU3F5VzdMR2tUV053U3hLT0dPSWp0bHAySTlnTmF2elp5TlIyZFp2MEJBSHpPTk4rbkVYVmxVT3lEdHFwYmk5NTZSRHBGd3RFaFlXNHZaZlVXK2lycWZyZlB2MnczcHVFOFBzNm1GeFhURmovRHUwOW5jNWJVeHZQZ3pOR01DekFBNUFoTS82am1TQ1RIaDFEb2hnc2JFdGFxdjJJUW1DeEVka1ZJejRFdWR6NEdpMnZSRmRlaEdIajEwWlRmdFNhS1VYbkJpdDgyVWVDbXN3TXJxQThWeXZtSzQ5RjJHQmU3YThPT052MGlCK1JRRFhjZFZtUndjSFpGejdLMklZVUJXaWViWUVFNVhnZG1PVEFEeTFxUlR2TEtzcjFLcnRwbnVJZEhPR3N1QlZaTlR6RWpQZ1cvWDVJbnl2aTRLdHBQcWtpK0dOZ2FzTGtybnFld0FvNmFuazduOSszU29HYUdwU3M1SVZIZGtVb3hpOTRUVDBnT3JOU2JPZGRFSVRHT2FaWkNpWWRHdjJ4MlBaSVdVMnJOQ1I3ZFcwalZJZHRTMFFxSkVyMVhWbGlKczI5akZDd3BZZHdUVyt0NHp5RnZsMlU0b2dCNWphTHpadHlOZGQ1RUMwL1lMc1hGWFprRTdBN0ZhYUZTVFhkQ3Y2a3oyTmtUdG5nTHZpMUM2clVBbUVBRUIxcm1oMVZFckhYeTFWNDNmc0wrMExzc0N5NzQ2MnRTVU9VSWlzZW1DMzRkWHBBN3NLOUxVZnFOczdibnBpSC9kNDZwVTNuMDYzTExDaEZITGRNZHNPdW9sVWw0UUZZYkhZRFI1cmdzVXVFVzlJRG9pWmZPakJUQzUzQlkwODk4ZGhVQWR1Z0dGNnN5OFFZS1h1dXFxWWRkZ3VQeThyTlpWWUcyNzlDeEFGWUh1bTJ5MUxSbEVjblhrUnR1K0lnWHVVci9UTnRuUkozTzlxb05HSDJTSWVrdklMdFJkcTlqd2pzam1LZkNoWkFJS3ZDT2QvQlZnL1dBZk1WYXZoeXhYVlpiZWFHdEdKZlhlZldWcXF2Q1FBdmZBOWE1S3dGZmNwTmYvR0ppbmFVS0JuLzAya05hYUthdjI3dE5ab3JIQTd2bDYyZ3FsNERXZUM0cWhIeVdRTk9IMHhxS3hjMTJnd0hOa2lhSWpVcTBwWm50dFRiWmxpdFNobTRZK21uMVJKM0dGdjUwZlQ0RmhDdktUQ1pUbWY4aUVyZ0pyNUVZck1QVWRxakswaU9sQVZhQjVGeWx3ZXczcE9xWngrM0lzcjRQR0VDVHQ4bXJMeUc3SytORVJTcjk4aStlaVplUTd3c1hYWDJRb0NkeU9DcVozZ1BYL2RzUU5MVzNCZE0yMEdUMkZEclpMS2VFdUJRTDRVQ3VBVkNRYVdRNnlnWDFGR29GM1NsUmNtS1RWdTd1WDVhbHJEQnJLdmZ3WDhBTVU5c21EQnlqb1RTMHJXRVM2djVQbnVrQ0I1Lzg4aUlNQUtMbkFOcExtd3lXN1hNZVRvbmtPcll6d0MyTTRzR2xQSnJTalY5U1QzZmUralhFVitKNHFlclFDZ3lsbGhsTkR3YTdJZllvVStDUEVUYytZK3V0UzhzZmZpaGpyMlEvZmNvajJGRmpGK1FxY3d6ckdFMjNCREkyeFl3ZXJFa3UrMTh1TVJTbjRzTmlnUnViMjNvcTM4aWJxVFBWWVVwS0diREw4dTNYWGFueVpvQjJ3d2RwR1dESFVhSVBIQ3M2V1RzZTM5RGdpb2tNamNNck94blhybzliV2QrZkU4dnoyVVlhb3Job1l1QzduZGNkMTZEYjc5c2VoZnVHOEdkbUlLUFNDZUo3K3h6YUJyZ0pmVlZHakZYalY2b1RSSVhPWlVibnh0czhHZkoyOXh3TG9HMVlxNFFSZHdveUF0eWM3N1Rwb1ZKTmR0QW9NaHk5c1dlUzRDcXdXSGpNamNBN3JNTFR1cWNJT2pIalp3U3E2NUh2VEZDaHloRVNadUxESzAxdUxvWDFGTWl4MEcxdVpLams3YTN6SDIrbzBLSHRmZCtlbXNJNHgwa0M1VmtzcjJLUTFyb2x3VFgvdW1mTmt4NkkyMDcxVDE1SlZRekozMWFIYjdOc1AvRGtKbGVrcE1GKzBCdFgzOWRlQ3ROV3VKeDh3dm5ZNEpmaXhaaXdxeUhzZlcrTk5YMWx0T2swclJUMDV6MTJkU2pvd1JpbjlwejVtbDRMcm9GRk5kbWttUzgvN3Q2ZysvcmdLck5VQ0k2NGo5VG1zSTltR0xBams2OXlBZFUwRlYzeVhBWUVXZ3B6T2UxTnVMWWIyRmFsaDcxVWt3aysrZUhxTHI4SmVjU05DTnBpMUtBQm9kMVNHRVZzY0UrRjZTRTBmZnJMN0w5WVViMmlKdmVKSHZtdlJEVnlFY0FVMjdmbDQ3MVNDOVh2eHFLOEZ6NkRBUTZ0TFRZMkpJZXVqeVhuZXMrYlFCSSsxUmtENURpbStGaHJWWkhjZ0NUelZvbGhTZ1lkaDFydG14b2VwcGxZcXFQdGRuK09TL2pJZ1VEK2tMWGNxZHc4QkJHRm9YN0dKRVhqdUVmR1orQjJIaVdYZEI1dGc5TWJhM0Z3MWl3TG9aN09Ebk1sVnF1blB6UFhsRkRDRm4xK3dhQkZPYTRwM2tGMitVOGxydFpaaUpMUnBueDJCOFRtamZIN1ExRnB6Qkc2YllZa0dnVnVxUVBtdWNqWUFRNWVTQnJJUnQ2aUlXbWhVazkyNUZKWFJjMThSWDFLQjIySFdFWHdvdWJkbmZHaHl6cEdNcXZJcU00OGd4TzdaaFhZUlFIRDJ0Y2xxeDZabUlMU0RxN3BUQTRISWVqbFFyajM3SDVwRkFWQWNNaGMxQ1pQbnVtQVJpNml5cDNqckh0cWE2bkp6OTB4cmtjbEpHbmc1bzBGVThubGp5SW1LV24ya3ArZGtTd1JBVVdvcU1KUmxUWmFCRVZTUE56TEllUlV0WWxIQ3JobkFzY2duMXJZbjBZcjRGRXM4NzVEa2xsVGdITlk3WnNZSFUwZXJ6K2psQkFjczI5TTNwWWhnYXY5OU93WC9odEZZN2hTbHRoWjE4empwRzFMZ3ZxK0U1MzI2VUtzOSt4K1lQaDc5OVk1RGsrZVpQTmNqRkJnZGtlNXgwQUJySHIzS1c0dHVyRjF6c1FsdWZHWVZPR245S3RMVG95aXFyY0FESTBxWTVXbHhWZHpZNzFFSzNEWmoxQ3FUbTZhMTBLZ3F1NTlFZjhxZkxVRnVTUVVlaEZtM1puem9oM1lrQWpCUHRCMHBnMHEveW9BQXhOd2RSSnFGWUUxd3dRMVZkVnJ6ZEJWVTU5MzJ1Um9HekF4N1VXRGRqQ1hiQnI1ZzFaUG5lb1FDVzFNOE1qWjNnMVRENVBHMUlORGRabG9yR1lvUzkvUWF2VjI2dHcvTW8xYitXUTlaTkp5MUZmakFjQUlhYnRqVit1NVJDbXl0RWFCeHhZSjBMVFNxeSs0ZmZKN0FVTnBXVW9IRHJPZk0rTkNLRDN4QXl2bzdmdGFBU0xSTlc4cGlVNzdIYzBIdjBqdTE1UThnVHJKUm5xNi9qOVRSYS9ZbUt4THRLNTlscEFHK0l4VWNlaytlNnhFS2pJNW9UUkpLRFhBVUlocGg5ZWpHNkVjVzFLWXpEVkkxckFiUEFMWGVnRHdLMnJNbzhLR3NwNS9QRkU4eFNvR3RvMHBvWENIdTlkQklxOHZ1VDNRQWhod2p5eXR3Z0hWN3hvZCthRmVDZ3diYWtjN0tyd04zZVNwNHorRzZ0Y0VxS2dDR0VMTGd2aUpONSs1a3laaTNkdmxjNXpleWlYa0lrSEluYldsZ0V0VTJpd0lZdVVUSGpOd3AweXYwd2RJbnhiV3BmSVFDZDgweUpIUTVsL2g2ZEZPWDhBRDNBZDh3NUJoWGx6MXZQSlpySWRWVDhkb0tQTkJhQzZFSVY2TnFIS0hBeVAraVN0cFQ0bDRQamVxeWk0cS9DQWhGL1NVVk9NeTZOK003a2l4dG05YVhJZVZmYlhQNFFXVEtqc0FBeis4Z2poRzBuOGdiSkx6S3NBSzg3d1Zoa1NaRmpwem5iaVkxRHlCQ2RxMG8vejRkSHRWUnVQTHZsNVFkQWwzV3pXMlZZSndUNHRwVVdQaEJQNUsxelJTdm0ra3VUVEgxNkJaN24wdUJHUWhLOXI1R2VtSmYxWWJKb3V3UXo2TEFzalEwcG1vY1ZiNzdIcUhBMWhvQmllTVZucmtlR2hWa3QvVnVUV1JmQ1dONUJaWjViZGFSZVVNVnVXNU8wSFJFUi9jL2I0bTR1Yy8wVHA3K05aVXUrWnVmU2QvMmFSbTE4T1ZuSGdPUXYzcnRMNnBvNzNQUTBBanNheEt5MHVoNE5RbnVLOUpORGJ1cWRQMm1tVWZlczZaVE9RNmFDOTZ4UXF5N0lrem9wam1yaDBXQnF6SUNIUjJKeS9MblRFTFhOU0d1clVwSGpNQWQweEVOTXQybEthWWUzVmhHaHJDRU4rMHhRZFoyQzlXemZVL1gxbGZyeHJVVnVLMjVncEY0UXhjY2NveFFZR3Zvd3VxdHRGRHFvVkZCZHVmTkhCSGRtV0NncEFLSFdlOWFnNXRsazZSQ2ludGJIQmtzZko5Y1kweHROZjQrTzMzemU5bnpSenlPZXA4SHlldFBOclZxZEpWdHorUHhRK3E2cnp6OGpVeit3UU8rdGJnYzNueEdaM25vNU9lZUtudCtNbmVxYlRnZTROMm53OFBRRzh1cENmK2srbzdNQ1hIWmdQT1NXa2FWd2VZMUthNU5qU01VMkpyaTlVSWRvQ3lvSHQxaTMzNFlOa3JhN2h4cStMS21XVjg1VlZ1QnQ3VUNEOHh3bzh0M0hDTVUyRm9qZ0ZOMk9mWFFxQ0M3eTVZa3AyeU5FMXhTZ2NPc0Q0MXVXRE0rakc3VU5pdGlqUWNLaUZOd0svOVVEb1A0QTdlakpQbVdsUE9maEhROG1EdTlNdFN0VnVKZW9YV21ya25rSE5BUG1USFBoL2NWYys3RTBsbkxPL3BtSTRNeWVmZnA4SExBdWhZNFFMYkxBL25uVW5jcHgxWHB6N3dtejNXeEFnTlBwVjVvMk53cE1MNDg4TllCc3QxdG9MV1NMcHJyVGorOGpUUGd4b3BHYUdncVdGS0UxRlpnMUNzTFRrMDc2YW9jeHdnRlJrblVvdlNnblhlNG95WWFGV1IzMlRJYkRtU3RKUlU0elBxQldkYUJJVUZXSWowd0w2aHQ1TlZuNitJeThMYlljR2h0M2oraU5ML0g1TGthM0Y0NlhFczZldUM2Wkd4UVNoY1lnYW5IMnVKUjFnL0VoSFg5Y1ZuRWd4d3I0Um1jYmFhcHBGSUdnV0lodjFvc0IySWlRVWs3QWlkemlXS0ZvQndBQUE3QVNVUkJWQjBGMnMva3VTNVdZR3VLQi9oeURRY2NtZmVPZzJjVU9OaGFkUFRodTNJRXNXRWdkOGM5b3pNMFMvMXpxckxhQ2d4TFNGUUhhYjNoVit6NlJ5Z3daR0ZMWmtEalNtZE5OTXJMN3JLZWxORXF4UVlub0tRQ2gxbTNqajliTXo2a1hVUFpsL2hZZEVHYXV6MnhPUFVKV1cycmQzcUwxNy9LSGp4RmR4bW9EditjYjl0a1JHSm9SZ2RlQXY4Qm9Hd3p1SytZWkc3ck5ibXF1YnJ1V09UZHA4UExBcG83cWxCclVVQ2VoTzRkcWpqL1BYbXVpeFVZTTZ4N2tzWmpmd1pqMDE2VGJ2UVA3SDU0MHg0Zlp1M1lOUXlWZHRCdFJYTGh1TFlDUTBpRjFIWFZWYzUyVlk1N2hBTDNWVmRBZjY3M2tzeFpFNDAyMENnbnUvYWZZUjdMV1dkSkJRNnpidTEwcnBvVkhqVDVMbGdhWGlXK090TGNsUk9GVFhaRW9XUjRyUEgzSmZZU0ZQMEpiUlNqYnhRWTgxajgrQXBNeTAvN0tsSy8wV2tZbWRPaDNISGVOL1BjNlBJK1FHWFI1dCtudzhzQkNqZFVnV1pSQUcxTXN5UitZNGVLZGQrVDU3cFlnUUhuQTBtaHRTem4wa3krbW5RbktUVlh0amdLU1EyQzVCMGE3N3pxNVdzck1NZzlva0tUL2lnTEdvZUN1UGp5MUlFZk1IQWtnaUVWR3pKQlRUVEt5KzZ5SmNyYjBvWXZxY0JCMXFGTGV0RGJkbVo4cElOMHhadFpBaFozNXk1cENpN0wxc0FTd0FibXNQOWNhUzJtWEZ2SVp4NlljSTdDRGt5UFp4SWxsTW8wdFJWQnAxWTFrVTU0WlE4dzBMTmFPdmFsaldWVDBsRHRLUENQSDBocjZRRk9sSmJmQXNnRE1qK1Q1N3BZZ2RFSFMrSXhXRDZTSVZjSDFLUWIzYnJWOSt2U3lJRVo0UlU3WUdoZ25sT2RTbTBGUmsrNlJZV0Q3THQySlFGM3NRTFRSdGl1eU5WbUowY3lmMDAweXNzdUJFbnBDVXhvVVcxSkJRNnlualBqRzNJcldJdzMwRS9CM2NkT3FWMjZlajZsYUVIOVRvUGhvNlpka1VQKzBsblJHeWJrWS9DNkdYZ2NzUE0xWCtYWlZ1MnVBdXErcVk0N092TTVhVUxvQUhJY0dJU2g3bW9RQTY5WEVTbE1FaWU5OWt5YzYySUYzdE9uenA0dzhxbUp0UnoxNk9ZWGJJVm4xZ0Q1eUNvZkk3QzBtK25FKzRhSXNiN05YRFY3ZFVucXo3N3Njb1I3VXdqWEU2YlFiQm9SVXF6QU5MUGY0QWxicWRYQjFVT2p2T3hDa0xRQTl1WHFBOGJ2TlVFeTNUMmpWd3dRVERKbm5oRHJVTDRkbGNLYThXM3p4UVorZFIvNkNiT0tpS1RXQ29WVVM1UnhTNVhCMyt1R1J1NUhBaXZrWitEN0FTZTk5UFRjQ2FxVlpNL2p4SXFxNkV4dEs3M3JkVFM4clBDaUFGcG9BOUg2QXVOQXRSUG51bGlCKzRENWlNaHM5WFNYRzZDYVBrZlNFc1hqUzdZVytuVWpPazdCQzBZR2VmalFLTVcyMmtUUnZRdi9LT2lleW84eVhWRlNFZWJkRnNLK2JtVGV4TG11WWdXbVVVVjB6NSt3eDQyYWFKU1dYU2p3QzVKTWZZd0lYZGlHRElQMW91Y2xDSFl0eEJEclNIUkRzWjJhVHUwOGQzYldLS3F2YStRSlRXWDR6UDRxQlYzd0dneURHQS9ueWZIVEdvQ3E3NU8rMXArRTUxMHF5bmtqMll0T2dQYjBQUm5URVpVZGZXdVRDSHVaQVdteERFTjBnWGRVRFNrNTFiK3NxRURuUFhHdWl4VVlPL2tIRzBUZ0o4eEhmQTY5eWxPVGJwcU4zRlZsT08vTFJvNTQrRkJQMDFvOXVWaEVtUTlscGdQVDdCUjh3eWtyNjduQTErWXVlblZrMDlFTTZXb29XSWFoY2QvUFIwQjBjTzh3NldxaU1UQk1tTEs0eTVOZEtMQXlQeitoNXBYSS9MTE1SY3RGQ2xVRU8wTW5GTzBla3Jtc2J4c2c1VG9OTDRuL1JlN1M2UzN5cUk2S1I5Qms4STV3MGRmUDNJYksvR1BKVUhadGxHN3A1ak9iSUlxeGh6NzAxYTkrOVN2UHBIRHFPd3BWUWVMZDlYc2NIWjJHaGtvZFc4WFJ0cWZmNjk0R0NoV0VvVmFCU1JmSDdLckNENmpIUC9pVThnYmVFK2U2VUlIUm1pOWRvdlpmN3NsL0JBNlF6SU5xMGsxakJaZVBUTG5uM1I2ZlRHZ3BxbitkeTg3S3pRK2t5SHp5U3orV0pEOSs4MDF3c3JmZS9IQ2lnaCs2dVpVcDBnb1E2MkFkSmZ4V2pPOHNWbUEwN243dkJ2TDhKditmYjVXNUpocmRzcklML2VtTFhteSt4MmNXM3hJSXZQT3poOG04Qk9haG0wZUpESDdyelE4cXlrZzJhWUJ6V2Q4enJZQzFEak5pOTlqVy9Eb2ZOU0VKSnBpdktCUFgvRmtYSStZRnZ6ZGN0ZGFjd0puLy9IeTQzYkZabEdNV1FhbHlzaWhLU3I5QnpxbE9IQnJ3TVRYUzdMYXRlaStocy9vSS9rMDUvNWs0MTRVS0RENWVYa2wvSUpuM0RLZ3MvVFhwaHVrZDNyVEg3RmdqeUdzYnNydGZPL2sxN0NHOVRnQk9neEIvSUk1dDZVU3ZxWVBWQ0pVbFZSYTNDNlY3UzA2c0ZWeXN3SkQ4dzJmdmJ5Vi93K3Fsa2JrbUdxVmxkNW05dUp4Ky8xYVMvTTY2R0dxSENvRzdDVFJRUG9mbzllUmpMOThPTWFCNHJBK1pOR3I0MktOVk0vbEpkc3FlNStJSzdibG5vWElSSFpmeTlzVVFmOEViNmJGVXdmc1ducXlyQ0pIdmF3OTVGNHlxd3ZoRjVGZU16M0l0OGhtNUZWRGZTUk04emhhSzBFdWlkbkVRbzMzbDM3WVlhMjJ5SHZ1Y2lnbTlKODUxb1FMemJlRGZSU3V5NzFmOGhvaEdXRTI2b1h1MmJGbUZEL1NNVGdSdXY1UzArdXprTmt5dkl3cFpadGV1UC9ub1U3ZFRVdUNUYTA4OSt1aFQxMUpTWUFwKzdQYTFFUXE4M0R2cDVSbHhva0w1VzZ6QWZVdzJWOWJScUNmLzJzNVZFdzNvWGpuWm5ZZDQ0V1R5OVpTeEQvTjZoNFRBWTA5ZGd6clBhUVNnd0FvWUcrUUE2MHZYOWpYNVgzcTdkaWJKNjlKM0huSXZTTHRuaGFPcnVhRzhIYUdvRjB3bklHS1cvVW14eWpEaTNkTUxjRzdDYzU1TjVzWlc4dEVzYTFmbUNOMm5reVMvL201ZDRPSTF6U3JVL1Uwbi8wREhoQndUNTdwUWdUSEYyNkJXdlA3cEVLMTJXRjI2TCtWTk1kYzF3cUthSi9heER2SnZleWRQL3FWYmRyMjEzUXNQbi82NU1pVVZLekRXQ0hpalBuM0ZJYVF1R21WbGwzK045TW5Qcyt2dmU2TlRiemxQV2RidDByd1JHRDM3SFJYZHoxSGdKTlVyRkNwcHFmZHZ2aEJPMXZWc3NuQ3FVcUhnUnRNZnVrK25WQ0U1aVNiTmRhRUNZNHAzTjRkT1A3Z20zY3U5WGI4azdzZmt1SXg2QmZNMkdsaW93SmdaaGxkTWE2SXhBZG10Q1k0M0I0WUp2YVpLV2hkRGIyWUV4akswVm5LVjlpenZnUm4wejFJTXp3dlQ1WjRzWk1pMnpseWNYY0NrdVM1VVlFenh5bkxYTU4yTDFzVERobWZpN2tJRnhob0JYNEhOVU5Vd0drM0tib2JXY2dFdXAyQjhRK1hiRktadFZvRzdXa2xVMGpPOXNhSjJwdngyNW81WlplN2tXT3gyOGlydVNYTmRxTUI5czU4NGlvZUc2YWJsdnFsNENoV1lyeEdFeUd3WWpTWmxOMFJ1aWJDK1kydGdRTjVSbVZKaDJtWVYrSExlK29iS1dlbTkwdHdhRmwvMmZFbldudEl1UzRQUHBMbmVNK3ZwV1M2c28wN1pTRGVrV2JxeCtiYmhsdjlLK1JhTXBHWkp3QnJCV2pZVUljMmkwYWpzQnVrZEhkZzIyd1cvZzlTYmVrS0t5YzRHWmM4cWNMTmtYMlF2VXpYTlBGMjlqNlFQd2pSVE1IMXFFOWhYcmwzNGFLNkhCZFhsVHZFQzlEUkxOL1lwRHdPVnZBSkJ5MFU5U2U0YVFiTm9qRzdGOFFPRE0zTnFVYUlIaDlrOXdQbzBiNnFzQXFNUnQ1b2pySnZUVjlhcXdld2pMZVd0b3RZcWx6Sk5tT3NMYjhtbmxMYUI4Mk85bUVicGJwbiszcXRtNHQ3M1hzbXZrcmFCdzdHTm90R283SWJwSFJrS1BiMGhFdkgvVnorbnh4bjFuWEJBZ1J1bCs2REozc0RzSTExU2JJMUVvR3lDS2VJNmQ0b1g0cVZSdXBlbVpRb2M0dFNFNWE4Uk5JcEdvN0pycUsvbTZxdk8vRHh0S3Era2FzdTZMUTg0NDN0Z3Y4QW1XN0ZsSFF2eDY2bnVoMjBwQi9UanZDNjRlcUV5eHhSeExiYUJTM0xTSk4xSnQ5a2RpSklzVkU3R3Q0R0R1WnBFbzFuWkRaSmJJaEFmS3h6eFpQMDFlbTNMTGhaYnFsdmt4ejlwbUlOWFBBQS80cHluOHAzcHZhUW4zV2NxUm1WT21Wd2lIK2pQUGxUVW1kL1R3eldtZVB2bDJXbVFibXdoM2lwZjhTdVdFdjE0WnRSUnhEU0lSc095cXlpcytHNnRzL2RRbG8rZDhxYVpUMCt1a1BmMTRpT08xc2M3dVBQdS8zaXRObXh1ZUR2MkR2WlEzV2Q0UUsyWUhXNW11NTB6Rk11elRnL1htT0x4UmlySFVZTjByelIzYXE0YzdmVlNZWTNBUHFQb0ZOSWdHZzNMcmtObUJRKytjZnFlSlBsREpyL0YrUmo3emh1VDFpL0xqempRMTlOenp5M3ZZbk1yUkpzRmk2MXVwYVY4YmRuM3R2SmJzRlE1b1VUVHczWGZyRHlHQ1BYQ0dxVDdRdEhTcjFmdEsrakZHc0YzODZwdkVJMkdaVGVQNHBIaHY0K1B2MUt6SGZ6ZmNSaWJzZTlzOFh6SEo5ZWZ4TUYwVDRHVFhsT2JyQXY2VStLUlpKWktzQ3Iza1Jielc3QlVPY0ZFMDhJMWZkbmoyVVJCZWxWZ1kzVGo3eUtxMUt2cW4vaDdXS0RBMHl1NzlXSGlmOFZnc3YvQncrbjFMeHdaZjhCMTNOVFNjYmM1WTV5VGlhOHgrRTBWRjVyY25GSUFUQWZYbjN4OEUweSs5ZWEvVjJTTmZEZEdkMHN0ZUk2czhoVk0wUHBYbndFK0p3OTk2RXFZaU1iUWFGcDJ3K1NPSjNST0dkeG5MWDQ5Zk9hOGRyRnFINm5iN05SYTBETWRYSGNnbnZ3cERWSmpkSjhyL1FsRmFkcWFUNGp6L09MeHpVWlpWV05vTkMyN3pVTlJVT0tnbWFucnhhWjNhOVUrVXZBK25RSit5a1ZOQmRkN21OWGdHOXZBNWtBdUV3M1JuWFNhbWpubFV0cEF4QUtqVDNCdnA3a2JYZzJoMGJqc05zQjcrU0tXY3VFcFh3WlNEbkt1ZmFoVWlKTTRGU3R1b2Z0MG5IUzFQRlBMOVFodUdxSjdjUnp6a2hHa2p5RzZJVFNhbDkweDhKcGY1RUh1Umx0K25rek1YRFBkZ0YxdVIrd2ptVFU1Ty9MTTdtbmxlaFJqamRDZHRKdmZtaHRGK0ZqaUcwRmpETEk3Rm1iekNsMXNZcEs1M2J4Sk51U1gvUVh2MDhsanBVTDR0SEk5aW9WRzZKNXZlcjR6aXVweHhUZUN4aGhrZDF6OGhzdHRuLzI3ME5ZWTFrVEVQbEw0UHAwd0k1VkNwNVRya1R3MFFIZlNiWGpCY1NUUlkwdlFBQnJqa04yeDhSc3NlT1hEd2VBcWdhMS9XQ1YxdWJSaUgybTF5bEhEY2dXTFZGUEs5VWdXR3FBNytlbWprZFhNU0lJRzBCaUg3TTRJZXVNbFUrd2pEWnZhcHg0dnNiSDBpRUJFd0VWQTdDTjFpcTZ6Y0RORVgwUWdJakJGQ1BSb0h5bHRZbzE4aXBpS3BFUUVYaXNJMEQ3U1BEdjdDdHRyQmEvSVowUmdxaENnZmFUbTc5T1pLaFlqTVJHQlZ5OEN0SS9VL0gwNnIxNjhJbWNSZ2FsQ2dQYVIyZzEvNHpSVkRFWmlJZ0t2WmdSd0d3TkxtNzlQNTlVTVdlUXRJakE5Q05BK1VwVXZkYWFIOGtoSlJDQWlnQnYzb01DNU55SkZnQ0lDRVlIcFJxQURCYzc1bG51NkNZL1VSUVFpQWtreWhBS3ZSU0FpQWhHQjJVUUErMGhOZk9vNG04eEhxaU1DczQ0QTdTUE54TjJKc3c1MHBEOGlNQTRFc0kvVXpJVmQ0eUF1bGhrUmlBZ1VJNEI5cEJlS1U4VFlpRUJFWUhvUjZJM2pVdmZwWlRkU0ZoRjRkU0hRbVkzLy8zaDFnUjY1aVFnMGhjQndERmR0TlVWYkxDY2lFQkVZZ2NCcTQ1ZE5qNmd3UmtjRXhvREEvd2UxSFByWHg5d0NaZ0FBQUFCSlJVNUVya0pnZ2c9PSIKfQo="/>
    </extobj>
    <extobj name="334E55B0-647D-440b-865C-3EC943EB4CBC-5">
      <extobjdata type="334E55B0-647D-440b-865C-3EC943EB4CBC" data="ewogICAiSW1nU2V0dGluZ0pzb24iIDogIntcImRwaVwiOlwiNjAwXCIsXCJmb3JtYXRcIjpcIlBOR1wiLFwidHJhbnNwYXJlbnRcIjp0cnVlLFwiYXV0b1wiOmZhbHNlfSIsCiAgICJMYXRleCIgOiAiWEZzZ1VWNHlQVGt4WGpKSFpWWmVNaUJjWFE9PSIsCiAgICJMYXRleEltZ0Jhc2U2NCIgOiAiaVZCT1J3MEtHZ29BQUFBTlNVaEVVZ0FBQWhNQUFBQlpCQU1BQUFCMjBiczBBQUFBTUZCTVZFWC8vLzhBQUFBQUFBQUFBQUFBQUFBQUFBQUFBQUFBQUFBQUFBQUFBQUFBQUFBQUFBQUFBQUFBQUFBQUFBQUFBQUF2M2FCN0FBQUFEM1JTVGxNQUlsU0p1OTN2elprUU1uWm1xMFJ4c3VSZUFBQUFDWEJJV1hNQUFBN0VBQUFPeEFHVkt3NGJBQUFQZTBsRVFWUjRBZTFiYTR4a1JSVytNenY3Nko3Wm5TSGg0WlB1TFA3eEI1azFhRlEwemtpQ3dTRHBNWEYzRlFrOVNwYUh4dlFZZ1JVU3ZhTmlKUEhSa3lqZ0kzRTZDZ1QrME9NRFRDRFFneEdEQnRLalFlV0hzY2NZZ1QvUWk3dlR5MnNwdjFPM3F1NnB1alY5Yi9mMmRETG8vZEczNnRSNTFhbHpUcDJxT3hNRUdaNTkzNnBzZkdrOUErSUFVWVlsODdrYnhlRVBaZFo3b2lMd2RONmZtV0FBaU1PUytYdWFtcmhxS1p2S0krV05SODc0VjFtSTFXejRnOEFhbHN5enhLZi9lZTU3aEhndG05TDFqUm9ReDRVNGxRMS9FRmhEa3BrWGw1TzJEU0hXc21nOVV2bW9SS3RueE0vQ013MW5XRExQUGlFakk1OXhtWGVmakJUZmw5bU4waWFhUGo0c21lRkNwRXM3Vy9SUHY2eFVid2toYlpnK2s5UEdHSkxNVVQyaHZVTG9XWGJUdmJTb1JndENySFJESE9EWWtHU092YVIwSGhIaTFYVDFjNkp6SU1MYUxjUmNPdjRnTUlZbGMxbGNwZFFOeFVhNjRrZ3B5bUE3c25sUk9zdFVqR0hKeEU2Zy9Id21TL0FqVzZxOE9TSEVpNm16R0FqQ3NHUWlXeTVFQ2plRm1FcFZIV0YwSWtJYUZlTDFWUFNCSUF4TEpyTGZiS1R3dEJEcjZhcVh4WDhpSkhqRksrbm9BOEVZa3N5ZFFoUWpmZUVWdFhUTno5eFlqWkJRYnc0cFFJSWh5UndwWGFIbTM4Z1NJTEd0eG9TWWozdkRhUTFMWmtsMDNBbU5uSGR4cFhQOTE1ZGNPUFVuaFZqMHdiY1N0cG5NbjczN2tMam0wbG9rZW9mS2ZhZWhpQkM2eE5CTWZsNFc4am01b2lIczNhTVRNY3IrbTM2Wm8zK04xRlNoVzUzekM3aE5IRGw4OU9qUmc0Y3FlczhFWGtOY2ZmRG8wVU1WcTZSS3h2NWpRbnpoa1RlZmUzNUZkRHkycUNRczU5ZGdrRkN2ekh2SUVOYzgvVlJaZElvUXRtTXpaMjFIQnFQZlJhTlVXUUd0WS9ZdWprR29Ed2p4WjBreXFvUVllbXBnQTVtM0FQMTFjdWZmSUQ3eGl5UnQvdXFwSk5BcjgxbE01dHAzQWpuM0RyazRUYjBOdVBUajcvdGJOTy9MdnIxa3hwNExKZXo2cnhrSUdrMG5WZUJDNTA5cUhBNWpPUkNCQzZMalVWWVJaSDdsSTAydVRCQzBmUlB5eWJ3VFUvbUhJcjhMOXd3b2QrS0p1bXh2Qi9MR3VnWE50UUQ2Z3dWQ0hmTVpEamhIUlBjWUVnYmZXdU9EYUllRHFDcEdXdUxrSDg5NFRvam9EaVFXOFVPenhjY3dyOHc5bUp4ZXNTQm9uUXJhM1k0UFdOTkVCWUJVdk1LRkJBRk9WelVHQWRIeHVJdlNWOVdZR2dZVjFuVzcvM2RiZEdxZ1B0UDFzSjlVZktid3lOd0h4SnRqK1h2RWc4bmtIdzhIbUljNHh2clUzSjBvbXFzMnBHUlB0ZUdhcmlFKzU3RHNvNHZZdjBtU3RTeVBIUGtkTlBZRWlFZm1qQk82WVVmb2F0aW5EMXcvY1JNeDZVb2FqOVpIMDU4bHhNZDFtOTd3bWRkNWYwSnNiQjZSSExGcnV5RTZFWmZkc1Z1TTNub3hHY0pqQ28vTU94RG5OUzZpQU1KdXR5NFlkazhMRFRjTk5zV25HRXNjaSsycHdweFcvZFhVQnhkRzFITVQ3cXJzQy9ZTGlweUN2L091MEdPS3BNd1JoRWZrVmxvMlVjL3BqdWNOQW5XRTBvTzVpcGFzSUJOMkxtZ0x5ekpBUXNDc2FHcmFTVmtpaWNFOXRzNk90KytxdVcvZmMrVHdkMnBJeXE3YittVGVuVWhoRkFHTFhkUUFYOGNKOXJqSDhhWTR3QmhndWR5ZEVzYVpqekdhZzhpWk5OOHB4Yk9nUTBYMVBhWkl5cVFrT0JzckpWc2VRbzdSU21UVnVtT2FDZTJwRVZuZGVLNWhNOG5OT1dFbkVvUFVXd01WZ0xvRkNnS2NqL2xhZUx6Q0l4TnFHZ1phZEtOYldSRUVNd2svS3M5cDB1amQzTkRMUTMwS3dSVWJJUmpqeWFJUmZTK1lzRW8waHlDOWkrbWJNRU9NejNPSzVPSW1aWkthMTNFaWF0ZTdsUlZVUnpyajQxWUpRWis2b2hMbjhjZ2dxTW1jS2tKK0RUUGVQSzdxclowdnVvcjAxRyt6Rk9aZWlTVk00WkZKcGVPNkszRlNGdDh1MVBRaFU1Z09OUXJPRWJTaERpUGx5QlFsejRaRWNibXFtRFRVWWs0ZVU0RCtYbFZXK2JrZnBCS204TWdFanZFcW84RXVkNGN3STdKUndEU1dPS2hrKzlXNGp0UElZRlNkcm5KMGFsTnFubzJBNDNxMHZoQUIrdnl0TUl2bkhCVkRad2Z4eU1TTnUyZmYzTm0xcktCTEZpc2lScDJOcXZGYU5KbDhsSVRxbm13VWtLN3pFVnBERjFzemEzMGFRWktSY1Y4MkROQXBtZzZkTnF4dTRKSFpCa21Oa1VUTk1ZOTVHQktPM3hiajIrMU1NSzRqYmtjVUoxQkRUNVl4QVk4b0hzYjFQdnZUUkc1bDZPbE5Dcm1JSStHaWM0RFJRSWNpNi9wa3dxbFVYRE5FcFBkRjNuWGJxSm90cmF0MnVtdW9FMm11TGJkWWlvOEZsNFhVTlZwRDNQdlFBMDIwQ1pQSVdTRElsTXdVWURmTHFFTGJGQjZaVkZmYTg1RGtZNVlKR2Nlb2lhK2gzRlo1eXk3WVBqcHlia0NTenJDTXhucUNCeTJick40cFJQVXpsVVRMRGlHVHgxNVJOdkVuT1lTV0tYd3lDeUJmVEVyYmJXZEZGNEU0emNiQW5mYjN3Qm1NcWtkYXVlcExGZElycEtWbU5ETGVNYzgrV3FTVlpZbzRjYmk1d2llekJQS2xwRmhuY2lNUDM5ajU1SHFNaHJNd1R5WU5PU1U5ekMxT21sRitWR2xVbzlDYndIU1F3YTVuSHR1a0hEdEwyL2FLMEU1UTZCWU5FNTlNZ25sU1JiREwybCsvWHhhaUxOaTlsWjJnUnV3THFUcDQ2bWNPMGlrRzQ4V3kxQ0VUVW9Ucng2ZUtJVWh0MkxraTVJVzk0eFUrbWFoK0U4ZHRFcGt2TXNHNEMvdllWUEJXdHJUMnRqV203Z2dVeWJTZUdONXJnQzNqdmNqWXFTYXBJM05GY3FoUGlMMUFvVjB2b1Z2c3lyY0FmV2psdWoxdytKdHAvRGEyNllJc25zYTB4LzBad3lhUWE2eXZtaFJIbm9TZFJNd01vUVdLM2E5c0h4bkRORlBNZ0hxMXU2eGNxQTdrZWJZalZsaTFIN2hYRlE0L0tHRmQwcWhoMm9WaXhSMmEvcnJRS3M2VVlNL2pEVm9VdTNJRnNTOXJjcHBuREk5V3ZJaGdiTEpKNHFxQ1UwY0Z0bk5Da1FnNFJ1cHEweWF3ZTduN1h0anNtYkl4ZzZESy9JeGNoQmQrMExqbzR2TStSVmZpZ000UkFyclMxUmRXRGQzQW5UZ3plZDBZeGFaVVBjcnJsQjdkWnhud1dSZVk3Tk5wY1pOSDFtK2NZcHBKb2xURXB4YW1tSUxpdGZ0RWNGdzM5ZXQwYklvWkppZnNubXdvTS9zQ0FYcW54U1pOc3cyMFRSNis2TklpT0ErWXRFWDdWaSttSUNlTjB4ODNzRzdqTnNNd2JNU0wyNHpqM3h3NE5Jbnpub1FNbjdGbUFFKzR1RU9MN3Q0SzhQelBsUzQySE5DRUloMlRlSmtTcG5qRk12QjlLeGJMQUVkanExS01TbXVsa0paNWNvb0pUYXNPMUVYVGl4dGhiTTBZZUpvdGZKYldIRWpEWGt4QitMNFYwL3prMWQyYTZ2RktxZ0RDcVFqdVhGWEVwS3JWQk9wcUFpcUxUYk9FeWVIK0lOUHhZYWZVNmkxQUdsQlR6OVFyblBLd21qSSs0dFFNemlUZzY3STM2cHVud1VPakN0UWFCMFJ0cXQzajNKTWM3d3VDQkxFUUVlNDdEcms4bVlRcEFVSnFyblFUaXB5blUwV3V4QmFSSW5GVkV1N1M0NXV4S1FIVk0wYm4vSGtQL1BSQW9jNmJ0MStIdWZIUURWTk1RV3F1ZHhOZWp3djVaL2pXUnhNNUlBbG40bUxEendnNitLeTFEQTVkVjhIUExRVUt2V29TcFZSczJac2oxQ2gySThhNFZXRk5YUENCaDU3NDdmNzlUenowcXdzbEhmaTlMQnU1KzYxZGwwckZOUnJJbTYxV29ubCt5cmFqYW93R09DenB6dURlTFNHM3ViTmVvcTl2dlBBSVUwd0JOVTNLSlhYZ0JQcUo0Z3k5aFNENDBYMlBsOFdKR2xPWUNoSU00Q3V3UmM4d1RMUENkamdERElLeUg4d3crbXFPVnNSRlM3bm5zV2VGZGk1Q3Q5aU5JL1RoRzA1d3R6Q1ByRldvR2xYUHBWT2NFU1c5ZVFJMDVTTHdJYmNOVTNpcU9PS2NGbG91cDB6OUhaQW54R2VscmJtQU1NVVVwVVFjNTk3eUpMRzZNUEpkS3RrT0hqeDgyYTIvdEF3UjNiY2NnMnE1N2hzUUtROGR1S09xK1ZDeVdWVHR3Yjd5dDVRN2Z3ZExtR1NlY1lZYVJkWk5ORnUrT0lhU2VxOGdoUk5FQktBcktMTDUzdlI0aDdtbGg5bDgyZ2pOeU53MmZIQTltR0tOY1F0VFRGSDFtRUxQa3RoZ3ovUmxmNHpBRkJRYWJjOHNpWkE5TGE4cG9ObkFxd29tTkZxc0ZRWkpNMFhEeVJWRVNsRThyM2hNeGc2aUlQcFZqaWFZY2xWQjJETytBQ0VoczVyWGxyeEpRbzF4RGxPOGd0eVVvY3NtYlE2TENyanNYVkVhTE1sa3VNT1Nwb2ljMTdRdmJkSTVNR044OUhCZndTWGphR1pOTGMwVVdQVkVMcUQ4VUZSTUMrd3d4dVhJY2hxMVhNR3pOOWg0OG1xVFYzM1I4RXptK09qbHZvS0xSdVZqWmVzd25oVkhNMjI2UzVneXZhaEI1dEVMVnRqMDROcVFXU1NjZDRnOVhaalcyckFKaFM3YWVTQjd5RFNvRGRSTkhuN0UwT2ptRGIrTGlrTUZDVk5NUVRkTXE0WTZhdFNaNnN0eDJuQ3dwc24vSm96N09LTzhTd0VYOWZmOXBYTlIxSUtlU1UvaFJIRzdsL3VLbUVvNjR4cnZwNW1DRHA2em5BRHRCa3VWOEpBNVoxaDFZVEFST0YrTi9aZ2tvMGhESXlFK3B0d2trYXJtQkNtN0Evc1pMMzlWODhJMDFuV2IzbUdLVndTdFpBU1VXQmhqOVJZNHY3aTlMQkJhTGNzRjQwRzdCUmx5ZmU0K3VSNjhTZTdOcUZYdHYxeTBDZnJ2UVZSUlVlT2tZUEVKNHlFTGJqcUZ4QlpCWllXWklhcE43aFhuckJ0QytJdDRJVnU4UXdZeHpGVU80TGU2aXArMis4ZVJnQTNpSVFlY2p4aGhMK1ZsZHdhdndGeXRMWWYrK1lGTkg4dDNMTll4VjE0eEhmaUx1RCtSRHMwd2IwQUdiVFJqY3JjcExNaFBnMWt6QmVlVDNxWmJicldNMkJCaVpZa3lUUE9LWEVYZk8yaEJ0SGt0Nmc1Y3hIZ0lQbyt4cWRQZUU5OTZhbnp2TzFlVzIxUjlqa2JIc0ZiVFRJS1hvbDhnSFJLVnZ0UHV0aFVLc2RxZGI1MTlPcENZSmJBckdocitKK3U1a1AxUEF4M1VZcE1aZkcraklITnpWWExkOFNyNVhYcTU3bVdVQnFRS0UxNkhCMHY4aW8xZGR0M0VIa2FQREZsalVJb1BVMWFnaG1LYjNsMzY3NFFJbmJaaEo3UVlGN3NKdjhYNUxseVNkS2V3a1p5Y3NoRUcxWU1UcXo4WFJZRlZzN2xDMzBVYmt1aFZoZlhQQjlVVFRlNWFtTEdjQWNnbXJMOERwN0RNZko1cVVoU1dwZWlKalVicThpUjB6QXdvSFM5R3VPb3lLeWE4RS9xK3BxY1NnNjBXTGUrS2dad2pabmViSXpwQlEzM1MzUmZxazd0RXBucHhWcll5L09RcjRzUlNTU3BDWHZqaERDVDlvZFJWT3Y0QkQvTGNCYmMrOVJHSWhjdGM5dlEzVnJ0d2JxT0VMcXJ4dHlNZTh1SjFobjJIdW9JYUxXM1VHRmhlV0V4eFFOYzJWRHRlUFFDVWtRZjRmeU4xcGVsbmNGeGNRUWJIOG40eEpxZnlJSDVtNDRGRWF3U0pzdk1nZ2ZPL0VaMTFiUDNIT0U1Sm9JRExQMXpaV09WUXVyQ3dUanYyWUtMM0xIUTVmdSs1NTVWalN6eVNRQm9Bb0NsT2ZIRC9yMjNkY3ZJZlAvSC9vRWVQM25Db010dE5TaDYyRUNjditlN0Y4S0JWSUk1WjJLTmwwVG1FSThNNlJ2aFR0b292UHVKdFAxK0pGcWFqb3pGdkY0TmVvdDZCSXkwcDV2UGtHLzA4K1c5R2FvcHJheDd5L0h2TEcxK1JYbU1OdHR3VWJZMG1PL21IYjZnYytmS2plM1h1MmR1TFV5WFpiUWJKUFlsL29QN2VacU1aNEcrNzVVWng1SkpITTJBYWxQWVZwdGxMWTY5MnBvSmRGL2ZDNHcyQ082Ykx3WER1RFRLanZxZXhXMlhiUFRwbjlNMXAyeFB1VkFWYzFaUnUyMzVLL1U0QW54TldRUHR2cTQ3cmw5bjJwb01wVHQzNzQ4Zk1DWEo3eithMHROK3A5dTNVRC9DbkpXVmJFT1ArV3o3czZtTmI2TDBGU3VMMExKOVh0b0QzTm1OSkoxTjZWcmVaM2x1Z3Jqb21idEUxMWhZb3ZJVXNtLzkzQ20xZGVXTjR1ZTc5YjcvdktXK2N6c2x4R3h2dnYvUlFYdTlxeW5mM0FBQUFBRWxGVGtTdVFtQ0MiCn0K"/>
    </extobj>
    <extobj name="334E55B0-647D-440b-865C-3EC943EB4CBC-6">
      <extobjdata type="334E55B0-647D-440b-865C-3EC943EB4CBC" data="ewogICAiSW1nU2V0dGluZ0pzb24iIDogIntcImRwaVwiOlwiNjAwXCIsXCJmb3JtYXRcIjpcIlBOR1wiLFwidHJhbnNwYXJlbnRcIjp0cnVlLFwiYXV0b1wiOmZhbHNlfSIsCiAgICJMYXRleCIgOiAiWEZzZ1VsOXFYbU05WEdaeVlXTjdYSE5wWjIxaEtGcGpLWDE3WEhOcFoyMWhLRnBxS1gwZ1hGMD0iLAogICAiTGF0ZXhJbWdCYXNlNjQiIDogImlWQk9SdzBLR2dvQUFBQU5TVWhFVWdBQUFiRUFBQURFQkFNQUFBRGpaZ0pFQUFBQU1GQk1WRVgvLy84QUFBQUFBQUFBQUFBQUFBQUFBQUFBQUFBQUFBQUFBQUFBQUFBQUFBQUFBQUFBQUFBQUFBQUFBQUFBQUFBdjNhQjdBQUFBRDNSU1RsTUFxKy9kelpsbU1rU0p1MVFRZGlMSXdKWUpBQUFBQ1hCSVdYTUFBQTdFQUFBT3hBR1ZLdzRiQUFBVHlFbEVRVlI0QWRWZFg0Z2syMW12bWRtZG1aM3BuVmxOUWtTalBjbTlLR3F3bDV0d0NYcXg1c1liSDBKSVQwaXUrSlJ1aEFpSzJFT1NoNUE4ekJBVXhKZGVSQkFFMHlzSnlZTmk3NE1ZQ0lGdU4zQUplS0ZIRFFRa3NmdmUrS1NZV1hzMmVyUFptK1B2Vk5VNTUvdk9PZFZkVmQxVjNWTVAzZWZQZDc0L2RmNThmMDVWblNCWXUydi9mWVZZT3ZqNVFzMnFiTlQ2bFdMVXd2dkYybFhXYWtPY0ZxUDFqY2ZEWWcycmF0Vi9veUNsZzhZTEJWdFcwK3lHYUJjbGRIWTFMTnEwaW5iMUgzSXFyd3ZuZXN3aGRHNWZIT3YwK2lWdWlmdWNxYm9qbUVpVExPajlEMis3VnJtdUdISitHcEZrVng5ODI4dlI5VkZrVXlmaWxyamdqZGNvVjJ2OEwrZG1Sd3IyNU51NmNJRHNBNTJ6RWdmaS82eVM5Y25lc0tmS0xVanlpMFBOb0JUMFRaMXpFdU1ycDJoZENqcGl3bG5aRXVJSHBFU3VKeWNrYnlVM3hUMnJaRjJ5TlNhRzVPcFNpSFBEWFEyejdvbkpPcW50dFIyT0crS3B4ZTJZOFlvZXRJY3JodzlUMTAwT1YzbnV6QmxxVGRwbFFWK0kyZHA0a0w2OFZDNE1JOWkzMS93YVd5ODIwR1d6emVVdGNjUVFya3RteDVsbSsrSXVZYTRIeVU1SjNrM2VabmZDclY5VnlSNmJWSklMWnZodlE3QlVMUjN6WEJQVFZURS9rKzZJOVpBRVBhUXI0UUNTdFdjaUNJTDZlazYwc2FPT3VxU1A1bWpwV09UdTdMVnp6bjBwclRxMDlYVFFJdE5zanBhT3VUb1VQeTZOdmVLSWQxd3J2bkdoMGMzVDBqSGduckM4SU4xK2xZbWJEbGM3UkF2TTFkSVI2OXRpSFUzSFEyZmwyeVlMeUZ3dEhVbDJNRTh2cktUcnV1S1JSWGZuSzdwZ3ZwYU9RY04xOU5GNnM5YTFIcGI4MlZvNmxxeHVPK1g2M3F3dzBYUVdmY05NbXBhdS9mTnowMS85ZHdNWGRKeU9KNVVWSkYvNUtQd1JkZjFhUW5DR3R4d01BTngyR2R2RzdIdE9pTDh6TldlT0hXUHFLa2o5cVJJcStrOE1vdDBad3kxRlMyODN4UFBEWU9mUGlFTndLS3g0UXdYaUdCS2ZZb0lKRWRjZ01HQkFySlJmUys4MFJSek1iNW40eDVaWVlRQkx4amJvbGVqV3ZYUlZsS0tseDBxS204YmgzRmloVFh6UWhGaFR6QTRoSHIrRTY4VUhjUWR0cGdjQ2JnRDIyT3JHSUxpcFlpS3ZOWXhaaGtJSHNLb0NPYkorT3dqMk1mbk5JQUx4UThjNzB4d0IxT05MOXhPYjVhQkIxcDdid2tpcDIxZVRrSHhjU0ZKWXlJbUpJWU01YjZadzROZlM2TWo3VVFQWm8wbS80NGF4a0ZBS3duS0swV1cvSG1NZTg4V3dtN3FxOWNENnFjTk5TMHlIVWVFbHFpZXFHcXRvVzZVci9nKzFSUThiOTRRUTd6aG1ZMUxwMTlJby9WRU0wTVZZMVhoZ09ON1RtVW9UR0ZuSENVSHdkcGZRN3ZGcFoyb0c2Sk8yeVNhcE00MW94Q2FzRUhjYzJFb0t3T1lrSVlUYis1VFFiS1U0alNsYU90U1RhMXRNencwZUxiQXBxaVFGeldSc0JIYXZnenFUMDNEajE5TG9jQjNNK2ViRVFBZXJrZ3pxeG94QVBWTWl4bElrcTZGejJCb2FTN0dadG5WQkNSQ0JTMDlpVHJRMUVVSDZMMEFBbUk1TkRjUzE5S2txSC9PaHJJcURvTEdpWUNxV2FzTUU3N09tMy8vb1V5MjlvNDNDUnRxb1c1RmtOVHFHc0lKUUk4UXZHZGZTR3lwK0k1ZVZDM09QU0NyMDN5QUNVVW9TODk1RXpjQ2R5UVNCWDdJZVJOQkRNRGhVdDBKYTFSTXZpeXZxc3owNnYySGlQU0xNZWVjWmJnVlY0SU9qcEFHMFBCbldCQXZtMlYyYXJTcDlTQzBFRExRalF0aTdOblloV2RzQTlVK1M5S1ZRSG95cGpGTXJrbXhBN1ZVczNIY0lYejdKTEMxZDA4NHpKRFo2a1NBSlZxWFBldFI3d24xL1FKankyU0NXbHI2dFJ5QnVrWnB5QklWTUtnL0FLaTQ3MnlLMmF6Q21ZZ1pCajA2b21CRmJTMi9xM1hpMGZlUmxGcXN2SFFoZW1ESUsrM1IyaE55MkdDamIzUkRtV2pvSUJtK291aFpkaWxTaC9GK1ZyUjhLNDEyQ0I4Mm81T25NblRsOXFxVUIwdFQ5MUVzYmRJaUF0U1cycXE4bTRSNHE2VDZsUDNJMkxMaVdsbDY0SG1nWWpUcE5rYXpNcCs2VEVUY1NYTmU2Y1JCMEROSFNRZkRRckRnRDdyVWE0VllWQjJtUkFkaWljdzZzYldsbk8rSFQwdEp5cTFaTGdIWDFSR2N3a3RzcXM2cllGVmtsTU0xZVVPeEUvM3UyVmRGRmwybU9BWEtUckRqUWhmZWpWdEhQUWFPdE1qT2lsZ3FrbFArUldVRmdhRTBZRFl5aklTMlFXbG9ad0ZINW1FeFM1dWNGRDAwa2RUTTl0a2VSTHoyOVoyNTdpMHk1aUE0a09hVUVMUzJOSnlpSUE0Y2VmNlNCYTZIcC9aR05Wa09WbThDYVBJd3BZQkpkV0xUNDJMTzE5RzdJQm1DZHpOalBrekRyR2ZNZkxBcGxadnRLSGpMakZMMCtXOGd0TGIwTndlaXNlMmg2L3phZGNoMW1aU3ZVNmYrdnZMWHg3RitrVjJldmVaamMwcHRpeW9hZXhOQmpUREV0L1Y5L0NibDBmMHRnOVA0RCtZOVVTR2RqbmQyZUdHTEc3MmZGOU1YM3E5RHVETGo1VlFlTlNDTHNENUhkdktSWmx3NGtMQkZpS2pjMFhucnBONkxkRGVUTk9vRVdnMlE0YmpjZlR3amRCdTFZVXU1UHZpYWVuQWZCSDAwbi91cGNwZDhUUDV3RS85UVU3M05iSGRMSmZ5ajd5THFNWlliR3V3M3hkdnorbTNpYzlGMkVFTXZRa0dQK1NZcGsrdDdmb2tObFgweGw0MXJqRG05VExQYzdZaG9LOFdWUDR3MnF1aDlTaHBLMFdRRmxhMmlKSy9UbU84OHBxdHU4WTFIbDRQa3BBeitPVldyZXVXa1E4TlFmdjMvNjRuZDRVWnpidFZXMUQ0aVU3WDRzdkhyeDI2UUF5VDJpOCtLYTMvdklsNlJ3MDU5NCtlV1AvUFFYWlZMdGl3ZTNSRFFNbVFiaDZKYVZhMmlYdVRER0VkRjVHb21jcysrT2N6dmZRdnJEU1UwbjlsN1IrY2NhdHB4RUw5KzY1bU5pek16SkJBS3NtdzJhVHlOekhsVmdlVDJSQ2FqV2RsUlEzcytJMkJVRnFZVGNqb214U0cvSUxCeDFrYXhVaUg4Tkk0RDY4d1dwWlc2MlFSZkh6SzBvNElHemdNaGFtTTg2Z0JJRTBnU1l5T0t4b0lwUWxwUjIrZm5LUSs0bXNibE1PN2c4T21vZUJOTFNQcGFWMUE0MXdPV2tXbVRRRktJd29vYVd4dERoSWJ3d0RsTmdSL3RZZzVTZDhET1dnMnJQZTJzd3MyZ0lEOWtud0FrMzZpSUg2c1ZBYnpFTzh1T3EwVkZubWplb3l5UHQweWdjQ0N0blltREtUb1ZrUGhTZ2RjdW56V1NnamczU01mTEQ2SldiQWlTS051a3VwcXN2dllwSnhsUG91R3NoRHlYUTlhNmpSVG1mMSs0bWMyVG1RVHYxVGVZTnFHcXV6dVRtYWpRT085WEdGVUlkMzFaODVmamZWallVYndPTmJJSmVxTUsway9sQmRlcE04blBwWGR4a1RZWnI1Qi9MSTc2Rkw2ZWRmRExHRTVQT1FLTXd5TDRWcXN1RnFNOGNPTjEwUUxlUUl6TXg2cTFEMG1mdzlFcS94dDZwa29uc1RaODFqSmF0V0RNckhOSzZlb3JNbmxFUk42b3dzMjRWdC9mSFV2OTZycENyc3pOSWRnZGdPM3JIcTlaTWZCeFA0eVVXOVlyZXYvMlVlNElkTldaRzFXRWZEeVhEZFJVait1UlM0aUJ6NzhGdHIwNmEyd3dyUXNxeUN2dlFlR2ZSQmx0aTZYd2pXVXBmRTMrYkFmMFNRQWJVeHN1T3I4YTBNV2tuUGVwems0ZTVtTnk3V3ZNSzVRZS9MMzdaMUphYU92aDRJZlMxbjB0cFpxbXpubkk4Wll4byt0ZHZGZUkzVXhxdWZUSFVHVmx2c1I5cG5obDg1UzJOWno3dzliV1hJSTNCQWR2U3FRdnhqalRJNjFiZW91cnNYMGhRN3JvSjR2QWJtcWpBRGdUTDlvbWwybWYrSk8yYU9CUldWQ0RWMlYxSisrQnpuNEF0L0RmWjJQQ0ZxSUZJWG40VExodmFwVUpKZGFhdmQvNUJSdHhkM2NSSnBGZzZHUkV2RVV5cXMvZklLMFRDdklNNGg4SUd1amZsOHV5MXpFRldVclZSWjdzdFVaVzFVWklzSEMxUlo3VTYwV1VjNmpybUJrU2RJVzd3bytzb2c1OW5ETUUzZEUxWWFTUk9reTBuQVdFZWFjd2Q3dERvOGtVVG9zSkxTY085czB2K1VQYWlBdW4yRlFxbSt3bWJaTVE3T3lTVFRyTzFoTVFxSkpPUHY1OXIzckhmdEZnVVdtUGlpVlZJSnVNNWhndWlBa3poTlUxaC9CSHY3SXpsWXBHMm43dDNMV1hyc3BuVjhZekdNZEVLMTBuRUhsVm5DRmU1d1h6NlJ0eDFrcXhKMVprTTZUdEJQNzhpV0gvL0RBdklzZTRKR2RKM1hzMW9xYkNqQmtOaS9mMHpyczZjSjVPbE1MdStFQSttWjlxMUp2NFpWMmZTVi9zeDdaclU5UHI3WjF5ZFNWL3RhYW8wMTZ2aWtDa3c1TFRaZGIza2NMbkZmQ0dMNFNVa080cUEvdEFGdldZbFBhYk9JR2NjeDlvbTRsNHppUlM3VFRiOEJwRHNXRmJkdVBhdU5mZk81RmRYNHlkRHpwVDdwdTdBdGZ1WEN1ekVjSDJvSk90ZnhJVzFiNzNyQTBOVFgyNnE0TUVCUWZCNjIyWHNkWWh5eHhUTHZiTmpaUGZWUTRIajZaZGNvOFRBTHpkVjlPQ0FZTXN5RG5iKzRidnlXOXJpOFYvOTdsY1RGdVVEZ0VkSVh5YlRiQThiVGozaW1DNVhFZ3NiKzM2b1ZUYzdXd3MveEFER1VxemttaVExdmVpcHVaMUdNa0tiMk1hOVRQUUFhMXRHcHZEQkFSaU9WMFBLRWFSUWx4cDhlTnBiWEUxcXJXUkhlMFAyOGlpanZVVlJGMGt2Y0hBQUhvTjRnWkk4K1A2clE1bXZ2ZnI5aWZ5UHJzOWl5MU8vaHRHVjhKY1ZPWjUxUzRYS0pjQzZpUE9mc0t2K0J1bFZDaVQ0NzdjMGZra3RqSTFURkErcTZiT0ZEZzdBV0NQcm9KWWxOWEVyQ21PMXFyRWtpeHdjOEovUEpIMFFCR0d1WGJ2TnlLRUppV2VhZWhNV3JpaHljQUIyL3JROCtaNjAyMzRBaG1HbDNGdVk3L2tJaWh3Y01JcWY2WXVRMzg3L0JRM2NtUFA1akMwTVVlVGdnQTcxd0JyV0FqU2ZJN2paODRFV2hpaDBjRUNMZW1DZDNBOStPbTl4THl5RkQwR2hnd1BRWjNjMXNxM2N5d0Y1RDFwaldYN2lqTnJsRWZvbW13UjlUS21oVFJZdk1wdXkvZHg3bW9NRlh4R3cyZkhuaXgwYzhMa0p3UlpxUTRvVXprcldxMUJuaXg4Y0lOOVAwc3B0bGp5bXJoRzdvcWFnak5UaUJ3ZEkrL1lvRjJ1SUd1ZThGYm5RSjhCTE9EZ0Fud0JJWEsrTURNRHBQczBJdWdEWTJMRUdjaDhjZ0JmSU0xakZoRWM4UjBGeVpTVkQ1OTJpbGxuUEEybjFuOHdubmZPeGlCa2YxSjFQS3l2RU1nNE9rQys5M010S1VNS2xmM1kyRDVZNXNNczRPQ0RBRjgxSlA4K2hpT3JreGVQNWdJdEFMT1BnQU5rSnVSNGRyMFNkZFIyZFdlRGdBSHpOUi9zMFdXNXpKZXFzTjh2bTYySDlPTTNDNmtiMERtY1dTQWxUalRvcmNIQkE3YzhiL0lNTTBadEtXY1VDM05MVldlMFQrRWlFdXE0ZXhLem9UNWw0T0JzQXVPMlUxMXJpWGRRZWxnQUlsbWJxMnhqWnNyL3N2Z3VqblZ4SEVSWHNLS2V5SkdPN251bnp5YXMyUWs4eXRFWXUzeTBnMVR6cGZqMk0xK2ZNN1lSRUxDUWZSZTBSNUV6RjQ5ZlN1MUoxa2E4eHhjM0RQQUdzd1hLRGpUMHVXS0phWjN5Q0srWGdnRE5wSXVLRzhLNnVaN09KOThNN2FOM1BwLzFTYjMxYzhSOVNzR2NhOGpmNnpNN1B4TVV6N0J5NWpYN3NZSzFGUnh0aERVRFBrU3RqL0hBZzkyQXd5czlKMHdXVDh2djZQd0MrcjRGZGVyZG5ESG12THgzY2lQWmVJTmw5eHRFNFc4eTNLU2Z1bHZ1c0VzT1ZMNE01RXk4R0hjNVR1Z1VIZTl4M0NGL24zWkl3UnVOZHhrREdxUk05R05LejdncERsRGVETHJ1YVJJM3dwUlZxQ09VOU9DRDVHaXpFUG1ZOFpIeVp1QW1QY3p1WFZtZFVQQms4YktJNENkbFl5SGx3UUpDY053SjhjaWt3MXlWOVRNSVUyNm5lRkx0TjFoUzFZZkxsNjhZMTdPaVhZeVdLSHV0QmduU0F3ZGdtK1NRNWlwOVZIOW51L21HMjUybWhMZnFlcjRtNWRMS1dJTmdjN1JOSStFc2hocVpkeTFTWVFxUlN0SFF3UG83QUlEZGRoK1FSSnRtODZxK0Z6MzZCRVZvdzg1RGMvMFBHVkYwODllTDJhMm5zdTV4SDRDMWJ3V2VWekV0c2djSVdHWUdRN0lGQmxTS1ovYkZEM2VDN2NjcjY5Sy9zTTNOY2h3WXVQNEU5SGZQa0pDUnJHNUxlRDVySFh6bzYxbEI4NEtFWUNOL1V0VkZpazM0bmlWZVZtY1BPeDVIR3ovdk0veEY2K1RFUEUvRTJCd2NvSkppM1ZIV2dlRVdTamVoS2Rzbm1tVjh5cnFYMXdRRktNSGsyMHlPZGlSSlFBN3lnbWx5SEJzM09hQ2Jmd1FHYVc4aHhYMmVpeElyNnJFK245NWpkWGU4OGcxVkkvWXpCRVpkQ1JydnQ2UFVtSldHRGw1ZW51M2dCM3VBamxMeHJZeGVTdFEyUVBqaEFGdzNZaUpiRnE1RU04OTI4NVlhSDUrbmJOejdKTEMxdERnN1FrclZZdjh2aTFlZ3pHT1ptdmlOdUpGMUhkZmxzRUV0TG00TURWS1BBVVdlUUxQSnVORVExQ2F4a2R6VWwyUHBHVEdrM2t1Nk1nV3d0YlE0T1VFaGNkWWFaUjBlQ0FpejdIODhYM3RFMHJHVnR3SG93Z3JKOTZZRWp1NnZPWUkzbWZyNUFzMVE4QVdFdWRHdW9zM09kOFg2a3FVKzFORUROd1FHcW5hdk84T2t4WStVb3NQTC8wUWx0VGFYSEowU3Vnd01VRXF2ZlpYRkduMXBoV05JL1J1TURoUXBUUlBzenNzeU5nL1N3NUo4cWNQeVRnd05VcWF2T2dqRkhxeUJML3NmZ09WY2trRFp6RG9YT0l5ZVdsZzZnLzFSYi9lK3FzeUJqN0VxaldFNENFMTczMlNXeGRDWDJYQWNIS0haY2RiYmtFS0lpTk84ZkkvQkN3ZlN0VVFNbE1GUjE4bDlxYWJiS2pUMUxnNnZPb1A5UEtKcXEwbjF0djJJdzZ1NkxxRU9TVThxR3BhWDV3UUVKb0VlZG9ZampwVGhMVEhkMVNLQmplNHo0MUd5YlVMYTE5RzdvV1BYUnNhU1dkeWE3ZWtMUVZKYmNVL0xRR1pkUXozVndRTndHSGYvSTRoMEhSVm9sMVdTeDl6Q0pLTFhFTDlnVWU4VGRqajZNYVh4cDkrQ0F1TEZIbmJFUHZ0c2t5c3kvSGt2MGFmRmtZcFBKZDNCQTFOcWp6alk5NjR4TnFaVDhRU2krRU5UK1hseWRPK2p6SFJ3UU5mZW9zek05a3gwQ0pSZHNOOFF6UWp4cHUyVFlPSHFJTmQrK1huRGF0Qnp2RENiSXNRTldVY0h1eHhyUC91elFReXp2d1FGQTRWRm5mYmJDZXNpc29xaGhUSzlzNVAzcWJKaXRjWlZRUFc1SXppZnQ4YzV1cy8yZCtTaXFnY2g5Y0lCSG5XM1pnZFZxV0o5REplOVRsd2hUYVdOTm9iNWMzUUtpV1BEODV6NDRvT3ZhaUsyOGM5WERSd2xGTFc0VHo2VlFkeGI5R3ZmVDUyS29DaUR6d1FILyt2aGM4dVIreG1UUkQvU1hKV2xXdmhCT2tZRUdPTjNSNHdXRW5WSGU1WlcwTFRVWlpnc1ZqdU5OTXl3Z2JZdWRIdmRlcmRvVlpydlo1bjhZN3kvYVJ6REt4eFZYRVpITGNzTXlIaHdnb3RFSVBYMXNJWFhlWDdQcVY1Z05rL2VCWjdNQXllN0oweHFlREMyNHp0UXVzUUJXbDgzMk9tTmZobjZ3ZnB4WWpOYmNyUUVMWW5YWmJBY0hYSXJ2QlB1ZXcrSDJUR1JzZFNLa1VSNW5lVXhsSnhUdkVlSjVCMGNyMDFoMm1sVlRrTzJWNkYzdmdZN3NqTWhxMk0xRHBjZWlwM2xhQm9OczJqQVh6aVVDRno0NEFKRkdlMFZaSWx2TFFEV3dZNk5aa1k3ZXpBcTVJcmlDQndjRXdUOU9HTWYvRHphTTNUN2tsZU1CQUFBQUFFbEZUa1N1UW1DQyIKfQo="/>
    </extobj>
    <extobj name="334E55B0-647D-440b-865C-3EC943EB4CBC-7">
      <extobjdata type="334E55B0-647D-440b-865C-3EC943EB4CBC" data="ewogICAiSW1nU2V0dGluZ0pzb24iIDogIntcImRwaVwiOlwiNjAwXCIsXCJmb3JtYXRcIjpcIlBOR1wiLFwidHJhbnNwYXJlbnRcIjp0cnVlLFwiYXV0b1wiOmZhbHNlfSIsCiAgICJMYXRleCIgOiAiWEZzZ1oyTmNjbWxuYUhSaGNuSnZkeUJhWXlCY1hRPT0iLAogICAiTGF0ZXhJbWdCYXNlNjQiIDogImlWQk9SdzBLR2dvQUFBQU5TVWhFVWdBQUFURUFBQUJLQkFNQUFBQWgyWDd0QUFBQU1GQk1WRVgvLy84QUFBQUFBQUFBQUFBQUFBQUFBQUFBQUFBQUFBQUFBQUFBQUFBQUFBQUFBQUFBQUFBQUFBQUFBQUFBQUFBdjNhQjdBQUFBRDNSU1RsTUFJb25ONzd0MlJGUXkzUkJtbWFzY1phUHpBQUFBQ1hCSVdYTUFBQTdFQUFBT3hBR1ZLdzRiQUFBSEhVbEVRVlJvQmMxWlRXd2JSUlFla3lhdTY2U0pvR2VTQXpjT05vSUQ0b0RMandRcWlBMEM5WUxBNGNBQkllR0FXcENLa0tNS1RrZzRBbkZFTG1xNHRKVWNvUUNpQnhJSnVNREJsVGlqelFIeGUzQWhHeWltemVPYm5YMHpzK3YxN2xwVVh1L0IrK2JObTNuZnpyejN6ZHUxRU9PK0NnNE5YTlZ4ZzRqMWQzUUFGOUZrSUR1a2tKMS83Z2QxZGRCZWpYMkdjU3ZiRXRuSmRYWjdHSzFyM01qM1hpSHk3alFRSk5BVjA4eFR3dTVkTWY1bFB0d3d6VHlsQXRIZmx2OHRMTm15MWM1Um5DSFNNUVlZV01HOUhOSFlycWRDU3phTkpidG9kK2NvYjRmaXZZZDBXTWdSamUyNjFiZGF0MkRKL3JIYXVZbzlHMGtYeUZaemhXTTV0ek5Sc3V4MXF5OVhzV2l2VVJ2SVZzWUZwMlJUUW96VE9Tdk14c3V5N3A4eGNDelZvYjlNWTd3c1c3SFd4R0F3VXZ0Zkk0K1haWnVVVEUvZFpZMXN6Q3c3bnhMU0g1ZzRIRFBMVG1XdVQwZGcyVnZ2OFU3cXBXYmhzOStjRXllVE40aE4vZnNzV1lFVTZvazJockJzK2VVTjcrUG5ROGFuaVI2bVI0VW9tdlVXNGh1aXZrUDdJMENqbE9Sa24wTllkclpPdEVIMEpKdmhmaHYxMThRbnRGTnc5bzMyYStwL0o4UjdqbDFSbWQ1WXFVZWJzZnFvTXA1bFp4MjZ0Q2xLZDFoOFBFdTBoTUh0YTNpQjBJdjJQbms3Y3NZNW81TE54R3ZSbnlmUlJIYkdzMnlwUm8vN1ExMXp1dFpWMlZUMFdnWVppcnhkMzA2NFZYWFA4RHVYTGREaVdiWkJCOHJGbkM0bndTMXJ2ZzdiVE96ZkRTcjB3by8wQit0UzcyV3lvbUc0ZFMydWxwM2pWNFRiSFUyTGRUN3ptMllFMEM3NVV4OGI2YjJya3NKby9wVHhMRnNQMGtkdTlacHZKMkM0cktRanBKT3J4aytQNXh2aGpYQXFTeTNZaTZ0bHB4Z0ZCRWJXSUY0OUxHaVFpSkFlODlIaWJXZUUzUlJsSjcxK2ptZFpsenlWMTR2d3VPRDdMaEZ4Q1FBOFY5WHFkUmwzRVhibmxDN1RiNU1lU0xQRDNCWXZCTmFnaDJCcm1tQlJwY1FXTW5OaklhdStFbWlEL0Noam12VTBYMWIvREhrcDV2RXMyMmJYWWx1L0hXQXpkNE9wNXpuc2daYURxMHVQV0k3VHhRYW4wekJUWUloSmt3NXZrcGdsYjFXTmRjemFObG5zRWgwUFppNi9Nc3hGdkI0OCtIdDhqOUxHc3l3MjArTlJueThvQ1RQcGVxL0NkQWEwSzJ3NDZyMUZ0Sk13NWpLV2JIbWdINGNQQjd2dWcwNS85S2dGMFFXMENRZmdGNjhuWHEvaThWL1MwdzhJTlIzQzZDcHhkOE1FTzZzRUhsRWYyVXhuUUtzUENHM0lndVNSMUd1SnJhUDNNTXUyZDROK2JGSTFhdHJUVENIQUVBcGtPMlp0OVRpRVJQckYyYTVIc1FCM0Z1UDFscFFlWERBWVB0RHh0b01Dci9xV2xTUjJMVCtkRHV4Z2daRkU3aEdXWlVLUzZ1Z1F5YVE3d1hCTlp4MlRtcEdaTXpTeHBqZWlYdlN3THR5dDZ0Wmh6a2V3Rkl1NlU2SmREMXJ6QVozSlNOclZGcU1LYmtJVkxOZmh1cGx3bW5OdmtiZ0NNcDA0a0hUaDB3eWV4MTVIWTVsUm1pWnZiYWhwRzk1V1RPODI1eDQ4VzRDVkFYSkZweUhDYTFOcTVmbkI2MmlteVNqVkV6N1dSVm0yY1R5WXRLVlBKT1BGS255RVRXZkdZalRwS0ZkUGNjT2lMT3RjQ2F3YW5IdldLRkFYbjVDQzZRdzdySThGeXpTVDJFaUswSnExUVpqdHNFNEdONmFnQVRKK0g5QjBocXpJVkRUSFFDMGxqUXl6ckJCVE9zSVJSOHZSMmJDYlhPWURrQ0pJSEU3QnUwTFVPclc5bFZUTTlVSXNLMFJYZThGdTdrYm54bk5jRFhRQVdmVkZaQUNuYzlROHJlMG1wSTRrS040Zk9VL1owWEhVNHJjVGEzNllNN0kyVjJmZ014dFphU0NocmZGaHNUQllNUmlETHBDdG1xWTRxajJMeFRDeTlnN01FRnlNcks0SDRwT0JOY094N01pbUV6WlRzbVJvSnRmRUZxSjkyWGdzT0JJWkVqS0lNM2xTYjZwdTE4N05zbE5WMmd5L2JYN3JpYkZ0WS80bFM0OW8zdUVtMk9BY3kwSnNLWWF0TUd0Z3I1a3JGczI1SU1UbGZvRFhEQjBxMVRWckQ1aEVXVmIwOUVMZ2M0TFpPY1JmNTZJL2VqdklRMG44SEYzNDUzYVZweTQ2eW83YlNmZHllTHRDcGxHV1BST2lwcDRwRXNXcFlDbXdpZjZhZEE4TTU1WWRzKzBOTytSQ3ZnWWJNM1I4VUJsb2FtR1cvUllMWVVYZGxvbnNHZTI3NTB0ZjBsbW1NMHpWNUMwV1owS3hNZFN2NmpoaS8za1p0ZzJ4Yk9Gc0hjRDB5eVFza1I1cmFrQ3hvNy9CemRIK3V2aVFQa0oxZGs1MSttZTYyczZ2NkM3V1piaHZteUNJV3J0QTh0RGQvblhCa2JCd1ZTMmpWckNkczdXOUJhMStpN3dPWFJMek5xZWNvb04xSVY2cjA3M2FMSVBRMHNmTmdMSENFdjVkc2F5S0R2MktwWHVCOXRZczdidWQvaTl5QjNsQlpWZURDTS9tL1d5WnBZdnUwSmhFNUE1YzRad0hpZlEzaUo1UWV4WHlWYkd5R0IxdjNrZm5mOEs2alhJMXVCSWNaUkRiRnIvdjlPOS9rVnYydmFicHpOWk9nbXpvYkJMUVdCaVF0L3JvdDlRVElPcnFiQUt3aENIWWRCYnV5YnUxU0xTU053YmIvK2srdzNIRHBHRWI1U0dEM29MUFZxaEQ5SG1WQjVLb3o3WXVBQ1l0ekhBR0JiVWVKSE9TUmg4Z2gzYWRkeE4xNC84NVdXNCs5QjVYUHQzVWorVTMzM25pakYzYTM1UUdueEk5azJnNDlzNHBldkFOdkJLOFRmTC80TW02VVBwNEY0aEdLeERIOHdobm45cWdFOCsrTXg1bjJiMzhCOXRscDNrQ3kyemlBQUFBQUVsRlRrU3VRbUNDIgp9Cg=="/>
    </extobj>
    <extobj name="334E55B0-647D-440b-865C-3EC943EB4CBC-8">
      <extobjdata type="334E55B0-647D-440b-865C-3EC943EB4CBC" data="ewogICAiSW1nU2V0dGluZ0pzb24iIDogIntcImRwaVwiOlwiNjAwXCIsXCJmb3JtYXRcIjpcIlBOR1wiLFwidHJhbnNwYXJlbnRcIjp0cnVlLFwiYXV0b1wiOmZhbHNlfSIsCiAgICJMYXRleCIgOiAiWEZzZ1RsOTdYSFJsZUhSN2RISnJmWDBnWEYwPSIsCiAgICJMYXRleEltZ0Jhc2U2NCIgOiAiaVZCT1J3MEtHZ29BQUFBTlNVaEVVZ0FBQUpZQUFBQkhCQU1BQUFBWFRhTmJBQUFBTUZCTVZFWC8vLzhBQUFBQUFBQUFBQUFBQUFBQUFBQUFBQUFBQUFBQUFBQUFBQUFBQUFBQUFBQUFBQUFBQUFBQUFBQUFBQUF2M2FCN0FBQUFEM1JTVGxNQXplL2RSQkF5ZG9tWnE3c2lWR2FaQm05QkFBQUFDWEJJV1hNQUFBN0VBQUFPeEFHVkt3NGJBQUFFNGtsRVFWUllDYVZZdjI4alJSUWUvMWc3Sm5aOElkMUp5Q2NIRUJUSXVUTklkeExTR2dvNlpCTVVLSjJLMWhFRk9vbVRrdXBhcDZCQkZBNmlUR0gvQjRtUWtPZ1NJVW9rOHc5d3lXMDR3QmNmai9mbTUxdXpQdTg0VTNqZnZKbjM3WnUzMzM0emF5RlVleFZrZTFkMzhmSXAxSnZyNnh2M0dsZk9sOG9xS0NoZ2NXM3RBa2lGd0NZOS9QWTRwT0NXOVgzK25YVEE3VytzSzcxUkpLd1JtMThlQWt4Mm1TTzlXU0tzS1orL0N0RnlVQ0kzQ1RFUGpsV0pRL09oQlhiM3hSZ1Q0NVB5c01lN0h2YjRXUmF4Zm1jUmEzREtlajdtWUdzRnNiWllTT2twNjNpWjRXR0FXSCt4bU56ZnJPTmpCbkF1a0FUUFdVeVhBelAvUXJNQ0hVRmM3N2laNDB0bmUxa2xmSDl5aUhYZ29nWWpaM3RaT2FUV0dtTGRjVkhobnJPOXJPNExuSTVZZEZFdGdGMWplbDdIenpCZ0FPQjRVSWtSMXdldXY0V3p6ekN4WFJOVnVqYVc3N1YyaUJHcmlFVlgyVzVFTHlFcWlFVnJsYTM3cDdFOHIzbEZyQWFBSmZ2UzlGcFI4cndQVHFjSHR6enpNZE16U3JtNnVNaVc5b1VIWnREeldsVzhlZ1d4UmlvMHNLQ2VVS0t0U2s0Ymt0YnBHOUlMRTZnQi9LUHlXRjY5SkwwUTVBSWdVbGc1amFsNlByOUduSjFPMzRCZXArck9UcWVYcDVkZW1DaGo4WldjTGs4dnE4MG5ScWNYMG12dDRmSEdXd2wxclA1cm5FYW5GOU9MUkNYcCtiVHQ1azg2dllmQWkrbjFTWmlNMWI5ajhxSWpDblhTMEdzL01hL2FrY0dpVFpMZXB6VDBxaVppR1hvaHlFRHBOS1BYbW4wdzVvYjZta3ZDeXJPVFF3OFRPeFdDMGF2b2hiVmk2SVUzekNBVzZqU2pWMmtlVmlZcHJ3eWJyWFdhMFd1VmpjWldtWWpsNklWekc2VFRuRjVaTHl4SEw4VHFrMDV6ZXJXOXNCeTlFS3VMQld0eGVnMjlzR3BIaUdHYTFHbEdyM0xzSUdWbTBUV3hYb3hlUXVReHJ5bWpWODRMcThEb2hiY0w4VDFqOURyeHdpb3llaUhXQmVxMG85Y0hSb1J3aEdRR1ZlRHIrbXZZc1dzc1B2bjFvNC8va0I0OFJzU0xXOFZGd29FYUsvOUFIV3EwMVozaGRTcCtpV3B3Uk1PNlhsMGFOdWVqR0wxUUltaXNSWlBWQ1lPNkNvdGtabHE1T20rRFBHdG9yRzBhZnFEbWk1NVZMK2tnbmJabnI1MmRiYmpld2RhUlkzMll0a2Y0L2tzUjFGZzQvK201aGhJeGVxSHp4S1dNdlN5dmZSV21UYUt6UE1Gb3JEeEVMUU1sUXFvRmErT1lZTWF3VUdad2VkdndCazNYV0QrNk01c29tRUliT053azJkbHJCZ3R1Q1JFODZUaXNRdU1kRTBqd2g2NURGdXIwcGZQRXNGQ1J6dTJReXV2aTZ0UjZnaE9Wc1hXZ1NORE5UWnZGNnBnQnRjYVM0b2QwQmw5aXBWdDJYQnBEdnVvWkxNWnJ5aXVvMmUzdzUrTUdNU0M2L1lpajlReTl5RG1EWlVpSkk0VDFvZnNjR3hJU3RRbkh5bGg2L1IrTHZTT0loYVc5TW92dTA5OFFHODA2dk02eENtK3oza3hlN0tZWm1BeWYyNE1rQzVscnptQ3hiUjhmYXRUUzc4RGM4TmpBUzdIZXg2SXhsc1FDRXpvYTZ3czVwQ2lsWjJYZ0dubmJjTlZQaUk2N0ZGWkJQYjhaTERvdDlGejE0NEVKdlVWWStOVTVTZ2hMZEMzQ3dzOTA5andTSWF3elMxVVJlZnF4MGlCdExEdXQwYWY2R2FtLytyQ1RVQzlSVGw5OTNDL3g1aXZxK3kxMlRNcUJlaGZIRUJudXE0VG4vdUordVl0dnBkSnhUUkExT2FzL0VGSHYzcHNiSGg4SVNWWDI2VmtGbncwQUh2K2trcUJPOUJ2WmJlVC9WK2t5NjhHa1U1VGJNZTFwMkM3bHZWUUhId245RldHK0N1VElTMzdLSVVUd0prMDRpemJ2TnU4MU5GYTB1ZDZzUzZ6TnV4djFsSC9ZVkw1djNGKzhoUDhBTERiUGc5R2VNRm9BQUFBQVNVVk9SSzVDWUlJPSIKfQo="/>
    </extobj>
    <extobj name="334E55B0-647D-440b-865C-3EC943EB4CBC-9">
      <extobjdata type="334E55B0-647D-440b-865C-3EC943EB4CBC" data="ewogICAiSW1nU2V0dGluZ0pzb24iIDogIntcImRwaVwiOlwiNjAwXCIsXCJmb3JtYXRcIjpcIlBOR1wiLFwidHJhbnNwYXJlbnRcIjp0cnVlLFwiYXV0b1wiOmZhbHNlfSIsCiAgICJMYXRleCIgOiAiWEZzZ1VsOXFYbU05WEdaeVlXTjdUaWhqTFZ4MFpYaDBlM1JoWjMwcGZYdE9LR29wWEdWd2MybHNiMjRvWXkxY2RHVjRkSHQwWVdkOUtYMGdYRjA9IiwKICAgIkxhdGV4SW1nQmFzZTY0IiA6ICJpVkJPUncwS0dnb0FBQUFOU1VoRVVnQUFBdXNBQUFERUJBTUFBQURVc25MRUFBQUFNRkJNVkVYLy8vOEFBQUFBQUFBQUFBQUFBQUFBQUFBQUFBQUFBQUFBQUFBQUFBQUFBQUFBQUFBQUFBQUFBQUFBQUFBQUFBQXYzYUI3QUFBQUQzUlNUbE1BcSsvZHpabG1Na1NKdTFRUWRpTEl3SllKQUFBQUNYQklXWE1BQUE3RUFBQU94QUdWS3c0YkFBQWdBRWxFUVZSNEFlMWRmWXdrUjNYdi9mNmFuYjBBRmxGa1BHdjdIRUw0bVBVZE1wZzQ5R0tmSTBJaVppMjR3QitJV2NWeFJDekVMZ1NrUUN6TkJoSXBXTUs3QmxsUmJQQnNzQ0dLOGpFcmdZaUFpQmw4MkVvT283bEVRQkFvbnZGQitKQUllN2Q3QnQvNTdNcXZxdXZqVlhYUFRFL1A1NXB0YWJkZnZYcjE2dFhycWxldlhsWDNlTjRCditaZU8vZ0dwSDk5OERMMFdZTDhxL3BjWVZSMS9uWVU5bm1NRzJIclE5QzZVeGNxUXlCRkgwVW9QZDNIeWhwV2xjN2UxRER2K1pneHpsYUhvbG1GL2NwUXlOR2hFT05aeHEvOURjMG41ZTlkKytvVEo0NWZ3NVkwenZNeUYwbGlnT0FjV3g1ZzdWMnJ1aUMwem9pS3B5V0dzWE9tbGhtMmJSSURoWXJuQjFwOWx5cWZ2KysyaDdpZWplVk9mVXNnMklVck5rd2RtNnhpRWdPRnh0aVpnZGJmdmNwclVQc2x5dTVKSU41R0VhbnN6Mmx5a0hDYS9XS1ExWGV4N2p5MHpPcVVZWW05bENhOThTR3lxTFY5UzdTRG0vRGZBcld2VVBuTDlsUHcxcHcwcGUwM1BNcTIrbDFsVCtwTHNTOUQ3V1QrOUx6Tlo2MmFVdXdwSzkyTlJHNG5JWmZKNTRtVm1XTVZlSkdXOFY1N3p0TEpDTHRzcGJ1UjhKT3EzZk12ZEtQK2dmT1kyUGVLOE55cEhQbGxtdklLdGdteThwSW1zb25WWG1hSml5WVZ0aGZseHA3eXFyQXk2NFMzZjRZa1BLL1VBL2N4dWU3RzJLSWwzUUZOVkoveFJxRDJJMGI4bFBVTXZLa2VtUFowY3JYUE0zdm1NWElmS0toODJlTXJVMksrNTVqVmdOa2VUR0tUeWRXZVludVdlQWMwa1YveVBKOHhFblNac0JaUE1FR2c2UEkxa2x6dFhxYURzbDF1Umdmcy9CVVBqam50UW1QMktLNzF3Rk1lN1VCMW0yeTVnK1lPU2RFVVY4QUNyQXh1OHFyYTYyKy9CNHVsVFZLZHFqYnVmWUhaL20zY2NrTkZCN2ZkOHlhZzltVXRWdm1jQmdGTXNSNDR5cVVPMUQ1TERTS1Y5Q0RCTTl4alQwUHRwb3ZudDJrREpuclF5aWs2dUdobGNlQkplNUVScDhqdzBZeUxoWCtKRVMvUmR0c1hTRlM0VytLUGRhSjI5SkgxYmdreU1ENXcyM0dWMGQwclVvWVUyNUNRdUczYThScWFsUmpPZEtKMitGMW5FdGM4TEFVM2hjTStDcldydGpodWU1RlkvUzRKelpkbk8yM3grdWd0dDlaMWdjelE3SFZwa2RvR2lrdTh5RHdVSVFEQUUvWVVtb3Z5SDcveHd1eTEvMXpuSlJOY2MzNVk3ZFAzSDl0NzNSTU9zL1NkeDlqMTd3YnlkaFF3V3dCclBSaC9UczA5VCtaV2VCVXB0T3RwV2RjWVdUa0JGZFV4NzBUc0xNc3UxV1dKdG03cE83alc1YlV1aTg1azJaN1AyQTBXcHluTU9MaXU5TDdHM3A0aWdjY0NtZjZ0QWdjb0lVZDd4bXpzVlpYK1JTc1FPRkM2MGEzNlE3YVBQdmpCckVXb2Mxc0FrMEtYOHA5a1BaYzkveDdQK3dsakw2ZUZNK3o4WGFuM012YWQ3RHM4bEtxb3ZBVTdUSzNRQitrK0xWdFRnQjdxZ2VDMjJ6N0Q3QWdOYU43UDlsWTU2VVQ0Z1hCMGkydjY1TW1UNk1hZndlM2t5VXBBWEh4S0FLZXRYYTd2c3ozK1ZDQVpabjJJVVE5b1BXK01IZmpqQThKdFIzdkdvZmF0b0YzNVpkVStmcDhOZWNtWUI0NEVGRFlsTGRVQ1hyTXRsdzZNWmNqU0xKVmw0dGdsaHR1eXZXZ2JvWkdNRmpVTmFYYmd0bnQ4RUtzNHRpL1ZIMGc4YXA4cUFESXZYZnowQ3hLdjBoMjE3MTZRa3luOCtSV2xLTUNyQW9hdHdmMkRaMVFHWDFOcitJQUNDMm8zTDZzMjloeTNmWUdzbzBRYlo5V3dPQ3RHZjZKMk8yclBxODZQbmkyV0VaeHBUZlZwV0prTnF4WU10N3FGT0hpSlRSVldLcXFOUGNkdDMyWFAycTNLcWU2Zkl6cXlTVnFtSExYamtjdHdmMDViR2ZoV2N1TWNhNG9saStPYyt4eXMzQU9SS0M1S01YZGhaZFk1N0xqdG00N2JnQkgrQ2xHRXgzSFVNNU04WXQ4Y3RZT1RISFExM1pGaDlTUU9peXU3SGtSMFZtTlhOWnlFdVNOU0x0aU9ZS1owM1BZMVpydUpXbU44UzhydWhmRmJxSmtFUmNCSkRxbUMxaWpra2ZZR1Rvdzk0UERBdCtMWE5aU1V1dDl3TFlxUmJydnRYdEZlbTZDbnlVVXNYMkdKNFpHZ1hZN2FmYjFXcStvNUZUT3FmTjR3NVk3RHFGMnBCRlVQUlpGcE16bWg3YUpUMlc0Ny9CWnJoRU1iYXRKYlk3K1J0QTJPMnN0TVJWa1d0RVlCeVZBMHpJMGRyc0RDZVRscHpjTlJic1pzQjlma3hsN2VibEpHelhhQndGRFlvaFE5ZFk4RTJyODVhcC9MM1NoNVFObmJBZmk4VnZ1NEdiNVZGcmh4dHR1T0RXUHBaQVRheUpwSXBkUlVrdHVhOGhqZHdsRDJkb0JyYm1TU1RpcHVmUU5LYTdkZGIrdzVianZPSmxHMXc4NmEySWdyYy9xdm82KzdYRUsrWmI0VFFuS0VVYnMxcFY2MGliTjZ4Tm40QTVQU2JqdGZmZ3RIelhIYnZad1ZaWVVQN2RoWjBsUWZIQ0t2RFVJa3dHaTEvK2dMOTJWMGI0ZHpMdjBYdUt4bXcxRVVQL0JxTHk0YWplVEVBc1Z4MngyMUY3UXlURGtOUmFxY0k4OW9FZ2xFcUQxOUIrcm4xN2FrMFNGUm1CdkhwdmhXVjNDWkg0QzBkdHNoYXhsdHJuaU8yKzZvdmVndVhXZ2JQd0VHVWRmUk9xWGljRmp0azFENjFkKzdaOEdvdmFZaUw3dWhSZW1CNysxczFXZ0VCZ1Q5MG5IYkhkdnVHMGZHRkd3ZkNxbjlVWVFtbmdBZm9uWjA4bUNVNUYyMzNjdTYzYjk5Q1FaYWdyanRJcVNONWpodXUrM0o4SURBa1M1STdLb2RNL1dGSGM2WHFOME8vRnFWSG5TMUU3ZGRiZXc1YnJ1dGRyNlVYYlUwa0N6aHFEMmRVOHQ5b25ZWVBmSHViNW1GM25nLzZNc2w0clpEZnhrK2l6bHV1NzFLaFh1Uk9DQkFINUNqOXJNNkVFRFZuczJ3aS9YVTNlcUprUEptQWlESUF3UVN0eDFTYjBLcFAzVmkyMTVSaFVaNHM3amIzbzNtS2JYUENJY2M1a1RWU3RRK2YxRnVZVi9sMW9ob1VEY3NuY3UyZituQ2M3UXVUR0xzQVZldFpSMkRBU2xjYU90dEcxcTZIZGhXTzFaRzBrV250bjMwc3BmK3JyOG5EbXpZdkE5OEJMSzJTQnZFTi9hdWMxZERCUlgyNXBTSXdWNmlKWkxDdHRvTHhqMEtldnYwQmhnWEZodHh4d3l6MmlqdlFPQkw5bUNGMnBtekRzZExCUVFUanNFbWE2YXQ5cEp5RlpVblUxZ0MyeHIvRjNrZCtOMGxwOWZrb1haN1U0TXJncnlVaWdhVFZLUk9ZaUV0dFhPdnRDNkxWY1ZzS2RTZVA5ZUlGUjYrb205RU10VDRLVWY4WFNqQWJld1lEY0pBUTFUdFUyci91OTFXbG1Vb2JJVGJkTzZWS2dZRm8vYU1OZThvQW43SERFT1RCdzYyM0haSWo3bU5MVHV0bUZVYitBS1BFM2drLzJ4U3RVTzdxNXpQT044eXdaU2lvLzQxby9hOGlVbHpVbktGais2UXpBTUFqbEVkUWw3dWxtODVjbU5FVnd3cVR6MlpWSGJaNUxRRllWaUplc1o0YUpGNnBUbWo5bHFEMkxEbmpWcERycTJLaDRLNFFHWkxJVkJXTzlCYVBzU0QxM1hDZzc1TTRwUllSWnAwZkFqaG4yMU92WEFaLy9qRHJ2TVU3TTBGTWR6SzI0QjNzVmpDTGVLcVVwODJJbi9ZVVRscXFMbXdHT01obVMxdkRZY25OaFRGZFBMdnBjRTZMM0kybTB2NHg2ZlVNenlGMDQydkZ4bTFGY0E0SHJoMy9QaUpFMis2NG9FNnp6TlhnVFUwKzRab2VLSFRiSzlpUzFlbDg2Zk1LdEVsSVJhVTI2cEl6VEZSQ2gvampsbjBhVTZXMlJMLzllbWswbzdQTTNJYlFHT1k2ZXNmT1ptKzFvSm5wdE9kQTQrOUtIdjBienBuRTR2RE4yQlMzbWhUamxBblhXWVZyVVp1NmdIK2tkQTBZUE5xbWlveC9zelN3YlNCa0V4Z3JrNWY1UEV2Ynk1WUNSZTExaGw3R2VXV29SMkJaaVNGUDhUMjNuQXplMzNTNG0yVVM5LzdhZEdxb3krcGsxSlRRU2NrR0I2cG9VTmFMMVgraUwzWkltc3Y4WWlZVTA4RmN3dnYxL3hnKzN4Mml6dFQxNVdDUFR3KzFlcnJOWVIvMWxsdWtLeEU0SlBzMG9ibi9lVmVQVkhwdGdyQlNNdUwyMUY5NWM1cFVBRUx1bjhMeklmWitYWFArMWlKL1o0aVNISlArK3pTUFQvTWJnZGxUME9VNjc1OVA4TW5mRlB3WmZZMk9EcjFjU1dodUtOU2VlRXBWUlFjOS80Q3ltdnYxWDlndVBFcGZXOEhmRkxaSTNHNUphZWJZZnh6ajhlUFpZTTJLa2J2VzFHUXZvODRtenMxeG83amxaZGYxUVNKZ0VlNUhyUm5mcmZReXNVS1dFM21qcTRLam5uMnlqcUExT00vRnJ1c1N3TEovODFIVEVBNnN3RWcrTk4vUlB3YXU0bVg2djZNMFVDV2VPaHBzNWdKQ3Z6VkxlelZMMW1QVjdneDFXTVBaNjgzVEw1Kzc4MzduNjFRNmxQc3ZFNm5icWV4b2xrYW5LTkZtc0IvY3R2RFhPbDd2M0x5NUcyLzloQUhmMHRSb3dQV0FjT2ZPcWRRUTNIUEdwK3hqL0xZTHdqbWlXR3BNdTd0dDMzQmFaVm5sYjJwYndKV1U5TmFjQndFTThseTJ6eDdXYURZYmNjaGpyRHpkRGtzd2pDcnFsak52UEdoVUhIdWZJYmVVb1R2UjJKREpPRExybkFBSVlwVmdSaVdmOVZCakw2cWN5U0pyQmQ4dW15T3J5VHVSQmlybGxGSGFMRzNVeEZNTWpmRTU5VVB5aEhibGVsSGxmelF6cUpWVVY2bjB3bG1WTTVxbEVUY2dsZms2aHhkaTFpcWNQekFyNlR0N0Vqd29sa05DejdtemV1SmlMVkZuS29RVHRLZVU3QUdYdWJGOUFvNURvKyswdVRKNE94WHhlNUt0S3d0WGRWNUlIRWxXdE52NVlnU2ZoQ2Z3UEp2T1M2SFB0TWxiV2duWXRZY2JkVFlrbVJYVE5nSllNMkQxVy9BQjBrZW44Q3ErRXduY3ZhdzdJd2xidzhySXF6dGtBU2lZOHA5U1ZGVFFRcTBCQkdCT2tlSWlreEVXeGNZcXhQc1VJRStNWXA5RW16YzFpN2NQS21kbVdSZXV3Z3ZieFBoYTFCN2hVZjF3NkZ1UWpWUWNMUC9DeVlFWGxaSm04L3FEYVZkQzA5SVdvRDhOQW8xSjNtazEzbWd6ejJoMG9KUEg3TW50UGZXdjByTDdGbFQyWlJ4MjNNSjFXUzc3ZndMdW1JQXJlbm5hV29iR3NoM3Q2RjZMeGw2NTVXNmxwbzJPWk5xZ2EvellnTDh5QnNsaGFubjZmS3d1dTFjMXQyRTNnTnRaN3Z3RHhoN01DakRJMkU3c25nMXFiMnIyZ2ZhK0U0aTMwMnhEcjIxSzJLdjZlZUMyR2l2cTdINWY1NnhHNytDeUM5aSszdWZWRmtsWW5vVUx0YTliQTVhY25wdTZ2a215d0xwN1MrT3hhaWZSTFdFRnJVakdUL0FEUUgvTzcrcStFd29QMUloWXQvejlvRTNiSkFMbDJoV215OXZuRCtHNGJwbUJoR0Y5TkpmZk9nYWR1MnQ3eks2U0w1dDd0dHVld0ZxUHdLK1V6clNtY29GbjdBd2xRMEJWQnlLcmpDWCtPbnpMeVFzRXoxbUVCaXI4SFJHVFJ2djY4ZGVLcEVnRmppZjBGMk94VHcyVVNHeFIrVWNlT016YWhBcU9DVmRveWZaUDhVV280K0VaUnJRNkdPOXRLcVV0ZUNoT1MxaHZyZTBZYWdRaXBIOUtKWGJCejU5cC8xUlBrTTVZQ2o5emdFTGdPcFRWeVdXd1hIYmkycVhnKytJNy8zZGl4ajduY1NzRHdzMjFnRGNkdUtNNGEwVWMyTGlNWHpCOWRaL2ExejBNQ2U1QnNyMDdBSG1VYklFVHM3MHNHUXJEZVNwMi81ZjVMeEdxNEtIK1oxb3dEZWJkMVBRZXJ5ZmtFLzlXZlNYV29DdGR5TE1MMDFaN3JZdjhkYW0vL3dPckh2dEU4UU50WUNUbW8ydXBER0toblU5THpPNDI2NnZxOThkczQyYnVrZ0k0QnVDaDFjckRYQzMvVGkvZkFCLzM0cGE1WS93Z0ZEMDlWcEZjM2h2b2dIanRrL24yWEN1UjV0SWYyQ3ppTnVleWhDZi9jQTI2R0FJWGladU83YjNuamtZVWg5NEtXRlpudGFOOFBVeEJJMDZCSHFpQVdqNm5HYThac2VBTmI1VGdCMWVnUWFVcXUxbysyNno3OHgxb1B0RHJVc05LTFhqZEpNNTI4NC9XdE9UVFp0RHRUdHFSOFNSUk50eDVMb254OXdPMWU2b25XOVlHK3RCdkVtRFBJUzZyd0dZRlJKdEwxaXBvTGJKWTF2ZHIvYVhuZU9tWmMzWElveE1qVGlZdit6YTZscjdpOVJ0NTVzY29hM3diSUszTHJzbTN2T1ZVWTY2N2ZoV2JkaVRpZllwRCtQdEhmVUl6S2pMbWdFL3JQRnpuWkpBWGgyWG9SbUg4WGFxamJaaDIyM254eDlOcEVBeW00N2F3OGFVME9nNmpMZTNmZ3EyMjg1ajc4KzFMZ1NLdzNoN0xEVTFJckxkZGg1N3Y5eUk5QkRmUFEwc1dJNDZVaVF1MXIxYURqazVHb0NOSmtHWVhhaDlVVkM4eDZFN1RIWlZBMFZyRHNWRENFNFJUSkpuMGRYNkRwa0pEZVFzcTFLRzJwYzVYbno4VXhBYy91dUJCdXhvTzM4Vk5YaC92cURpd2oybzg1Q2xlRTlweGVoaFFhbTlkQ1pBcHI1NXphMFZrOTlIYUs3UnVZOTB2R05yUXRUUGJmUlI0Z1pWblYwTlo1eUZubzhZTkQvYnZvemtuUHF5Y0czdjRmQ3kxZEQzRU1xL3FoRnpmN3RSam91ZkdJYTNVTnpQRms5OTRYL2VBald6QzUvNjQzK1ZBdU1GYitISjdNcnpBN000YzEwa3V5QnV1M3FYSG1uODN1bXAwTy9BTkJJak13VHZlM2dwLy9jdCtXcGM1L0txeTV5aWVJRm1LaXNOVHc1dnoreEtsOUlxMi9ORUtSU2owRldtNDM3SmQzWWdIVWJMcVlDeit4VUY4anRVckM1bFUvaFBYZXpYVTNrWi9CM2g0WlZxekhBQlpkMHhQQzdmNDRsa1ZMRGJFVW5Ea2JsUVZLOGhhUzh6cHV3M2w5TS9lN3pDcTBzOS9yTTZ2NHZyUTNpWlEzODZkZk1tNEhiRHdURkptK0EybmhWUG1yOFRKYStVejcrNmVlTDROZnFyT0R3ajAyemRNRWRpcG9wTnhIMkViTTFIWlBjUFZTYmJkNDFxL2I4WFpuOVR1VEhaZFZDVnU5bmJDM0o4TGVucWVRZzB1TTVwSEFiZHRrbUVvV0tzYmZZaUg2dkRjTFg1NXZLTWFGMittMUdhK2Z0dWU0Z3IyVmp1MUxjRWdsMjRZc09vYUpOVlRFSkM2VS8vdHNLTnhYa3RjWHA0Z25yK3MwcnlPUGRSRVFQMjR3M3BPQXdEbWhyVWJuWEVKNEY0R3kyZnlrWlk1Ykw1NkUwNnpqZXJIbWsyUGREYWVnKzM5em1ReVIxSWhIWHNWbmNGeTBQTHJFNTVsdGhMYVJJL0M3QnNwWGxDdjNUQ0U3VVl2eXlXOU9zNm5IK1hyM2xyM29yRkhDOTdiTVFpakUzazg5WENDaVV2MjA4Qm4zS3UwMndCODQydlpZVWRiZDBWSnJzNUphbDZrOTZ6elR5RVNLYlljSXJFSjBhbTJKZWhRVEovNHZOWXR1MUxoVTh2Qkw5SHJvZmRaR3NyVTdXZmJHSnhTY0hjRGttMEJhNDFYdncxNEdQOXVGUURtcmJRYzZ3Q0w5SXkzbXRpRXRGY1JxSW1RL1IyWWxuOGxqNVpKbUpXMWpVa0EvekVhaDh6QXpWbTFWVm1kOFdZeFJxVFRlenpoUnBSb2VmbGx5M3lRbVJITGRFWGZNcFJweGtvazZtb0VVTUpFc0RaeEdxZmEvdHRqWExyOGR4ZUM4YWV3c0tYZnNyWjgvd3pGb3RTWkVlZCtnb2hHbXNWc1ppTkdqR0VRUkt3MWFOdXd0UFhjWUFtUkRRclk1dGhtcFVNcmo3ajhVL3hIVEdsVTdibGk5TlI1MXVOd2VnUlkrcE1BS1U3VUhzdHprcUR5bVMrZDBpeEhjRGx5K0tuQXNrQmhUbDcwcDZOTWI1Uzd1OUV1QUtWN0VmcFppZEpUM2FnOW1xcjBla0loSE5pdGdWdzh0dFA1cGRnVmF5Tjh3bHI4UVFUQklwV2wvNnlVelJoeXA0OG9vbmF4STUwb1BaMnZ6Z1BCMks5VGZGYWtQc3IvRGRXYUc4ZHN5ZnRXbXVubkgrU2RibFpQZlAwUEVRendqYnlSanRRK3pROXpSNmpUcGpoR0ZSdGtLUzQ4QXN3N3JqSnEycnZSdmdSaXlWRnF1OEx6VmREWTgyek5adDJnRTBpY2p2bEJLMnpMbTlWZnRRT243UWliNTBQdHoxWSt5eHIydkk1RFFLWWl0VXhacHQzNTBMendVRHJpdzJYT2xGN0tjNFFOcUxzdG5JWkRHazhhSVo3N09ZemNMeFFmcHYvVjlkRWM0Vktzc25teGp2ZlhpdFYzYzN1MlBBMEE3UVpZV1RlV3B3Snk1U1V2d0ZrRUoxQzQyTG5xa1JmWDdEZDlnWDJkSXc2OE9EV201QjFQWkNFbi9Ec1NPMjdNZHd6MHA1ZXVPMWdYNFp4cjhocVVuYXNiVFBlUXNGdjVtRmg3NFMwb1R0Z3BpTzFqN1ZuTmJydXRtOEtoMzBVYWo4ajFlRzQ3Y1Y0WmpuRHRodXJjeWJXL05DNGZFUU9YK0sxWjJRK2VzdXRkYzFvcEswNXN2dHVlM0dKaThKL1lFc0FnQ2Zzc0piOUcycUIzUDl4YytpSENzM3Y3d1FrMXYveHFQa2g5Wi9IOWw3M2hFVVhQekhuaDlVK2ZYOEV3L1NkeDlqMS9HTkl0Nk9BMlVhQUl4Ni9NbjVxYkwwTjhoaWt1UlZPeERjdGxBa2Z1MmdWaStoVWovSnRkWndkb1ZmQk5aYlQ5OTdDMk5HQXhQbHBUNEdjeEh4eWpMRi9vVXppd3VrN3VOYmxwUlF5ZzErdDlCbTd3V0l5aFZwd1hlbDlqYjA5UmVLa21KQlZPWXMrT2pGQ2x6WFJKRzFpNVVqTm1JMjlxdEsvNEFTejdNbzNsYjBCUHlIcW5OSllzR1BIM3BkRWMrV0VzZWsrRTN3ZVBjdHVxSGhUSDdjbmtwakNvL2VaUzRvM2x6MlAwK2cvQ1g3UFZ2UEpzUE4zcGQ3TDJIZXk3K0I5dHFJeldEdDdqQXZkanA5T1Mwa0thRVk5a01sMjIzRlNSNHNxZ1UwK0hFcU9MUit6MzlML0hQaTk2ZVRKN3dSRmlxRnBlU29uUC9tWHQ5ZG1ibDNSNmVtVEowK2lHMzhHdDVNbks3S09wd1J3MnRvcCt6N2I0MDhGclh2RzQ0ZU82Z0V0L3ZzMCtLZXhEWUN5TmdVTkNOcEZDN2NkaGZqTE8xdEI0Znd5WlRJYmNzaW54QUFwT2gzWUhvY2ZnVU1xZXlGblZ0SVRoMkpkVTAvSm1VbFVmdXY3bW0zOWRHQXNRNlp2L0I2Nk9McUpJYnZzTFB3eThZSmhjLzRSaUJLV3Y3VjhUU2tDdHozNFNZVEZnTktYNmc5UzRXWHhJOC95bkRWbmxyUTJHOUd2TGxhQzh1Si95UDhDOVlySWVUSkxlaUFwMFJwMDFMNTdRYzdPWTRvMVdBQmVGWnhnYTNELzRCbVJFUC95b1FGbzhnaFU1cllURThFR3dYVUJYRkM3ZVZtMXNlZTQ3V0d6bHR2bTlhNDVIaGg4b1RySDh3cy9WNzIzSVNENWoyZ2l3SlRrUTB1ajJoMUtHUjkyMUo1WGpOQ3pZVkNDcTZhbVFsaVpEWVZVV2MvWmlPaFVqdnYzWTkwMjdkNm1xcnlvTnZZY3R6MFVqWmpjcTNBSmk0N3hvU2NhVHJGZ2JLdVdoTnhlbUxSdGtjbHRXM2ZVanVjbnR3eHkyc3JBUDVPblI3RXVXVkxTQlBlWTVscThvRnAwNWpHYlU1SlVjVkdXMm9VQzFqbnNHTnROeDBQeHBLTkRUU2d2aG9HNHl1Lzh5am5lRHpyZ3FzaFEvL0lzZUhiaWRaVzZ3clozZDNvN3hKY0R0NmJISFZ3WGljUGlTdlV2V1V0QlpUV3ZOWWRWNUtRenNKdVhpSldiT3lMSitCc01BbmJjOWpWM0VwY3pycS9tUkZrZVBYckxzRkttSzhDZytSc3lUOXlRbG5aZ1U0MHhtaDBQRHF0ZHpEbkNiVmtOV0tCTnNoNU1OakpYTWQ5MTVpYUZkKzdGUFJ5NDFpMXpNcE1uZFRkRWp3eEdxZTIydzVqWUhwNDAvUmkvVGp2TWRpeTYyN0lsRVJvdEJwSkNGalJCbFRuc0ZVbnJ1Nk4yWDYvM3dITWxLSTRaOWVrQXdzempISTlkY0JIUk5jNnlTNlZrUzdwb2ZnRjIyc3lEa0ZzbzBuYmJ2Ynd6T3VlRDBBRk11ZjA0OENPNnl3RlB2dUsxdE96QmI2a0hlY0YvVkxVVFFKUE1ubnNwVlF2WVVYdFpUUmQ4eitaSVVCYVFGQkxqeXc1NWdNcEJOS2p1Uy83UkJ4dGtKVWZQbUlNTE5ibXhsMSsyMkdYVVRDV3hZMEgvZ1NiUFdYUkc3YkNqVG91QXFSQmk2RUJYKys5MWt0RVc2S2g5TG5lakxBNWxid2RnTjlUZWxreHhpY2ZOMEt1aWsvSSthTHZ0bnF2MitUT0NOOGJ2dGwySjloVUsycUlxQWtmdGNDdkV1RkxaeWU2TzJnMFRvL2JtUnNZNmtXV0s5d1BTYnJ2ZTJIUGNkaXpRcEY5bWk0T0hGT2hmbzdOc01ZRHpvWUdBcWEyaTZmaFBxVWZ6NUNUcEJsLy92NHVVRDhBWWFyZW1WQjdSSU5lb0dYRUUyeWRRdSszQ0ErUm0zSEhiNFF3NnhpU1FyT3phYjN6b2FUSEl5akwyc3I4VjE2Y3FBUWJlZVFCb2dtV2FwckRQR2x3YmxJckQwV3IvMFJmdXkraUJpQWxJRGl2WVJHY3FHcWphaTR1bU5UbXh1SERjOWtacXo5dWFCQmRmUGgvdUVxbExEZ2hiN2ZEdzNaRmloRkFsUTNkbmJFV3FQWDBIMnNDdmJjbFFoMVZoYnBaTUpSd0N4a2IwTTZYZGRsUmFocndWejNIYkc2bmRaNWNjT1ZWdlI4ZFMxOUY2UUdPckhlNms3ZGhRUnA5UVpaMjdZbVZvdzcxOUVrcS8rbnYzTEJpMTE1UnVkNTJWZytjTnRMZHJ0eDNOQ1RiMkhMZTlnVzBQdSswd01rRi9nbzYxbnlLVlpOdDI5RE9Yd0NnelBoUlMrNk5ZZWoyQjhrVHRxQ29ZSmZtUWx6N3FCRGZpVjl3NUpYSGJSVGdhbW5QYzlwQW5FMVFhZHR1MTJ0RnFkeURZbmd4Nm52R2ZrcmZCVlR0V1JCZDJPRHVpZGp2d2E5VTFTTFVUdDExdDdEbHVld08xaDkxMjdiZWoxWTdUd0U4VVYweWJOM1dreE9BU1FJN2EwemtWbllBQTI0cGZtWWxOc0RLN1VGRW9lWSs3WEhLS2RTVkozSGJ3eS9CKzZyanRucnRLRGVyRjZOMTJKRkNZYWxpcmVFaDFRMTBPZVJVbXJ3M0lVZnRaSFFpZ2FzOW0yTVY2Nm03MVJBajdCYlIxVUJkeDJ5SENKcWF4bjlwQkt4N2dEWmFsdG9qUWJXQTBOUnJXL29oSUlFdkduM1FlSnRFTm5lQnUrem1UU2d5dHlRakRqQmhiTUNlcWpnWFZBWEFnNHVKVUNZMWk3S3BRTmRXdVdMb1EyMWlJd25PVURGMllQZUM2VmVXUUVubVJjc2h0MXhGSXROcHhrYkVXVURFWVhqWWZjdVk0dHUxcnpWSTdabTIxOGlWcUg3M3NwYi9yNzRrREcwNEZNU09RVHFudUpHdUxsQTlpSmV3Nko1emlSY2Vsb1RwYUVyQ09xY01oc2g0bTh1Q3ByeHJ5b3VtTkJ0aytaS3U5d05paTVCR29mWG9EeVlMQ3lTeHlDKzBqa0x4ZWc2WEFMcWhxb1BiUWRGZ05ZVGgxMkcxSGo5NFFmT0JBdW1xSEFkb1NlZUpmVFpramcwb0MyV292R2FzWHFMMndCS1kxL2kvNktrY2F6MmphYm1OcEp3VHZQTlR1V3ZMd1hpb0lJOXgydlpjS1ErNGFHWGc1SzBiMHNwVXkrRFloUyswd2NYcldyb3JSSk5TZVA5ZVFhUzNVT1JxU2RqdGpTb3NhY042RjhLNmdrZS9CUnJqdDhGWUNKckEyN3FQRDRGZzJzcU1XOGhDOHdxckphZ2ZDMDl2aDlDUGNwdk9JaENwY01HclB1T05PMGZBdTVyYlU1UFVZc3R4MjFJVjVpZXBIMUQ0YnRhU0VqbDJoelhtYXJKN2N0UGdsYlhpQmd2SGYxamxlT3J0cUV1MUEwSzRvS2I3VmlHbEpyM3hyUnUzNXh1dXlyaDk5aVMrNys3VXlkR0pxaEFVakdJOUtpR09FMno2cU51bmhjb1k4NGhxTjlPS1pMUm1PajdoenVNbHFEbUhRYkhHS01XN1NJS1h1N1RtajlocjFvR3gyV1d2STJYazlUaFhjNVdSV3pZdW1ZbmdoNnlZbG9hcVp3RlJlVlR1YXlLd29yTHdYcUxtSEhUWkRKZVhmNU5ER1RhcEJzM0FaSlhpSHFRY2xweStJSVZ2ZVJoSmVvc1FHZWVZL1pxY2RrK292bEpPblNIU3RHSjhhVm9EbC9FbGtPZndzQ25xS1FzODdvd3JMdTMwdU5VT00vNGVkRTZ4T3dTWkpESnBGbnIyNWhIOThTcFdWanIxZVpOUldnT1podWVQSFQ1eDQweFVQMUpFa0YzcFRuU1Q3Q1o1V3AxVjBwVlYzRnhRNUpiVWhyS21FeTBOU0Fsd3o1anVqbjhCMFBTQ2J0WmFFanhnck5FL052TXV5ZVZwTjNaa3RUcGZSTzFhbEhaOC8xdHdHc0ZDdXZ1eWZXY2JlT1M4MmdPc2JNQ2x2dE9zZGlYRFNpMGFmbWpqc3RxUGRSMVMyZG43U3dlRjVIdHlrallUQ2RnTGFhZDgxYzRwSGpIdEpQTDEwWU5IT0l1cGI0WVZPWC9RUS8vTG1ncDNTb3RZNnRyd296eEdySTlDY25zTHBlejh0SkRyNmtqcXBaNG9NZjRYZTFIMVhZYUxjZHNSOVYzVitpYjJadytuOFhpWEFRZEgxQUJML3k3S2F5ZHdGaWlZVWNjQkh4Sng2S25od3ZGKy9IS1htczF2Y0lidXVGS3dkK0ZTcnI5Y1FycVB4RG9XUkVsMEJFWXVWRjdlQitzcWQwNkFDSXQ3RWlIRGIwZXlLS3NFUGtyL044eDRqNzM3cS9pMW9wclBzeGZDMXZ5c0Q1THBjZTBBYVkrNmVIMmEzZzFLbjBaenJ2bjAvUHpXUGs2L3krRTNxNDZxVjRyNXVLaWhRMzhxZ2V3MWgyT056ajhlUFplM2pRZSt6SG9JUUltSTRScmp0ODlhczhGVU1lWi90UDZoYlFVd1F4NkVUN3VNRm1xczNORUVTNEZHdVMrMlozeTAwZTdFQ1RwTzVvNnVDWVo2OXNnNGc5ZmlQeFM3cmtrQ0tmN1hRQXNYa0RRVTBiZGxsSVZLRTJ6NXJEOXE1dC9wNy8wQTYxNll6UVV5LzFkOS93MzkzMnI3SEhzNWVieXI1K3IwMzczKzJRbm1lWXVkMU9uVzdGVzhxRVp0SWl3d1BuRldCYkMxU3BOdk8zZWVHMTJqRXBOR1F1R3NaOWt1R2VUejlPK1FBQUFLd1NVUkJWR0lINGJaWHVsWk5ieGdWalk4aUt5aUgzZlphODBYZmpERUd2UkV5aXV1OHZVc04wN2lxeU9iMW1scGhodTVlSll2S1FEajBHMWRLUDJJdFMyalF1MGlxVDJDVnJvMVJKM21WWjh6SjZwTkU3VlFUL3VSTjFxeDNKS08wTmFOR2NNOG9WejBpcjFlb3NqT2g1RTE2ZDloblZMN3dkcUpWOE1LZmNWUTEwY3AyRDZLZFJXY0pURjRVejRmbUs2ZEJRNURNT3dZRVB2ODVSNnlxMDBJbm14OXMvVVVJMTJ1RTQ3Vmk5YXJFVG9XR2E2OWxTY0JmNjNUZUY4R0VCWHVmZ25Nc09rOG1WTXNnR3VyNjVqVWRjSjRaUUNjSXFhUVZRZ3VKMVY4ZHhHdE1MZnBWeVZSclI2WGxnMUc4dW5kM3d4bzU3VzFWUTg1WjkycnRIaWMvV0FyeUFNY1pjTTNhU3lOZ1psb3Z0Y2Y2MzlKeHV6T1F3RkJ4NkwxMi92QTJnd2tJaTFQdStjTC9QY0t4NU5vMUhqSEJXdUIwcTBuWG91NUtBbkdpVmNMb3JQYlYwNkYrUThpR0I1d0lQQy9ZZEc1a2NLRFFGUzNPdDluek5QYnJNdWhOdWt4M2RhZU0yeDcxUGZyZVNOQVpWMTlzUTBIdGlMSmlyRHFma3NIN3NxOW96WDlNVzliV3RGMml3TWIybFpwVnpaaWNOWGR1MGtUREJRUy9xb0E0OWhhZlVOMnRRSHdYZGFPMXZMRitTYUkxbTdZb2ZzRFlnMEVCSGduYmtXVlQvYmQzYlVtdGllZkVUeFdsMmJNVjcvTnNmMFBqSlZEaVIxVmFYdVhFMjZZdFdUY2srRHhqTjM0RmtkK1BsZGplSnhYVnJOcDJWWWlodmRlRU9mOVRFVVZmZGFXY2lHYys1Z2V4SVA5QUZoTVMvenR2eE02SGhxdmJvbUZKeTU4cStvdWI5MzUzUFNSVDdWSUlGWWtvNmkySnlPemVJTk5mZk9nYWR1MnQ3ekxjTzlnMk4wejZCQlV4bVRhNDVrTCtaQVBDbWREWnB3YUV2VVdYQi9IMEV6WnAzbktCTFNhRjJHTzJabjk0dytMU3Q4UlVQSlBZTjNtYVYxUnVGTXBLeForZzVscEZicHFMMEozY2FxejV2enQxZGM0bC9jNEdQRkpYTmNpSVFQOXZQUUxaWjlSWGJSbitINVliVG0vUW5xYnNBQUFBQUVsRlRrU3VRbUNDIgp9Cg=="/>
    </extobj>
    <extobj name="334E55B0-647D-440b-865C-3EC943EB4CBC-10">
      <extobjdata type="334E55B0-647D-440b-865C-3EC943EB4CBC" data="ewogICAiSW1nU2V0dGluZ0pzb24iIDogIntcImRwaVwiOlwiNjAwXCIsXCJmb3JtYXRcIjpcIlBOR1wiLFwidHJhbnNwYXJlbnRcIjp0cnVlLFwiYXV0b1wiOmZhbHNlfSIsCiAgICJMYXRleCIgOiAiWEZzZ2JWOTdYSFJsZUhSN1kyOXlmWDBvWEhSbGVIUjdSRlo5S1NCY1hRPT0iLAogICAiTGF0ZXhJbWdCYXNlNjQiIDogImlWQk9SdzBLR2dvQUFBQU5TVWhFVWdBQUFWY0FBQUJUQkFNQUFBRForVm1KQUFBQU1GQk1WRVgvLy84QUFBQUFBQUFBQUFBQUFBQUFBQUFBQUFBQUFBQUFBQUFBQUFBQUFBQUFBQUFBQUFBQUFBQUFBQUFBQUFBdjNhQjdBQUFBRDNSU1RsTUFWTHZ2elpreUVOMnJabmFKUkNJR1hHTDBBQUFBQ1hCSVdYTUFBQTdFQUFBT3hBR1ZLdzRiQUFBTGIwbEVRVlJvQmIxYXpXdGtXUlYvbFZSUytlb2tUQzhHVjFVdVJudEFxSWJNYUJ6UUYvRVRGMVlXdGpBZ1Z2MEhGZHNaR1VXb3dBeE9EeUl2TnUxbUZsWVdpdUltallLNEVLbzJ1bXFvSUFxNnFoSWNkRVNvMk5YakpEMHpmZjJkKzNYdXZlOGw5U3FwOGkxeTcvbTQ1Lzd1dWVlZWU5NnJSTkZNbjhJUHIyeCsvWVVybThocG9QN3BuSW9YcUNXVkM0UlRGQzJMeHRXdHZmSm83K3BHY2xpb2ZwQkRhWnpLZXZ6Nk9KVnB5SXZpY0JwbW1xZi9EOWUyMzVkWVc4Si90ai8ydExPR285SFduYy9SY3llK2FkbGlhL3MxY0xha2dZTFlzWUtaZGRaRVJkb093UUw2bDNuU0kxN0ppZVVhbmxwdDc4d0tadGJwQzdWOUw5KzZXNU96UDNzTHo0czNZaEFLQlUzOTUxczNGTFJIUCs1YUtQY1U2L1REa3JNazdsdkpqRHFsK0xHMVhPcGc5bmMxdWY1YkVHNzIvRHRCY3hsUlZFakErb2daSVA1ckxjMm9VM1JEcllpNUQreEViNEg2cUtXaVVnejZtR25xTFFueGNjdnBuTnJ1akRwSFlzQ1dsd0ZubDBuNGN0UmdzZ1BwSnBQVVd4U2pnZVhNaTY3dHo2UlRFdTg0ZGhjQXg1MndMb1NUZzF1UUhqamExQlgvWWNiS3JPTmcyY1lvVGJvV2dGMEZmV3pSa045UExDVTdKYkh2TUpKSERqR0RidFBkOWhUWXFDTWNiMTBEV0Q2TkVreEJIRHFneW1HVU9MSnBkS3M2Y1NsYm9XY2pPSE8wWitlSmhRaDhOeWVzRUowbGNkTWxwOTFmOUVJMjdka0l1ZW5BVHRxRGF3ZVdvazdMdXdoV3hYdWVkTXJFbkxQTE1KM3liTlFYemhFYUFtelhROUJ4emw4VWxjVElrMDZaYUhrSEpBUHNuT3RNU3NQK1JpZjdIcUQyVElPMjQzc3E3ZGxGNExOeHNBTENjK1dpUHh6N3NPT0JueTZSK0RHWUJodlZoSGhpNWl3QnJCZWtDLzd3YUlOMXpaanB0WXZCNmM0QWkwUEYxMFliYU4zWk54NjZWQlROT2FXUEw1a0N0UkFZendEYkJMNDlNMVVmeEtFaDBKYWQrNHZZSytMVWtVNjV1K0dIWU1ZQmkrYUJyMnVtSldMSEVHaXJKdzZCN3JvUURaOHpSYW9mWEo4Wm5xVTdkdDlNU1hJYndaU3FkbzFFdDhrTWE5cWU1NmVzUEl1ZDVSS1hQT2NHem1yS2oyMzkydkhVMXVjYkV2ODN2eHFmdnFsWDhyTlhSMi84WFBjdjBkUjRoK1hvRE0vNkJRRnlnNVAzbDFJUmVxUzJha0ZzcWJUeHNoQ25RdDFycGJvUWliaUM1OFA2TkFNc09aUFQxUkdvWSt1Vlp1cDJiYW9ic2Y3OXFFYytYaFhQTjZKcnNYVDNrZmphWG5SZEJQbkQyaHJiZ2RjYW5sSUcyQWp3MkprdFVBZDJTTjJKWDhYY2tHVlpBY1hQUFBtekxWY3pwT1MzSUgyS3BZZGhicTJONlFDYnI1RUZOZ2ErZ1ZIelMxb2RvRWFJZGtudXdoSXlHdTdwYU82UkhJaEJnNmo2RmFsV2RRK29NM0I4ZHk1TWkxbGdFV2U4ODE0RUY5S1Z3TExjaGZJK2VWSWMxaW9TUXdIdW5OUGJYM2F1bVBFQVhZMzVNSUt5d09KTU9SY0IvR3hMV3IrWWxZWUJFVzN0ZmtTVjhJc2FJT3FML1hwRlRkeDBZa3B4OHY3ZENKZDVIdGl1dGRoemdxTEY5N0NSNHoxb2dBUzNGMFZVb2Uwb05rcUt4eVp2REozNzBBeksxdzVWVW1IbExMQlZ6TnExS3BqTVVwMzBkd0xzK0hHMFNoNmx5MjZnaGxGQ01VZXhhYm5XWk01T1g1NWRSL2s4c0h5QzNaSTJLR2JKRG5iOE1DbytSZytyb29ZZUNuUUVobnpLbC9ic1VWQWFaTlVHRVhtV3dUb2w3YUpGb0lHZ2dSTzcwUWE1RWFoMk5COWpUQlRRRzZqbVR0cjAvSmVhek90V2d1MWF5MDVKdThEVm1CVWpLeDlFL1p1ZzY1ekRjZXBzZGRabTNEd29WNjl1UTBtclo0VkJEWjd0c3JrMlNFV0Z4YXpra2o5N3BKNXcxc0EzSm9Jdm55Uk1RRVl3dG0xN1h6aWduZ1UyQWJwRE50VzNaRmpNU2gwQys4Y0JGV1JjOGJRNGpsdzIyOHpWeXdVMkJycGpOc2NsYlZqTVNoMmtWTmtpTFh4Z0J2VzVCSEhaUnB5enJlYnhMSUhkWTRQa2ZKbUgxcDFqeCtKWTd6amk5TVJ3ZTJ6QVpSdHh6cmJHQnRXSXJEQUFPSHVXb1VWSlUzNWpUaGV6Wk1PQVJaenVFRTFQalExZ1h5cVNOL21mUEdEcFhkeTdxWERnWkJXV0xtWUpRS0xYMzNKT3BXTmd5QmwzVXJoNXdEcUpWWmsvQW5xSzRYUXhTM0xqMlRJSE91NEVtN2tRRVExU3U4U1RKMllwTW16MDBSendtU3hwMitaN3ZqZHhyQTlZM1NRNHFzRDVhQ1FjRWQ2d0hFU2ViRURmajNaY1c2YWt6UTQrQTlaSnM3Q3dydzBncG1TOHUvYnk5dk9BM1FEWVRkZWdMbWxYZks3UjBDdHo4eWtzN0dveHRrbG1FcU05U1p2bkJpdjd5UURtWTFuU0ZyUHZlSDNhM1h6YTVFc0Z5V0IvRW9DdWJvOFR0MkpucEs2cWN6eVVVZysrSGtSREwwVVlxL0RvQWZYZGZOb2hkZlVBOTMzZG5iZ3A4ekZWWTlOZ01Ydm9qQ0ZZM2FpWExtWmhRMVpkYUZGSjdpaVQrR3pETHdkMWhmdXZlMHBXdUplTTN2aU4wWXUrZXk5KzdrZGF0UEs3dTE5Q3hQeHE2ek5HM0xRbHArYWt3UkxuME9pclZwVzBHY1VzeEFob3FkM3kwdXlaTVJDcjZpWnBTTVoza0xHM2hERC9tZkcyT0gzMnMrSnNJR1hra1NmUjlWSE52a3kzd3JPWkJvdEI0WnUrekx6WHN2ZFR2aWxndGo2bldXUUFwd3AvRDhKMTlXcVB5ZjRBNGhmYUdmaElDSnh2YVVndkpRQmJPTjNzMjBqTjhRNVdGZUlUY3FuOGh5TGpiTm10RjFnbTM4RkE5cmdjQU10a0FFUXlKZWMxNWVtcSt2bXlyTEp3cWFiZTIvOHB2cWpNOWNTVGZpV3FXMzh1Y2MycEZGS2VKUzgybEl6L1lnR2lGZnBiaVFGSGRweHlBR24ycGg2cks0TWxXWThWOVpZbDZ1Qzhvb084bEp5cXNNV0g2VHUwYXRvTGV1WTQ5QlVqQmJhdlAxUXBzZjViQnRpYXZVRTlrZmtTNFpRREcvd05aNmdpV3I1SndHZHF5M1NVMUV6S2FJcUtOTGtrM3NlaXZtVTNGanVrRDUrZU1RUkxGMEJYeTdpaGt0YS9ncTFzWGhVOWJqblE1QlBhVi9QVkRxRnZqaUtTQlVYSm1xMldsclV2VmQxVytxVkJpTmh2UUpFZjdLSUhycE41UFpLV3ZaUjRNUFZhYWsreGFGczV3TVpBSy9YbFRsNVRSWnNwSG02ZmJzcUJKaFZpRlJJZmtnNEorT0ZGS3g3ZCs3c3N2ZzNTSHlCbFdHTzRTak9tcVE0VEp0bzNMQ2ZOTnVVWm9TOWg5UGJyM1NwMTNpb05BVFlrYUdNSFczQmcrOVNCZ3NQNUhxZ3ZlSEpOSktrcjJHZ2RxY09FT0xWcmpvVk5zL095VzYrUWR0c21ORG5XdVVRU1phTVlIcWllUGFoeVJLa0RlQ1pUbFQ0RTRnWEpELzlBelp6UlFOUldhMFdjSG1zSjdqU1RaaEdZeUNGcjZyUnpRaU5GN0wxMVcwMTlJQ2lHcWFwdlV5Q01tUCtSZWVickR4NDgrUDNkR0ZqZjJRdkFLTExsaEtTdkVLc01mOFJiaUd2Q2hpL2VJeHFMVmVrTnJJSFpkTDU0SzZyS0UwWGVFVFhIaGxNY0FFSDQvQ0FiSzMxN3JmZ2dOWVZvbGtQNk5wWFRCNlZkcS9zU1B0cWZTUTJ3VHl4YkZqNWRRN1pWTkJmOW9LYnZramFlb2hEczFqUG4vbGdCYjIwYTAxNjdxcmR1YmN0T0hmMzZlVWZscWZpVHg1S0VDUmNzbHI5cjFPb0tWSkVYckNUWHdpQTJBOGEwaWJyZFUxcHpISjhwbWM4SVBJczBkR0FVMnVlQWpXSjdFSXhxcnZZdjlzejQ2aTB2RUgyWlR3VXhpOVJkTVFwVjVkS1VaM0gxMmdVWjNhdTBIZDdNY1diYy8yZWgzMUc1L3EycDdVbURiWG1STTI2Q3NYS2M5ckU2V3FIdFpUODRldCtNak5YMnBNRXVPK25BS0YrK1hROVQ0d1dteWx3bi93MXFOUnRBcUVCM2FGd2E3Q1RteWNMRno0S3RsQy9XSXlucWxEMnRsYUREYjFqSUU4Y2tTSU9ONnZrM1RwdStvR254S2JsQVM0bUFhVmYxVnVqbm56bTdLYWJPelFBN2lmMnhBSHFUckx4dHRtR2VDcHYxMktUdXNyN3dVYytHRTY2RlgrcERoUW5va25QRmpCK0dRbVVndGRvVmF2U3Z2blRqTllqR3p6MThZVWtHL2lScGxoRk4ycTdaUTVKblpLa3FQa1Y2dDFWaHN4aVBOb204cnY1dHRQVHRPdDRuLzRGb2RwLys1YTRGMTRUcEQxVVZZOGh4TFlvWC9KZnd2OFhyU3ZHMmVQaDBWUHFwZUNnQkRsV2RjdUliV2ZDclJGODRHVld6UDVUbUcvYzJ2aHZFbkc3L0pNUTJYdndiY3ZCd3RQM2FuVmZqQUd5VWVCVjd2bWt5dFZac0tad3B6bURLVHpETS85ZU5lUHZOQWRNWnZlRWtSemhqdkdXMXBoZFExbWJZS1ppZ0NRV1QwdFZ6M2g0bXRYT2hmbWZDVUR2SDJJSko4dWZJcDhOZW0wN2wxY24rUmpNZGpHeWxsN29xV0phN1Y1ak9rc2ZPdHpwWmZzeTIxNXhXVXNrMno5eXkrUnJDckVsN3BleFBvSk9heWFHLy9vMGNTaGVybEg1aTVmOEQwQzBIRTRibklWUUFBQUFBU1VWT1JLNUNZSUk9Igp9Cg=="/>
    </extobj>
    <extobj name="334E55B0-647D-440b-865C-3EC943EB4CBC-11">
      <extobjdata type="334E55B0-647D-440b-865C-3EC943EB4CBC" data="ewogICAiSW1nU2V0dGluZ0pzb24iIDogIntcImRwaVwiOlwiNjAwXCIsXCJmb3JtYXRcIjpcIlBOR1wiLFwidHJhbnNwYXJlbnRcIjp0cnVlLFwiYXV0b1wiOmZhbHNlfSIsCiAgICJMYXRleCIgOiAiWEZzZ1RsOTdYSFJsZUhSN2RISnJmWDBvWEhSbGVIUjdSRlo5S1NCY1hRPT0iLAogICAiTGF0ZXhJbWdCYXNlNjQiIDogImlWQk9SdzBLR2dvQUFBQU5TVWhFVWdBQUFVNEFBQUJUQkFNQUFBQUNRdk9yQUFBQU1GQk1WRVgvLy84QUFBQUFBQUFBQUFBQUFBQUFBQUFBQUFBQUFBQUFBQUFBQUFBQUFBQUFBQUFBQUFBQUFBQUFBQUFBQUFBdjNhQjdBQUFBRDNSU1RsTUF6ZS9kUkJBeWRvbVpxN3NpVkdhWkJtOUJBQUFBQ1hCSVdYTUFBQTdFQUFBT3hBR1ZLdzRiQUFBTGUwbEVRVlJvQmJWYXpXOGpTUlZ2eDU5Sm5EaER4R1VrNUNnRENNUWlaeWFzQkZva0d3N2NrTU9nWVNVazVKejI2aEhTb3BWQWNrNElEc2c1Z0VRV0NRZHhRbk53NEI5d05CSUNUbzVZamtqMlA4QTY0ekJBWmpJVXYxZlZWZldxdXUxdU82RU83bGZ2cTE1WHZmclZxMDZDNFAvV1BtcmMydlh6OGExZEpEcFluWjRuNmlRcFpGOG5hZHhlM3YvWDdYM2s2NSs4dlpQNUh0WkZZNzVDS3VuenE0TlVlc3NyVmYrN3ZLMjFMSWkzYlllb1R3alp2bVM1M3hhNysvZnViVCtxWFZsZWVtcE5ISkZ5WHJrMXY5TjNmc1ltYUZQc1BuaDREMjM3MGRTNHJrekRjYVdEMFFzaklLSVFlbUl4TlkxelJ6TmxwNnQyZ0I4bmZMNFlHeGViWmdnaERMT2ltVWZFS29sVGVwajJ3Y216T2lrMERPZmRYMG1HdVA5encwcFA1TVJMcVp3LytmRDM1RmE4L3QwSjJyTkhSQjlwUDdtVGNBeHgvNWVhRjZ4VlNVZUlkeTRrcS81dkl3bUpJa25QR0xmY0YrTDZrREhTazQvRjJDaS9TMzcxYXYrcExzVFV5b0p5RlVMT2dObEhZTDArRE8ySFFsTWhJMWlGV056b0hqM1h4ZlNROTlQVFZaNVdWU0ZlR2ROeUQwSG9xTUY5akVIL2FhU0txTE54aTJMUGsyYXY2NWcvenR4d3crYWkrZlNtWTBqTFl2VnBCajlydTdTS2IyeFhVbTN4bHVYVS9tTnBTYlhlakdERG1UbnhsSGZUMHkxeHpKUjdRdkN4YU4wYVJrdzd6YzYyWWxmRWhaRUhFMy9oUnk5WFlETzJHc0dtT0dlOUJjaSt5VWN5NnJweEJoMW5wVEhienVUQW9NVmdKOGlLTFhmazNsNEpKbnVNdWNxempQR1R5QUpmNTJpY3ROU0h4a2NUdmJIcFNXTEV6NGdOUHkzcXg3UUcvRlRPUmpEQjlUZXJ0eDZpVWlqMzV6UEFGSDdHMk5JaWVqTTJ1RFJTRUhWN0JoQTdqNlNBQTU0ckxSNDBOMDJnMjA1NlJ0WWRTOG1Hb1VWMFVBYVJuUElCT3U0dTJVQk8wUm9jV0oyUjgxNlduMFFOMkxKQ056S2ZPUXh6b1oyVTBlSGJMQWlLYkp0QnF5VjJ0QzQ5VjVHOGVGRjdXZ1JCNzR3cnBLYnpndStEbURpREFaL0NLb0RlOFoxMXpkZmNCTTBDNCtqQTNiRTI5YWVXWG9BcWV2TVRtYytnelJkK2drRWIzSDNibmQ2Y2NMWnppOUFXSnZSUUxlOHVuMlluUHJOZXZrWGp6R0NjYysybmhjNnA3dEN6NTZZcmdqcG40aEZWRGozVU00YTM0ZU9ha2N3bjJ0NytqY1pKZStkWU8xbEQ1MUozNk9rVUdlZ1BlQzRHM1Qyd2hyQTV4Rk8yVlZXYjZXN3FaOC94RzVlZlZFYXFnZ3BPYVZlNWdIbmhEalZ4UUwxS0w3Z09HM3JLdGl4OGV1a1czZTlCVU9ON0hCMjdpQlNERGlCOERqbW9FM3dHd1FaLzBaWmZ4M2oyTTdxWUgxY1NYWGNDYXJ1cEllY1oyTUtHZGxwV3NQTW1wNEFUNzJhWVM4Sm55WmtkakJnVDV3U2hIZWhnaHVnYzZVNFFkUHpUWlUyd0JDeXA5K3V3RisxdFdlTUZxSXdIUzNGeE5oSGFXUHVrM2Irak96Z245eXd0S2FDbDVXVFViTGRnMHdpNTlTTXJYb0NxTUdpVFpqSHpTVk40cW4wU2F0c1VLN2pISkpTdzZ3NjFibEJSdUVrZ2NhYVllUk93VVVwRk5IbmFrMFZNbkJVTXM2Tzl1U1hvS3M5VnBjTG1QbWdxbkNERUNHRjJXZmpzdW1nWUd5Y1ZTUmJOKytqcG9JTUtTOGFRV2JkenIrQVQvS3BCakdXcno0RURkM0FaTTU5VVNOaWxicUkzRG1NS1J2WkExS3krbmZ0QXdpY0VFMU1WWk4xalZoc2xQbXM2Y2JSbVRKeTBkU3kyT3lYbzRGTGJtV2VQclpCK0liSVpTNDBsNFJQSDhiRVpRUkl6NHJUVHdFdlF2RzhORngyYkl6bWR2ZmJ1c1NSOG9wNThtaGdublhzMlRsNkNGdG5lMW01R05rZEt1Z1FrR3dXMFM4SW5qcU94SGtBOVkrYVQ0bVRIVHRVa1crQVZuOUpEMitaSTVwWDJQZEMxWVNKOGJuN3diUHR6MnN3OGdZWU4wNUZFY3B3VGhCMGF0YzF4YUowTTdkeFhURlkzWVhNQW5XVDRIRUxUTHA1Mmk4UTUxTFI2em9pVG1iYmc2VlFwOTB3ZFpaMVVoSm5GcGtFemdneEtzR1Q0L0ZZOUxrNThSamkzUXhBVkV5ZnRkeFluSzBGOXNDQUhGVnN4ZEhlSVFZMXUxenQ0cG9IUERoK01qTkV3SmkwSGF6RngwbVNZRmVRbDZJYTk0RmtQTE03cXFXYlRLVVpRbXdZK0s4dkdTZWhuY1Y3V282b0VqUlNmRkZiRkZvRnNqL1pVMmNyZ2M5T2toMzZaOEptTmlSTmJPWGsrS1U2ZWlKaHlsUzFEaGdKbXNCVnpJVFh3Q1ZsYjJURDRMQzRTSjFMUERLQ0ltSFd2WUl3OXBqWkUvNGo2a2VLVG1EWk9BNS9nVW80ZjQwcTNSU3F5cmM2S00xSnFRajFWbkRRWEdNTTBHbk9IZXBIaWs1aklabnFnV2ZnMGR3OEduK3QzSHVjRWNUWGt5T3BIbDZEUjRwUGtkajR0ZklKZG83c0hoOCtWUmVKTWxaOWR4S2tpVkwrNkJGM3pjMXVLVjh3K3N2QUpBWnhjT2ZEWlhDVE9WTGcwY0srWUFWM3NLUENZNGhOY0c2ZUZUN0Jic0dsdytPemZlWndZZ2JEUHRpWTRZMVNWTGplVVcveXNubG9UUW1weHh1Q3piSTh0cGtWazNENUtjeDdSOVp0dmQ1b3krUlcwZXVtTklMc1ZjK0ZrOEtsT2h4c0duOW1GNHNUNTNuQUhReDZ4TTVKa1ZDNWRPRXFxQkMwN0lHQVVXanFBZ25zazErR1l3ZWRBcXhsRFRjVE5KK2JLRFNIbWZHK3gyN2Z5cFVyUWtsL0NLS0dwbDRxNitsVDhDY3BCQzU5ZjA0VWVoRlRLb1dMNTRlNm5wR1lZWi9IanYzM2ptLzlRdG5TTEhZZGsrSWpPSnpqc2RKZHFWU3BCNDRwUFNKdGEyd1BJQ3BaRkhROUJVUDR0ZGFpZHdXS0k1MDN3MTJsVm5KTDNNTTRXaWZVbklrRE1FY2xzaThSSmswZmVlSnVBMTJqR0ZKOVFNdlc4QTU4b2xXamNodkpDS2E4YWVhWlM3bWJqNnFLcHFvZ3dUdnFibXZpSzBxZHZxTWVhVk05SW5FalA2WUdySTBIbXRNL1BmS3RnN2tkdFUzMUtJYjJ2Z2VFblR4NkwxMC9RbE9ldXVHbWVCVDIxTThJNG9mL2l3cml0aXkxRFN5SVNKK2JPLzRZa3Q5Ykx5Q3dyUithKzZjQW5aQU83ak9pdDhIMVVFVGY3ZEJUSUZRcmp6SWxwUTNtazM0RTZxUzNEajVNK2VENjFZa1hSdXIzd2QyQ29aTDRJMU05Y3M1R0RKRTZjS09WUU9ENVdmd0FLNDN6dXJIVEhxZGpnMkkrejZYalhJOWNRcUZsRXpWVFBXdWkvNEdjK1VKZFZzVjZjdEt6NWp3L0loWXF6VVBzaTk5djJGN1hueGtVWGhpTnVvR2hvOFNzb1U4RE92SkRkakRNZllNSFZwVlYwNGtRRnBveElydUtjWEoxYlphcStQY3pwT3dIa0IvNlpxWXpiaURPU3RWSUVwSk1Ed05MK0dVOUs4QVpieXBwKy9UZ1BqRWpHdWFvd3lqRFhlVG9UdDhvQU9NaDNrWWVIUnRrU2RHWGFzMTFHYmFweVB2OTlXRFlZSDJTZnI0d1hKenNUS001ODFadStrcmtsS0ovMC93d0docjZIeVoyTzNjRlVEMnNZM1YxU3RFWXYvdWRuTlNpSTZmMGZjZU8yaGs5aWVuRnFRSWVFNHZ5NnYxcll6dWRrSnR0UDlmK0huUHdFN2NNLzBGaS8wRUxuaVRXTUxUNXBmTXdFM2srMWEyNlY0VHZQaXhNdnB4dml4RFQ0L3d2Rk1wZ0c5OXJWKzlyYWV3NU1WZVFKMmdRZ1hmbzNwZTM5WGZGcExpMThudlc4T05rTFpjUjEvMVhrRE96YmhQWGpuSDdoMXphNzJSQkVqcnlTMUlnN2ZMTVlicFR3NG1RMUdqYi90QkdlVGRhdTZRTzlGYzJqc3JQTUJuNWhNOFBMM0RpL2lpUmxTRVV1VmpqNHp2QVp3ODdWeHpGYytUOWxNOWZBTVFqamZFOHlKUlJwY1laU0tsL3pkbExKQnlhdHZ0eXpPQVArSTk1VW5BVzF6NzA0MzBDNzdlMGtKR1hFeHkwWVdXOGFacnBLaWhPWDd6UEh1TzhsZ2lOY3VETk11WTFDL0p3OW44QTJ0cmNRUjJyUHFXTHVjU3lmWjdFaWdTMkhWRVNMV2ZmSVRscE51MUx6UnRXeS9DeFkxUXJtbVpGM2l2Q2pYVnljWlc4bnBYZHR4cGhObEZLL05PN3pjRk5TZHhmblUySTJMSTFHOWdDWEEzYmo3NDJ6ZzVramFkbFRZNDRXaVhCZ0h3SVYxZDNFQWRPVjhJL2dxRmZmNWs2eXFYMXpxM2k2TytQVWo5R3UwN0FkMnRQNTcvU0UrUEVmRmU1U1ovcDNvcHM0bDM2Z21OSTh0eHpTUzF2dnAreFhzNTZjZDl2aStxQW9pNkNoS2lvdXBWUjFzTDNvcTZCYjVQWlk4Y2M5TFU1bjBxSVNYSmZyWXFyK1ozTTRmZkJ3LzFFdGpIUDY0Tjcrcm96endjUHRYVjZNWi8wYnd1SUJoaFlUVTdxbWNMSHhtOXFYMmJJbVc1UlRiOUlFWC9tN3k2RFlrVVorVVJxcmxjeGNuMUhqSjF1bTB5Z3VrRmJ6UFBaWXRUdFBiMmxaOTlYU3BzeXc2RlVPVEhSSFpFa2MzWUduMFoyODdkeEFPdDQxZEs3eURHSGh6bUJqeGdCZ2I5ekIyZG1LLzg0NGU5QmxKSDg1WDhiS3NmbXVjZkUvZUp3MzJtVTk3M0FBQUFBQVNVVk9SSzVDWUlJPSIKfQo="/>
    </extobj>
    <extobj name="334E55B0-647D-440b-865C-3EC943EB4CBC-12">
      <extobjdata type="334E55B0-647D-440b-865C-3EC943EB4CBC" data="ewogICAiSW1nU2V0dGluZ0pzb24iIDogIntcImRwaVwiOlwiNjAwXCIsXCJmb3JtYXRcIjpcIlBOR1wiLFwidHJhbnNwYXJlbnRcIjp0cnVlLFwiYXV0b1wiOmZhbHNlfSIsCiAgICJMYXRleCIgOiAiWEZzZ1VsOXFYbU1nWEYwPSIsCiAgICJMYXRleEltZ0Jhc2U2NCIgOiAiaVZCT1J3MEtHZ29BQUFBTlNVaEVVZ0FBQUZvQUFBQmRCQU1BQUFEWGcyeUpBQUFBTUZCTVZFWC8vLzhBQUFBQUFBQUFBQUFBQUFBQUFBQUFBQUFBQUFBQUFBQUFBQUFBQUFBQUFBQUFBQUFBQUFBQUFBQUFBQUF2M2FCN0FBQUFEM1JTVGxNQXErL2R6WmxtTWtTSnUxUVFkaUxJd0pZSkFBQUFDWEJJV1hNQUFBN0VBQUFPeEFHVkt3NGJBQUFFWWtsRVFWUllDZFZYVFl4VFZSUyt6SXp0L05UcElDUWFZOUlSaUFzeGVVU05HNGl0SnJpMEVJTGJzb0VFWXV5RXNJTEZkTUYrWnVkS3E1SEVCY2FabFNiR3BFMU1XSkVNTVd4SkMzc29kbEJrK0RsKzUvNmUyL2ZhZVM2NWk5N3o4OTM3N3YzdU9lZmVLcFdyM2RpZkhQbzZGeEtneXpUODVGUDZPQi84THUyMGxMbzY3RHY0YXlUYThNTXZWcHdEL1FJTk45R1ZraVZuRkZnanZ1RThTdlhvR0N0TlduYTI4eWV2TVdxNDkvVHBrMi8rd09KUjU1b2p2WVJGb29mT2hQNFZRTjR6ZXZFMjVNK3RyMG1QV1hxVnFHWXRWcVYxcDE4Q3ZLV1ZXYUlUTEJTSXptaUQrZGtEd0lyWEswUlB0VEpOMU5WQzVTUHZoRENGWlFkOUJtUDdyUGJvU2JBR2FVRDBWOUNLUU5kWUpYb1dyRUZxRXYwVE5GVWwraGZxUXJ3NUQ4Qks5ZWF0QWVvT3hIbWlXeDRpaENRbXRFMUU4SmJ0OGdXUVJiQlAzd2xiRDNwWEtleEdHTDBJUHFOdk5xQ0QwRFY2NUNGQ2lPbFdhZ1BvUGtmSDN3TGtSWnhDOUUxc2cvVk9OdDFiaGdNM21yZXhEV1Uxb3RWNU1Razk5NG9PQ3oxcldjejlldkEzekdrNEE1ODhIK0o4T09BWkVRTFZtTzVWb0plQUx1cjE4QnlsdW8xbmx1R3RzZEcyQ21Lc3kzS0ZObzNwWXNoTGpvY1EzZWFzVEJ6OFlWUGtMdjFrUnZFdlowNHJxQWdQRy95bCtqYnNpeGZvY1BDcUVicmJMaGs0eFliZjd5ZjZUSUFWNkJaSFBJZFZZMGJUYnV4TERoNy8zV202NzVBZ0ZsdWp0eUwzaU5LUWRQOHBDc1FJenFqVmtGRkZnTi9KQkRrajAzMkVsY1VyWnhGUDE1MDl1MmU2Zlh2N3kyeVF0ekxkSDNDclF2alJtOGNJZ2U3WkJzbFR5OFFMdWtzVndYVW1tS1BieHlOeXpoUzFiQ2lzK0R6WEd0T3EyVlhCdVJWWHBvZGVhOGJCNisxT2lLTjdRUFRDZWJKNkZHa1IzV1d4aVN3MFlrNUVOMnF6cUxacFBPZHNzQW82ZzFGSStMYUk3dFZJTTdEQysrc2V2eGF0dEpteGtwNWd1QzNwNWx4SUZiOUUxS3k2cEZzbDBaZk1BaVNwMkdUTkw0dExvTHhUdEtQaHlvcFNNZDFjeVVNWTJFbG1ReHJIZEhPc1R6ckxtRzZPOVdkK1hXbWhIQkVNVFlSWUdyMFdrVEFBZWxtRHZrcERZV2xIMjhKWWsvOEZueURScUhyMDZRN1FOZmJQWktaUUhOMThSWnFiY3pVa2lKaWNDVDRSOUxKRGI5d3l4dEx0QThlNzNuOFA3aVd2OGRXdVY3TGdIaUM5NFRWN3VNVmY3cHlDbHg1OWMrNVhPNEFmRzh1UUIzYlo4eWpPYlpNc1BZYmExcmZ3dG41TkZCTzd1anF1a0lIaEZCN1gzSWNWQW1HN1gycllxTjNERDQ4dEV3dUxEMjUyZWNyU3pRZDk3blc3aktzaG9UTkdXVHVHZnBDT00rUGwzL3Y3a25jZElja0tESjJKY1JZR3p1bjBiMHlNbklDZTBzRmJGZGtTZkdtcHNBa2JUbnM5N1JwbndkWFJHdWRMMjVGT2FlTll5N1FzVG1OUnpyRkZ6NTJZbys5RUQ4dmRCbFJ5MG0zbVNhS0g1UzV6bzNyWk9OZ0ZxTjFJTGc2V25BMTNZazRrdzZiMDR6cnZnTUgvb3R2K2ljazUrVXRMdHk4ZU9UWmFUbCtJRTBaMUpoVVRNVzZodWdSdHd4Ui9ZYzhXTzF4YlVVVmIyZTRSYTUyUGZEcnZzdlhGMmM2YkNuVmtRU0YzQUxhSHFNeTV5OVE4N1d6UXp5T2JHYS8rVmozMGJmRCtCeG5EcXVqZ3RPdG1BQUFBQUVsRlRrU3VRbUNDIgp9Cg=="/>
    </extobj>
    <extobj name="334E55B0-647D-440b-865C-3EC943EB4CBC-13">
      <extobjdata type="334E55B0-647D-440b-865C-3EC943EB4CBC" data="ewogICAiSW1nU2V0dGluZ0pzb24iIDogIntcImRwaVwiOlwiNjAwXCIsXCJmb3JtYXRcIjpcIlBOR1wiLFwidHJhbnNwYXJlbnRcIjp0cnVlLFwiYXV0b1wiOmZhbHNlfSIsCiAgICJMYXRleCIgOiAiWEZzZ1VsOXFYbU1nWEYwPSIsCiAgICJMYXRleEltZ0Jhc2U2NCIgOiAiaVZCT1J3MEtHZ29BQUFBTlNVaEVVZ0FBQUZvQUFBQmRCQU1BQUFEWGcyeUpBQUFBTUZCTVZFWC8vLzhBQUFBQUFBQUFBQUFBQUFBQUFBQUFBQUFBQUFBQUFBQUFBQUFBQUFBQUFBQUFBQUFBQUFBQUFBQUFBQUF2M2FCN0FBQUFEM1JTVGxNQXErL2R6WmxtTWtTSnUxUVFkaUxJd0pZSkFBQUFDWEJJV1hNQUFBN0VBQUFPeEFHVkt3NGJBQUFFWWtsRVFWUllDZFZYVFl4VFZSUyt6SXp0L05UcElDUWFZOUlSaUFzeGVVU05HNGl0SnJpMEVJTGJzb0VFWXV5RXNJTEZkTUYrWnVkS3E1SEVCY2FabFNiR3BFMU1XSkVNTVd4SkMzc29kbEJrK0RsKzUvNmUyL2ZhZVM2NWk5N3o4OTM3N3YzdU9lZmVLcFdyM2RpZkhQbzZGeEtneXpUODVGUDZPQi84THUyMGxMbzY3RHY0YXlUYThNTXZWcHdEL1FJTk45R1ZraVZuRkZnanZ1RThTdlhvR0N0TlduYTI4eWV2TVdxNDkvVHBrMi8rd09KUjU1b2p2WVJGb29mT2hQNFZRTjR6ZXZFMjVNK3RyMG1QV1hxVnFHWXRWcVYxcDE4Q3ZLV1ZXYUlUTEJTSXptaUQrZGtEd0lyWEswUlB0VEpOMU5WQzVTUHZoRENGWlFkOUJtUDdyUGJvU2JBR2FVRDBWOUNLUU5kWUpYb1dyRUZxRXYwVE5GVWwraGZxUXJ3NUQ4Qks5ZWF0QWVvT3hIbWlXeDRpaENRbXRFMUU4SmJ0OGdXUVJiQlAzd2xiRDNwWEtleEdHTDBJUHFOdk5xQ0QwRFY2NUNGQ2lPbFdhZ1BvUGtmSDN3TGtSWnhDOUUxc2cvVk9OdDFiaGdNM21yZXhEV1Uxb3RWNU1Razk5NG9PQ3oxcldjejlldkEzekdrNEE1ODhIK0o4T09BWkVRTFZtTzVWb0plQUx1cjE4QnlsdW8xbmx1R3RzZEcyQ21Lc3kzS0ZObzNwWXNoTGpvY1EzZWFzVEJ6OFlWUGtMdjFrUnZFdlowNHJxQWdQRy95bCtqYnNpeGZvY1BDcUVicmJMaGs0eFliZjd5ZjZUSUFWNkJaSFBJZFZZMGJUYnV4TERoNy8zV202NzVBZ0ZsdWp0eUwzaU5LUWRQOHBDc1FJenFqVmtGRkZnTi9KQkRrajAzMkVsY1VyWnhGUDE1MDl1MmU2Zlh2N3kyeVF0ekxkSDNDclF2alJtOGNJZ2U3WkJzbFR5OFFMdWtzVndYVW1tS1BieHlOeXpoUzFiQ2lzK0R6WEd0T3EyVlhCdVJWWHBvZGVhOGJCNisxT2lLTjdRUFRDZWJKNkZHa1IzV1d4aVN3MFlrNUVOMnF6cUxacFBPZHNzQW82ZzFGSStMYUk3dFZJTTdEQysrc2V2eGF0dEpteGtwNWd1QzNwNWx4SUZiOUUxS3k2cEZzbDBaZk1BaVNwMkdUTkw0dExvTHhUdEtQaHlvcFNNZDFjeVVNWTJFbG1ReHJIZEhPc1R6ckxtRzZPOVdkK1hXbWhIQkVNVFlSWUdyMFdrVEFBZWxtRHZrcERZV2xIMjhKWWsvOEZueURScUhyMDZRN1FOZmJQWktaUUhOMThSWnFiY3pVa2lKaWNDVDRSOUxKRGI5d3l4dEx0QThlNzNuOFA3aVd2OGRXdVY3TGdIaUM5NFRWN3VNVmY3cHlDbHg1OWMrNVhPNEFmRzh1UUIzYlo4eWpPYlpNc1BZYmExcmZ3dG41TkZCTzd1anF1a0lIaEZCN1gzSWNWQW1HN1gycllxTjNERDQ4dEV3dUxEMjUyZWNyU3pRZDk3blc3aktzaG9UTkdXVHVHZnBDT00rUGwzL3Y3a25jZElja0tESjJKY1JZR3p1bjBiMHlNbklDZTBzRmJGZGtTZkdtcHNBa2JUbnM5N1JwbndkWFJHdWRMMjVGT2FlTll5N1FzVG1OUnpyRkZ6NTJZbys5RUQ4dmRCbFJ5MG0zbVNhS0g1UzV6bzNyWk9OZ0ZxTjFJTGc2V25BMTNZazRrdzZiMDR6cnZnTUgvb3R2K2ljazUrVXRMdHk4ZU9UWmFUbCtJRTBaMUpoVVRNVzZodWdSdHd4Ui9ZYzhXTzF4YlVVVmIyZTRSYTUyUGZEcnZzdlhGMmM2YkNuVmtRU0YzQUxhSHFNeTV5OVE4N1d6UXp5T2JHYS8rVmozMGJmRCtCeG5EcXVqZ3RPdG1BQUFBQUVsRlRrU3VRbUNDIgp9Cg=="/>
    </extobj>
    <extobj name="334E55B0-647D-440b-865C-3EC943EB4CBC-14">
      <extobjdata type="334E55B0-647D-440b-865C-3EC943EB4CBC" data="ewogICAiSW1nU2V0dGluZ0pzb24iIDogIntcImRwaVwiOlwiNjAwXCIsXCJmb3JtYXRcIjpcIlBOR1wiLFwidHJhbnNwYXJlbnRcIjp0cnVlLFwiYXV0b1wiOmZhbHNlfSIsCiAgICJMYXRleCIgOiAiWEZzZ1VsOXFYbU1nWEYwPSIsCiAgICJMYXRleEltZ0Jhc2U2NCIgOiAiaVZCT1J3MEtHZ29BQUFBTlNVaEVVZ0FBQUZvQUFBQmRCQU1BQUFEWGcyeUpBQUFBTUZCTVZFWC8vLzhBQUFBQUFBQUFBQUFBQUFBQUFBQUFBQUFBQUFBQUFBQUFBQUFBQUFBQUFBQUFBQUFBQUFBQUFBQUFBQUF2M2FCN0FBQUFEM1JTVGxNQXErL2R6WmxtTWtTSnUxUVFkaUxJd0pZSkFBQUFDWEJJV1hNQUFBN0VBQUFPeEFHVkt3NGJBQUFFWWtsRVFWUllDZFZYVFl4VFZSUyt6SXp0L05UcElDUWFZOUlSaUFzeGVVU05HNGl0SnJpMEVJTGJzb0VFWXV5RXNJTEZkTUYrWnVkS3E1SEVCY2FabFNiR3BFMU1XSkVNTVd4SkMzc29kbEJrK0RsKzUvNmUyL2ZhZVM2NWk5N3o4OTM3N3YzdU9lZmVLcFdyM2RpZkhQbzZGeEtneXpUODVGUDZPQi84THUyMGxMbzY3RHY0YXlUYThNTXZWcHdEL1FJTk45R1ZraVZuRkZnanZ1RThTdlhvR0N0TlduYTI4eWV2TVdxNDkvVHBrMi8rd09KUjU1b2p2WVJGb29mT2hQNFZRTjR6ZXZFMjVNK3RyMG1QV1hxVnFHWXRWcVYxcDE4Q3ZLV1ZXYUlUTEJTSXptaUQrZGtEd0lyWEswUlB0VEpOMU5WQzVTUHZoRENGWlFkOUJtUDdyUGJvU2JBR2FVRDBWOUNLUU5kWUpYb1dyRUZxRXYwVE5GVWwraGZxUXJ3NUQ4Qks5ZWF0QWVvT3hIbWlXeDRpaENRbXRFMUU4SmJ0OGdXUVJiQlAzd2xiRDNwWEtleEdHTDBJUHFOdk5xQ0QwRFY2NUNGQ2lPbFdhZ1BvUGtmSDN3TGtSWnhDOUUxc2cvVk9OdDFiaGdNM21yZXhEV1Uxb3RWNU1Razk5NG9PQ3oxcldjejlldkEzekdrNEE1ODhIK0o4T09BWkVRTFZtTzVWb0plQUx1cjE4QnlsdW8xbmx1R3RzZEcyQ21Lc3kzS0ZObzNwWXNoTGpvY1EzZWFzVEJ6OFlWUGtMdjFrUnZFdlowNHJxQWdQRy95bCtqYnNpeGZvY1BDcUVicmJMaGs0eFliZjd5ZjZUSUFWNkJaSFBJZFZZMGJUYnV4TERoNy8zV202NzVBZ0ZsdWp0eUwzaU5LUWRQOHBDc1FJenFqVmtGRkZnTi9KQkRrajAzMkVsY1VyWnhGUDE1MDl1MmU2Zlh2N3kyeVF0ekxkSDNDclF2alJtOGNJZ2U3WkJzbFR5OFFMdWtzVndYVW1tS1BieHlOeXpoUzFiQ2lzK0R6WEd0T3EyVlhCdVJWWHBvZGVhOGJCNisxT2lLTjdRUFRDZWJKNkZHa1IzV1d4aVN3MFlrNUVOMnF6cUxacFBPZHNzQW82ZzFGSStMYUk3dFZJTTdEQysrc2V2eGF0dEpteGtwNWd1QzNwNWx4SUZiOUUxS3k2cEZzbDBaZk1BaVNwMkdUTkw0dExvTHhUdEtQaHlvcFNNZDFjeVVNWTJFbG1ReHJIZEhPc1R6ckxtRzZPOVdkK1hXbWhIQkVNVFlSWUdyMFdrVEFBZWxtRHZrcERZV2xIMjhKWWsvOEZueURScUhyMDZRN1FOZmJQWktaUUhOMThSWnFiY3pVa2lKaWNDVDRSOUxKRGI5d3l4dEx0QThlNzNuOFA3aVd2OGRXdVY3TGdIaUM5NFRWN3VNVmY3cHlDbHg1OWMrNVhPNEFmRzh1UUIzYlo4eWpPYlpNc1BZYmExcmZ3dG41TkZCTzd1anF1a0lIaEZCN1gzSWNWQW1HN1gycllxTjNERDQ4dEV3dUxEMjUyZWNyU3pRZDk3blc3aktzaG9UTkdXVHVHZnBDT00rUGwzL3Y3a25jZElja0tESjJKY1JZR3p1bjBiMHlNbklDZTBzRmJGZGtTZkdtcHNBa2JUbnM5N1JwbndkWFJHdWRMMjVGT2FlTll5N1FzVG1OUnpyRkZ6NTJZbys5RUQ4dmRCbFJ5MG0zbVNhS0g1UzV6bzNyWk9OZ0ZxTjFJTGc2V25BMTNZazRrdzZiMDR6cnZnTUgvb3R2K2ljazUrVXRMdHk4ZU9UWmFUbCtJRTBaMUpoVVRNVzZodWdSdHd4Ui9ZYzhXTzF4YlVVVmIyZTRSYTUyUGZEcnZzdlhGMmM2YkNuVmtRU0YzQUxhSHFNeTV5OVE4N1d6UXp5T2JHYS8rVmozMGJmRCtCeG5EcXVqZ3RPdG1BQUFBQUVsRlRrU3VRbUNDIgp9Cg=="/>
    </extobj>
    <extobj name="334E55B0-647D-440b-865C-3EC943EB4CBC-15">
      <extobjdata type="334E55B0-647D-440b-865C-3EC943EB4CBC" data="ewogICAiSW1nU2V0dGluZ0pzb24iIDogIntcImRwaVwiOlwiNjAwXCIsXCJmb3JtYXRcIjpcIlBOR1wiLFwidHJhbnNwYXJlbnRcIjp0cnVlLFwiYXV0b1wiOmZhbHNlfSIsCiAgICJMYXRleCIgOiAiWEZzZ05tWmlYbnN0TVgwZ1hGMD0iLAogICAiTGF0ZXhJbWdCYXNlNjQiIDogImlWQk9SdzBLR2dvQUFBQU5TVWhFVWdBQUFNd0FBQUJhQkFNQUFBQUdNNlNmQUFBQU1GQk1WRVgvLy84QUFBQUFBQUFBQUFBQUFBQUFBQUFBQUFBQUFBQUFBQUFBQUFBQUFBQUFBQUFBQUFBQUFBQUFBQUFBQUFBdjNhQjdBQUFBRDNSU1RsTUFNb21yemUvZG1WUVFka1FpWnJ2WW9tUHFBQUFBQ1hCSVdYTUFBQTdFQUFBT3hBR1ZLdzRiQUFBR3FFbEVRVlJvQmUxWlRXeGJSUkRldE5ER0pHa3N6cWlPVkhIRnVWUUNoSEFrcUJBbjU1SWdCTklMaDdRZ0FTOFNTQkVJeVRraHdjVkdMWWNpcEVROTBRdUpjZ2JaZ0xpQWhIT3B1R0dMQTFjSEdoc0tOTk52OTczOW0vZFRPOWljK2c1NU16dmZ6T3pPenV6T2M0U1k4SFB0bndrN1VPWm53ci8vQnpmVFBacTRtOEtQUHdjMGVUY1Zva0ZsOG00dXJqNWRMRTNlamR6N0IyNU9VQUVQZ3ZZZ2FDT1VaK0dYOE8yYmNjUSsrZnJHczVmK0hEcDhvMlRhTGcwQ1dsQ21UNU44YmsvQ3pUbTZLd3EzSXRNUEt6ZDNUK3htNnNLbC9wV3RWUFVlRmNWMGxmYWtjT2JHaFlEbzMxUmMyaUFMMm1laG5HWi9JUVY2VnNhb1RMUVl5N0NnNVJSWStwRHY1aEdpSzE5OXZoOGVOWkxvRXYwbFpqQ0hiaXlhdDJRU3pFYzhON05WZWwwQzVvSTFqaE9pU25mRU9iaFppRVZ0b3Awa0ttUEVjOU9oT0VWTHlWU2RJbG9UWitCRzdRMnNkUWg3TmV6anVwblQ4NXY2a2hKUlF3cHZDUHd4U1Z3aGNwMThpQm13NTAwcmQ5MTBrTEhxNlJFZFdFaEVZU3UyUkNHRXIvZ0o2VmlUOGwxaFBzQTZ6WXpqQm92cEtrVWtnc2tuTlNEL05JbGFTT1NQOUVEQk15UEUrY3VKNXltTjlTN3BOdldqVU1tTlhyS1FpQ3I3TVJMVFJMOXpURGJ2ckNaRXhxcEh1dWx5bGFvZkkzR1c2SkJqc25ucjVwUXBOMUFtYlkwbTBSK0dsZ1NTcnVzTjVETFdUVW5ubVNnRU9ueFdkWmIwV3VPeGJRTzNvR3pLdWtGNlJWc2p4SGNyejNBTjVJZC9ndFZIS1J2YnAyRzZwaVM0RC9DSnJhaXhsRWpSY1liTWFtQW43MXgvaUNkZlNFZU9tZnVSeGcxaTdVZkYxMFIxbXNLVUVwU05ueEkrbkhQR3pXNStnaUpCRGx4ZGxNMG8zMTlOZlNSVTh4TzB3M1k4c1ZmdUhKTDBydDU0U3FrVkIxNWpPNDZ5V1JLRkoyd1A0bUFaV2JqK3pUNnNQL25ZOVlhNnNMYVlYTE9QQXhRL1MzcHNHN09hcmRBSzJ6SXRkdDlOcll6QXljcmZFK0xSOWNGeld5NUcwcUhCMmZPbERuaW5mMVA4UVAwV3h6TytTU3VybDUrL3ZMNENOMGhZM0ZJL0tZTzhOdmMzTjk4aE90N2MzSHkvcUUzVWlLNnEyN05KcitxeElkN3pjTkNhQ2Q1cUNjVHh2WVFDbWdEL1BBNXAwSHRGd3M2TlZEOXR1R20wMVJGOUxTVU91SUlPWGQ4b0d4bzA1QWdtc09OSzh1a205QXJyVVV5cXlaTEE3YnptR2tEWjZHQUZJL1JSQWx0S3ArT0MrNVRWQ093amZ4ZGROeWdiM1hDWWE4cVZaOUVkNkpVMklpbE80NWNaYnB1RkJtN2pPMUQwMkgzSE5IMTJGNzFtVHdVYjQwRkNzMmtiSjZVSHQzcDFOZXI3cHZLNE1sWmptak13V3o0WXM5QnpVSUs2ZFZ0UnZZZ1B6K1NrRzVPeUpYN3Fpd3FiY3MyZVBUM3JNZE82RVdDNk5tUG1FOGN2YThwd01KamJKa3dzM1JoTkVoMjQwZEVXYVBhOVZrOElkcnU0dHcwVUQ1TDJNa2JxUU85b21UeDVOSzNlYUtCMVlpbmV1VzFrb2U1NTREeW1DZlNXQnNoR3JhZ1orZVlOQjhybVRpeVgzeUllMXRWTDBDVVhMZDBzdUJCK2lXRzVhN0ZjSHUwTkY1dEx0NEZ1YVlUOGdGM1VqSHp6aGdNNXNoSEw1WlJjYUQ2OURiU1psSFRUZGZHT1dUWGN0QkdHeUNTZHE1Sk9BMjFYSTArc0pSZlhadG0wYThFUU9SOFlybElhTGRmZTBnTHBaazB6OGwxbjI5eXoxUXFQcHF4ZGxYUmE3bVJSaXhLcktiUDRPOVZhZGNwYTYyZS81UVZpM0NUMnBrY0RUeld3dlNEMGREWjRrSFFHTGJTdE11bkcwdzEwbXhVcjI4TklUcStWYmpKMUZQQURMWkFidGFNWnZGSHAzamFEdnhPTE1hTzhEdDh4RXBFVnB5S2xHeE5CaUZIcDhjVWFZZUhtTURhd25kOTZ4eWo3YWpvVmlXcjByaW8wSEhyMmtZTGQ5bzZqWm8xbFV6aVZsN1IwM3JuaTVCZ2lzNnhsNmgwWXZwcjhzUE9RbkVGR214a2pFbDR0NE9idmV2aWVkb016MVF1bmgwcGozSS9MT2pPTDFTMTRPbVc5TjJpQ05qekpmWm15N1FWNmZnYUlrcFBzeWs1SnI3dzJ5b0dtVkJHWlJqUVhMTXovRXNNK3g2SjRzbWZpVUNFRlg0eUhobjFCcFJ0aGtjOUxubGFOSFFLNDVxSmlLY1Vkcm9lK0QxUFdOZGpoMlJNbVNyQ3FTbjgyR0hreDZwdjhRTTRFNThjYi9veVNIOW5mcS9YZVlzSDF0Yks0R3QzR0ZoUnFkT3p2QkJvT0w3K2hQeHNjN1luejFOL0xzcFV6UG8ybTlvdVBjWmVvUlZrZ2l1UFFjaEYxbFFpZk9BeklRUm44cVlEd0pINjN4Zld6bU5ENDlsTC9oYjNFNkhBRE0rK0dxNzhXT1JaSDNNbW16UTNsOHpnRUd2bUlzVWpiSTVmNmlkeldkVUdkU0h0b3Babyt3WWJXR0JFNGUvRWxhSVFwaVRhaW9YeDRVNTd6T0VsUG1ybjUxbzBVZGJTTWM5THZub3gwWElUc2pwYnhPNGIzYlRNdTQ5YU9iRVVYeFR5N0ZxeDhUSlIwMHhLN1hqTTFKdE91R1p5WitLOUZjTmNkbXdCZG9OZmtOYlE0QWRPZXlmcHhzVkJqSDlVZVlEd01icUNROVU3ak1jeXN6UDAyK0lBTi9SZjJIZ3c5QlRQdkxSMDlBQUFBQUVsRlRrU3VRbUNDIgp9Cg=="/>
    </extobj>
    <extobj name="334E55B0-647D-440b-865C-3EC943EB4CBC-16">
      <extobjdata type="334E55B0-647D-440b-865C-3EC943EB4CBC" data="ewogICAiSW1nU2V0dGluZ0pzb24iIDogIntcImRwaVwiOlwiNjAwXCIsXCJmb3JtYXRcIjpcIlBOR1wiLFwidHJhbnNwYXJlbnRcIjp0cnVlLFwiYXV0b1wiOmZhbHNlfSIsCiAgICJMYXRleCIgOiAiWEZzZ1hIUmxlSFI3VW4xZmUxeDBaWGgwZTBaQ2ZYMDlYR1p5WVdON1hITnBaMjFoWDNzb1hIUmxlSFI3Y0ZCaWZTd2dNUzQxTXp4NVhuc3FmVjk3WEcxMWZUdzBMakF6S1gxOWUxeHphV2R0WVY5N0tGeDBaWGgwZTFCaWNIMHNJQzAwTGprM1BIbGVleXA5WDN0Y2JYVjlQQzB5TGpRM0tYMTlYR05rYjNRZ1hIUmxlSFI3YTMxZmUxeDBaWGgwZTBaQ2ZYMGdYRjA9IiwKICAgIkxhdGV4SW1nQmFzZTY0IiA6ICJpVkJPUncwS0dnb0FBQUFOU1VoRVVnQUFCTkVBQUFET0JBTUFBQURpVFlrUUFBQUFNRkJNVkVYLy8vOEFBQUFBQUFBQUFBQUFBQUFBQUFBQUFBQUFBQUFBQUFBQUFBQUFBQUFBQUFBQUFBQUFBQUFBQUFBQUFBQXYzYUI3QUFBQUQzUlNUbE1BRU8vTnU2dG1NbFNaSW5aRWlkMitZZ25wQUFBQUNYQklXWE1BQUE3RUFBQU94QUdWS3c0YkFBQWdBRWxFUVZSNEFlMTlmM0JrUjMzbkcvM1dyRmJTcmdGakF4NnhQZ3doOWo2Vk55N0lFVHd5QkpKTGNzeWFtQ1JGcmhqRmxVb3FSNVdsTTZTSzVDaWs0QXQzcHU2c2paMDZ5Z2xoeHJFNURvNTRGSnNyVXFselpsaThWSkZja0RqcTZ1cDhMaVRXM2x3dW9YYldvMTNiYTdQcSsvVHZiNy9YVHpNamphVFZ6SHQvek9zZjMrKzN1Ny92ODc3ZC9lMStQVUZ3Z0s3WGZTRms1dnI3QTFUeHRLb0hTd05QRzVUeFFPTmdWVDZ0N2NIUndLY2NvREYyY0dxZTF2UkFhZUJ3QkdoWERsVHQwOG9lR0Exazg3ekhQTXZodG5FQzEyMkxCNmJxYVVVUGxBYitGQkQ3ZkJDTUZCaDc2VUJWUEszc3dkSkFGclBPWlY3bEljWXVIcXlxcDdVOVVCcUFTZnNIV2VFcVkvT1JxazlHNG1rMDFjQzJOVkJuRzRwM25MRlRycGl4dDdqeE5LWTEwSy9lVGgxUDcwMDFNTWpZdENKQzk3bnUwcys5M1kybk1hMkJNVmJUd2ZUZW1nYVdHQ3NyeWl4akx6aE1vdzJkNVNRblJZYWV1dXYyVzVJeXV5MTk1ZFZ1YTlFdXR5Y1RzaGRORWRISlp6SEpwQlV4WFZWWDQvbG5OWDhGU1FmU0Z6ZDhyUDN4NkJoYjFlMU83NjFvWUpUMm1JeTlUSGxHWXhNRW5WdlVPQlAzUy9NeS9acDZVNlJsOGpVdGc5d0gvcGVLbkRGUDcyOXZaY2QvdFV4b2RqTjQxTnZRMTMwa2ZCN2VIM09OZlM5c25QdExFNTJ6YjZoSlN3UEpHc2d4Tm10eUdiRnZTS3dtNmpMemxUUEEyR2VQSERseS9TZC9uYkZMMmlTc05iTnAzNUVPRlZPaURPVFlqLzNtSThIMWYxTXd1ZitEYmY1MHlEWnFFY0pkaWhaOGc2N3JXT08yUFB0eFUrVGhrRDMvSHNaK1NpZU0rcGgwWm5xUGFhQkUxOU5kbXpiQ1ptTGtOaUhQTHFuSUljczIwUVJwLzBhNTdxd1lFUUxjNWFYOWVmZXl6d1ZCdHNRdWFnaEhHRG9ieFV5b0ZwTTRGbTRzQnNFRDJnTVVESWVYWWJxL3pOZ2RtclQra2c2bDkrWWF5REJtUjdhWUVWRGxIVzFzOVp5TEJta0JQSEt6c3FqeHJaQjIvYmNlQko2V1BaWEtLYUJwSjhzWXU1TlRqVEgyQXc5MXg1TXd2cXpGaEs3SWNWaFJkNndyMG5DdnNFMnRsWVhOR0ZPYWtLZ0J2TTZ2bU14aEdnbUNZbUxueVRtSzdMSm1CRUxWK0c0cnBNR2R3czV0amJTYmxNU2phbDVSTmE0K1hWUnI5OEdiVzZOVFZIa1AwcktxZVlOTXpvb3k0YXFnaGdHZlZteWozcmVtclpKN2lIaUFUZ2lneFF1MjdTTlI1NXJONGlHQ3RBQmRzSHpSKzdld2FZUEh6bjBkV0Y1MnhZaVlzbW0zU0NGQnNMWXBxWkMrNkNFWFNacldsMS9SSGJzdk04WjllTk9EdEg3MlprR1lVV0EvelA1UnhmVmJGV1RJUzVwWVVKcWhORERCeUdRZFZtZkthcVl2K1NseklvcTBCYjI0c0JYU09GTVMwbDU4aUxFYm4rVVU0Z3BWbDk1dkRZak9VdmRzaWZiemtjd2cxOFRYNG5JdnZNMkROTlY1QXZXeVorM1Q3MGplMnRrMVBheU1scC9HNHhwWW9rcUdOazlha3JtdGh5RVVhY0RyQmNHNFhhUkpibE0ydGkrSk1LQWZ5VkVrMmFJN1N6YWNRWkNaRDRJSjlQdVpHa2wwZ3k1M0p2d2tWWUlpeld0LzlvTHNMZEhFYVpGVnRCdEZjM29NNTRwUFl6NE5yRm05QlVIRjZhenFkcXJnNDZSSUEwUi9KR2c2aGpTSjhpU2tEUmVvS1hack43RXhINHhqMkZoTnJINkVlL0FLWmg0MVZ3aWZqS2lVQ2RrMElHMWRwQkNrRFc0NU9ZOUk3UFZvaVJITFZUWHFoVnBHSWl0VFVVMVJwS0dYazdPSERpR3RxSHBQWnhScEt6QUdvUDJCamJxaENyczhPZkJTOEIxbUppeHVmaERsWHByMklHM1U5Skg5VWhCQXZ5d0VGYXpHeHRLQldrUzNXMFFMMWxjUkJIVzZQNjIveVF1N20waTc3dGlxcURNMmw1eU1WMzRrejloMzQ4a3FCVUI2MitnTGo3RkdBa21VTzh2S0hxU05HNzBNU21SbEhsUXJ1bldURXdSaEVwb1RhOWU3R1hWbFBiZ0c0S3lRZmFCUVIwNzd5QktVUTVFR1JIUzA5OVJGNXVMZEdveHRuVFdrZWRGazdqM3pKTHZ0VlhhcDVxYnFXSXk3LzBYZVZVYXBLMllTamVXNnNtYkdIUTVJcTZSUytoVVpVYzNXd1R3WldlUERsUmxMWFhVVWJOTjFpQ0lONDdRWFJIcUhlazlkeGhvMXNpcHhLR1NOV1UzZ3YvOVp5SDdXbnhQRXVhc25mVWhiTW04Z1hEK0xSSmlqcEtVWVFnbGxHblEwVUREZW9TQ0FCU25iekx3WndLbk5RTisrdFhIYm9zMm5TTU5VNHBUSTRVakwvUDdaeGsvV0xDRU5KWGs1TGxBaUU4WStrNWd2NDFESU5oY05CUUpQaCs5VzBleG5WZUFNWSsrYXBEUW1IT01PaHVFSjlOaTBOZk1HQW1uVWdoNmwrNUp6ZWxIREZKQUdralJRb24wQkdZRUVnUjFSQTBjQTBCT3NFZElaSDBYYW1zWW9rSlpaWTg5L0lLbC9TMFphNWo4OC9CZFJkR0FVdmhpcCtKdmdBSEhTWHNOT3NMZEtvaVhwZEJoK2tIM294ZkNpUTZXa3hMaURZQng5b1FkcDFvdUNWWlNUaXAzZml1VFZEUHJaRk1sS2cxdHBZTWtxRHNNMHNzbzRacnFQNEpxelFOcW5zT2FkdVljMWFsb2FRWnBkalFMU1RtL09Cc0diV0dOZUU5SjdJdEw0T0QyQ29RQkxEM1pJSktWY2g0OXFhbFJncG41SG9LMXZLSXpQVUozOWNQQUZFTjVKNlVRNHhvM1UwcW9YYVhtakZ5QnQya3JDcUsxR1kzTFFZRlBTVUpJR2NoWlFjQ21VTGRraCtwU1gySVo4c1V1V25DRHRCc1ptSldjLzI1Ujl6ZU9tOTdFaUVVcEMyaXY1SC91OXpMZlp4VEtsdmk4U0Z6c3BMcm9JSHNEc3J5UkxCOTRYd1Y1QkZmdGZDajVtYmJLV2lYMFlFVzVNTC9nWXdXUFQ2aFJwNjFwQ2dCZmk1MHdrQ0J3bGtmUTBHTmZBZ0Ixemw0eHlPZGtBZThWU1k4UXYvV1Y0cFpkVnNrVWFSdGxxZ1IzZGlRSm9wcTdCWjZVZ2xJUTBDZUI3ZFQ4SXl0OS9MOXdKTHFxQzM4Wk91TElqTDVoYjV4M2FLWjZJQWRVa2JrZXg1NEo3YnUrT2VtNDkzS0RtcmR3U2FTTk11V3lEa2J0dVoreVhlVkg2R2pFelZKMlMzcE0wQUNYeng0TUx2Y1N5REluZmNib09CQy9HcXN6TEcxT25rWGJ0L2FIZENRbWt6VXJDaGZoZ0hobUpTS3R4TGxpbE1yL3pxOGg3MDJka1dQMStuTEhMWlNjRkxrQWs1S1c5SFZBdVZiUm5ncU1zUXVyakRvTENMQ2c5U0F0Tk80RzBLZERnd3JDUnNYZVhSVmorWkoyUkxjbElnM0VObUcydVpNVEdxU2IwbTh3ajZCVDVEVmZGYkp6a1VGRFhMV1dSaHg5THFCeWVPa1BkRTVBMm9hYVlWVnBvNWwrSDdNT0UvNXNZTGFxM3dxUU9ZWTBiSGk3eGlrelkvaktIUGpWeStiaGhCOFVhdVFkcDJqYnp0UktOTkVpODlnblhxcHFWaEVocGFUU3VnYU9xbHh5TmpPRno5S0gzRzQzaXZSYVBWUmlkOC94NjdwLzlwcFZxQ1lHcFdadXVRd2xJRzVtWEJEbTNOMEpmYldYY3g1alpWYVRGaVc0U3hyak1FeGJzMExBU1E1cVhHeStPMkJyVU90TDRvSkR1MmpQdm5hbFJHa2pTUURZVXM4UmhkNmpMbjl1MFpYRUFOQ1hUaThiT1dUcllOUDJWY2hBU1UyQW9FcENtOHpFcG1kUmhmaTlaNU4zRHlKWitRNU9ic25hMGFrZVdvKzh3RkRMZzUwYm5XK1A1SHFUWm9hZGowNElBNkYrVk12a3ZYU2kycVduSXE0SEgyWlZ5OFBvOCs2R2J1MERYQ3h3QXFaNnVHZElLdm9GYUU2VEJBYjlNcTRIeG9ZcmZ6ZGpmMFJ3VmZoelpmTExKcjRJUDJwSXVnVHNZbGJhdkdkTFdwUlQ1UzlmdjhEcE4wcncwdktVRzdtYU5PbVB2ajlDc1VIOGxRVnBCbTVsbVNGdlRoRlJ3RTZTNXZpc3hScEs0dnBleHhDTlJ0UzBMYVkxcG9VRWk5OHE2b1BNZ3pmRnlURk5wUzNTUm9KNGlqZXFtV1pndk0vMTVsR2lKUGplQ05MTVUyUXhwVmVzL3NiS2JJQTA5MVFWTGpKRGVFcW0zRVRtWktsS1gvVHdtcnJPK2JLUWxjV2ZDZWNIaFFWcVM1NVpQbGNpNEltOG55d2xscDhuTk5KQmswNnA2Sk5ZTWFYT2FrSmJVQkdsNDVLOVFjdlNJY29YcE5HTS80MlRZaUVhWW5oallIQk5LNGg1VUxqY1AwZ3BtNEErNUo0MGtCRENXVk9NSFJGS2JSbFd6dmZCS3dqaHRUayszbWlQTnM2WEdqN1REUHprcEs0bnNIem5WWFZQajc4d1Q1Sk5laHlMQTJFNXdEK3FLdWRrOGxzUTlOeTFwUFVoYk0waURRM2lWaWtSNVYwdzgxRHR6VFVvYWFGY0RTVE9DM2JCcGVlMVJ3U01YOXVKYjg2cTZWYVlCajBIOU83MXRHRmU5ZE45V1hsUS9OeXdtdVdhbytEa0RKeUJyRVRsajJwY0Q1TmtQVlZLa1VhVnRMNXdqb3hIcXZGalREN1NaVGF0cVFscSsxNlpaUzRaeEd1ODliekErMkRrN0tJS2p3amY3TkZQUGlyRkN0RUFkOW5KdmdiUUZVd1c0TmNvd2kzVzlRUWk5cWZIa0JNbDJWQmVjM3B0cElMSkdZSlRiOHR5VCtNSnNXVjZrQVYvS0c2cG1CQ1hHYXBJSFNKdlIzQTh3cHI4ODFrbjh2cVNHVFhOaytFVHpWZGpIaldORnhQVWF4bjd2eUJIUkIydk9QbU80QmdTYWdEZlZyd05wMXFiNWZJcGFSSHB2VFFQT3VpZVplNXJ4Y0RPYmx2YzllUy9Ta0tqbUFlaVpabEM5dkJrYXJkSGgrRGU5enRzMU5WMHRSYWF0MFdiNnVRVVZGajVxRVhLN21OWW5yRnUvR1oyaE56WGZMYWZybmhHMWJTYzZvUFpyQzE2TE5JeWsxcVc0WmtnemhMUjBMOUl5YkxNbWlUQ3ZtMFVJU0Z1V0NVVTVTSktSQUl2a1Z4ekx3OU9McWtKMWEvMFVlZVRtNVJZMEhxVEJ1aXAyK1JVZWtLWW1xaUIrV1VzbW0vaDBVbnB2VndPSHFVbXlTQU1XRnFXb0prakRvNUtFSXcvcjRUMzRYS1RkLzR3VVZaQ1UzRmNsNXF2QWx3SlVhQjY0b01UR244dFJxQlVsd3ZRNnU1VG8vZlZ4QzBLQ3RKRS9LVXZldWpaekt3TEpJRkdiSHZ1SXoyOUlkNm5lOHRMRWxqVGd2SzUyaThhQ0dRNG5JRTI3Tmd3NGkvUnBPRWpEMktjbTZySzBycXBVbGVaaXFhRzJHNEpjV1JKRjhNWDR4cUdTZEhlaDR5V0lWdVNSbTRkYlVCQ2tsWFJ0NS9RTW9DamVtQkgyVDhwUzJvSXh1SHdSTk4xekc5RngrOUdNSFkzd1JXemRuZFhWMFR1ODE5cU1Td1hocWt5ZFU0UUFpd1lmTXRENUxoc3VQTE1wRWVtL0xOUHdoY29NRDQzcmdSQXM2RHBQc05lWE1VcHlFVldWUEJCbXFaSkNjVzVCaVdKcWtzWFdkbHlCS0t1YVdUK3BoSkl2aTRQeDVLVldSWjNlbW1zZ1Q0QUVBTW1aRjk1Ky9aenp2a2NMUWptSUdRNFZJV3lON205UkptTDZpZUU4QTkwalpjTlRvajREeW1BT2EzdXl4QnJsU0UzeDBZbTdSWHRCUEcxNElleU1NTUpDb2pGdWtUZk94UEFRWVY3YlNaRTJyT1QxcTFIRWdub2JNQ3A0dXhFNG9TdHFVdEpBK3hxbzZyRVNXUHRaUThLbHFQWmZaNjcvTnA3Skx6eHlKQ0szbjcxRFByUVZ2VkViVDBhREN5ZVZyc0VrL1Z2TnRXUkdQQ3NYeXhDVXpldnpGbGMyWjdsZzU2bnlCSDY5SVhJb2FiOTRDZkFwZzl2UFN1TFliNVFibnJJalh5MWlVdnU3b2ltOHRvcEhMZnpLenBOYlkrbk5jOEMvb20xaHJKdzBvWFVOVlBSN0RoWU11azVmS21OdnZqNE9GTTlHWE1UdUNjbjliUDVlbk1DQ1dhSTVON1N1bmEvb09mVzFMSWhoU2xaRklCaXVYL29HUDJ4VWd5V2Jienc3R2J6Uk9jcEJVdUkzOHMxbWhtK3dHd3E5VGhYRFl3TVI3aURBQ0Y5ZW9pNTFka1hSam9TYmkwRndEOU9IL2ozS2J2bEdrSG5hdkRlY3JFUUdCb290dmJXdEFYb3VCNUNXS1c2K0w4ODJhbEpPc1hIOC9JbnpaOE1ZMGk0Rm5QQTloakFJSGp2Mi9YWEJOTVlheDg0L2QvdjVZL0pyT1ZpVEQ4ckQ3NUFMSjFXRHppdEg4b3dkaS9hVHNtaDg4VkJuMHViSmhFZlp4bDNoelVYclR2dTAvSmh3NU5jMGczT1BjQU5wdkZabmowblV2L2E0ZkF2QThscWNxSHlyL1VRaXVBOTF4RnlZcnZTSHFrdDFDa2dqYldwZ2lNeXIrRVF5ODczdytNK1htd2poVHpmN1pJUndmTG9KRjdKZi81SHd4bCtadEhUWjM3cVYzZmhMSk1GbW9WZXRPMTh1bjdtMThYN3NTWnpSSkdyRllVM1BLM1M2dWtlNEk3a2srb2FQaE1kcEZmN1RRMkhqTmdyZlllMXhKa3piQ0dhKzlCbjhaWWpkSU5LK2lKd3l5L0oyNC92MEdtMzdrdmFGSTlSOW1lZzlkMUNGdnBrZE1IdFp4L0lPMUVDRHJubFdrWTZvTVh5aXdZbHpld3RwbmpocTBkMmNPSmtDMHl4Y25VTWFoRjFjVEM3dTZzdXAycTZSMjdUdFg1WFY3Zk1tY09Mb0tqbkgxZm1qWmlRUEo5Y0Zuam9jb2RDVXVNZTRTVjQ3d1Z4bkpnUTdSOXAxRDkrVjUyaGxQL0doaHovMDNsc1JhUHhST3czWloxcHl6dTNPa0RaWDYzeExob3ZLQmp3Z3B4NDVNNUtIazJ1R2wzZUk5UDdSOGcxM05LTzllSFVuNzU4dGF1Ui9meERZMklsTmc2eE1GVExlTElXKzhVR0VPLzk2MnhwM09FVE83dDRaMGdvZHJwZ1FsNWtVTi9TYVFxVkY0VlVUU1RucEhPNlBPbjFwTFJRM1RkcEdPTndoT215UnAzZU1OUGdIeUxUNDA3QnFOU3YrYWc4VnpKZU5PMExhMkpWZGJDamMrNmNnSG42d21pNUZIVGswc2V0djllSE8rVzB4OTk0cGFua2Z6RlVocmt6QjdNVFNTVmZ6UFdmK1kyVjhKK08wL3QxY0c0UTNyQVlkMG0yUXlzbTErMTdWaWgzSTd2UXg0azNaS2RJd1VpWHZGcmR3d3RqdnRHWjd3aitrbmZ2d09lM0FSVmxhM3NYYXlqOTF3Vi9KMjBMcTBydXhwcDM5dTFaNllhZmdzRFhESUdDbndtQVdDYmF3aEd6ODRMYVlxemEwSnJ2UHpMVnJqRDBUWFhocXRkYnk2SXRXcWR1bEc5MHNnK1cwV3BibDNCbmxUcXQzWnJqT1JmcXZ3MnpSbjdHTlZLenNkeFpwd1J5QU43K05tdXdQeTZDc2F3V1Z4bFhlWGlYVTE3dmJZMjdLbGFsL09BaSthTmUrK0pCTlBMUE1yci9TbmZ6VDRzNGpiUUpQYktxcCtxNGFnb0xZdGxCcEhIL3UvTEh0SXUxcms3dmFuRWZadWZld2l6VmJobktuamNETVpkOWhrenNlR2laOTFZNkZkeDVwZklMZ3VoeDNYTW5kRkREWUtPK20rSTdJUHBQZmRCYkorcVIzWXdEKzI5R2Q5a2hiVlZCdkk5cUtwdVc4emlPTjcwclo3ZkZEeTgxcmdiQnE5MksxUUgxVmtGUWswcXE0OWEzdlhvMkdRenNIMlhrcG5VZWEyRGxUM25uTjlrckNTTUlxOVY2VnY0MXk1c1RhQUw2Vk94bXN6RzZEdjBXVy9zalpUQzJ5SlpCMUhtazRSSUoxY01xU1VPOE9KbTkzeHRuQktyUXBxc2kzcFdlS2Y4eW1NdWZiWkcySFBOTU9jVlBhemlNTmgrZlFuZlJOYTVBU3RLMkJzTUZ1ZWFwd1UxQzQ5RmNIcCt2ZkphU3R0cTI5bEtGbERXVFp5NytEL1dxVHdWRCtZcmxscnYwbTNDV2t6ZTUzdTdxNWZMcUI4K0Mwcy9OSXcvZXZaQzM0NEdqaTROUjBVRTQ5RDA2RlJVMDdqelF4OXp4Z1dqaFkxZTJ6R3hvT1VNVTdqelQrUFdINmxjTnVRcUJ5b0tiMldoT2RSeHJmekxHYm0yaDB6WHYzUHJmZFZiTjlWVm5ua1pZRDBtYjN0VTNkWG5oaEIvdWI5azgzQm1rbHJER2Z1UDNzcSsxWHhkMDFGQlRKNFZ2dEMwczVtbXNnUEhpckdtaVVSUnBNRWE0ZEk0MVBDR2FhYXl1bDJMNEdEdElHQnR0S2c3UjdCTkEyL29YTmFqWGsyclFWYzdKZ3Evd3BYWnNhZUxLVEM5OXRscjE5Y29NMDN1dXhYOWlPSUFkcFdQWnRMRzVIU3NyVDVScXdTSU14b3VjeHRONXVpalI4cHQraDNYT1pULzczcEt2Y2V0MVN5cXRHQXhacGtUKy9iTDJHQm1tWlQzNE5GdTI3clhOdVJYbFU5T2JlbjIyTUpiY3FLYzNiRXcxWXBPWE5JVTF0RnN5UlpxNjNMTGJKblVRT0U1dDB0WEplWFpMWU5IMi9OR0NRTnJqdFhvOGo3VGovdzlXekNMZ2p2WWRPUks0WnRKTWlzL0g4c3drdEh3eVRnQmI5ODhRRUFXbnkxYVVCZzdTaStabzdhQk1mcHZjTWhrdVJQd2twUk5GeUFhMm5TRVArNWZMVnBaRzBOcnVqQVkyMGE4Z1pCMjNpd3lJdDRGK3czMEVxK29uUGZCOVkrcVYveDYrUFBvVGdLenp6K3ErdU1mYTJSL2gvZjN3Skk3dkxrNFFqRFhhckJoVFNzbld5ZWJOTmZCQ2tCZHpKVWFPNndoNGk4OEU5RG1EOWtjeFRSMDN3eU1mbzhiMlVNdzBmWEEwTTVkOFZxN3hDMnIyYlpaclZGajRvMG9LcVBnSmJpNnVURDZWZW83Njk1di8wZlVvVEZKbjRsM1FkM2Q1OUF2WXl2ZlpIQTN4RUZMbUtublVpaWJRUjlnT1h0aDE4T0VqalgzdVdxYXc4UGRxOHJzN2tBY3VxSnNMZWowamhPcWVOZTRxMC9VRVpMeldPTlA0aHBoMzJxOGNva1ZhMUQxNm10NE1QQjJsOHgrMDBoWWdqYVVHdERWT2tvUVk3Mzg2V0lvMC84LzI1NGtqRDRJamFGd2tIZ1RSMFptS29iaEhTRGo0Y3BQRS9lMzdaeXVGL3hVWGNYLzNxazJPS05GQ1F2d1dnckcyRVU2VHREOHA0cVhHazRXeDhPenJYVDFFZ0RlaUlmSFhlRGo1Y3BNMUZaRG1TaHRUT0tnZHAxWVAxZWFqV1hIcFAxQUFmUWhIN0l1azQwcTVoZVRKdUV1bnQ0TU5GMmdwS21TUjFjQ1JsMVlGZkR0S1cwczlEaWI2NkljaDNqaWt2ZzIwT2tQWmkvYTFZWkhSUEVta0hIeTdTS2lobDBjcDNlODlBelJaU3BCRU5kV0d3R3JWY2FDT1F4alluOGV2dUdIYVExZ1FmTHRKeUVMaE1sT2RLeXRkRWxvTTBWRXVtRXE0MGVLQTFNUHlIbjQvVm55TnRKZ2pXeUtISW5LWWRmTVNSZHBJVVl5U0pFeVRVTVowTzB2SVJsQlBtTk5nOUdnRFN1T2NCVGkzL2pMRUZmTGhJbXdCMHA0bCtOTkl5WW9oMlpsWmtVYVNoVS9kdUEwcjNweEV0ZGtFUVNMdUFadUNBSUhPS05XOVZPL2lJSTQxTDFKZVdwQ2NESXAwaURYOG1PS09KeVQzZG4wYVUwUTFCaFRSK091ME1hVTg3K0lnampUcm50S1F4ZXM0MFFWcEdFNURTZVhBRnRqSGhpazJnSTZ4cDlHclVnRVlhWENDMEQ5T1B2eFY4eEpGR1o3aGEwbWdDMGs2N0V3aWpvM1IvbWxGRmR3UTAwdmpoN21YYnBIYndFVWVhRDdNclhxUmw3bVBzdzdiWU5OUzlHdEJJNDczVnVtMm1SbG9yK0lnampYNzVLaVZkZTcvOUl6ZVVBcGIvOXpDdXUrcXNZOXZCYmVYVDBOV29BWU0wUEh5eTBOME9QbHlrOFRVdnViUTFWT1lOenB2QkZtaytaMUhYdWErVDlEVFl2Um93U0F2cTFJR2ExMENJOUhrNm1lTERSUnBmeDVkTUs4S3RsdGNzRVVtclVxZi91Y0RNLzBkM3I1YlRsb2sxQXVXVFFQZjVacU9SZHZEQi96ZnFsT0hrTVRuaXE0ckVQTnZBTHU1UC9IcTA5MVJJQzdKNWRwTmhUZ1BkcXdGcjB6RDd0TzZEZHZEaElnMEMxVmxEeFdXdU5qM2lXL0xidENCQXVTZTdWNzlweTdRRzRLRlhoNTF4aUFncnhMUGF3UWZ2TDJlMHZJRDN3aEk2OVJwUDFKSUdrNUNHSFcwVzRWWk1HdW95RFF6WlhSd2hjYW0xZ3c5MHUzU1BDSTlPUVV2REVscGFVcEpuTGdoeUJPRmRwdDIwT1ZZRDE1alR6c1EvVnR5aGNsckZ4OGh2UFBVRklBdE9pLy96RzR1U2w1OCt5dGRRQitWVVZrdEtYSTNpTGc5M3k1S3FRM3JySGcwTVBmeUxIQ1VYSDhZZWowTUZIbVRuUGllYTF5bytjb0pKL3VnalIwdHlhKytjbkY5b1NYS0ZYZWtPNE5JekFySG1TaDF3M2FQZXRDVkdBM3dYcnJqZzFPZkgwL0pMYnVsb0ZSODV3U04vTk5MRzBBMy8wK0E2dGlqSzBaS0N4SEZhQUhwVHBUVFFsUm9ZWk1mT1AzZmkvTmxRSU8zWStSTW56b2N1MHByaEkvdUlVY3oxWlIwOFZHZnNtQjY2R2FUcFhINTNiQm9tRFhRaGpOS2w0YTdYd003d01meGZ6emJlTlNtVjFKcWsrYTdYYU5wQXZ3WTZoNDhXSk1FRUtsajZLNU9tZHJFR09vZVA1cEw0THN3dVZtWGF0QzAxMERsOE5KZUVRZHVWTFN1VFpuYXhCanFIaithU01IL1YwOVl1MW1qYU5MOEdPb2VQNXBJdzlWejAxeUpON1g0TmRBNGZXS3VQcXd1TDhxZDBLbFlwMHM1VEs2UDM3cDNEUitnYjdtTlJYaU50Q0g3YjVkNVRjTnBpcFlFTzRTTnovZE5ZUDNqLzd4NXh2QmhIdnJURzJNM2k5TkZyN3dmUS9tK3E5aDdWUU9md1VRRE94RVdYMERIWGRLNTM5cWlhMDJiekk5RGt0V044RkJySHoyTzE2NWl6V2NOQld1UGN2MHcxM3JNYVNQSFJzNDgrYlhpcWdWUURxUVpTRGFRYVNEV1FhaURWUUtxQlZBT3BCbElOcEJwSU5aQnFJTlZBcjJuZ2RWL0ErcGErL3I3WFdwKzJkODgwd05kWjdaWHU1ZDB6eGZkYVFaK3lLQk9oWG10LzJ0NDkwb0N6cEFxb3BSdmY5a2p4dlZZTVRzakMxeS84NytEWkJ2OEQrTnNXZTAwRGFYdjNSZ04vQ29qaDRJY1JiRWFoMjFEMnB2QzBsTjdSUUJhelRyRjlGd2NvcFFkbDljNXozL3VXd3FUOWd5eTF5dGg4cEh4bjEyOGtMNDJtR21oTEEvWXZ2WEdzOHltWGRld3RianlON1VRRC9lcU4zb21NQTh5TGs1T21WZlhSZmE2N0xabDd1eHRQWXp2UndGaHYvM3Zoa2oyeUNBY3d1QjhyanpiS3lacjk2UDk4NzluVjVPdzBKNjZCRlp4TzFiTVgvaVhtUmRQNDZPU3pLRXlhT1M4T2M5VGovN3ltcU1WaG1KMUYycjMyRkhSVHBVZ2dXNDRrWEkxUjA0NnZSR28zUms1YWpHUjFmeFJmSzYrYlZ1b1RCMVhDcUp3Z1VLUUJiTDhzY3pPM0k5eFJwR1ZDcjVQbHQ4NDJ6aTNxS2s3UVA5ZlNpWHQ5SDNzbzNIeDNMYkZVMjQ1WWJ6bG4zK3BFOW03TnlLbkQ2VVg3OEovZnRKMVZGYnYrcTBWZ2tIOXArcVZ2d2VsMnA2TEIwa0pIa1RhZ2p5bWtkY2lVMk9ZSFdHTldwVlhZci81N2U4d2hKZHk3TVArcUc2N3U3eWFWYU5xUlpaZis0cThuS2Rsb0RIczB0N3ZESmZxeHZHdlRSdXdwOWpoazlhVFNROVdlQjlKaHBNMzVrSGFhWVdmSlVMaWhIaGhHbGZZNnRTK1BKbHZmL0c5ZitkczZmVVBkZXBoMmpOaXE2ajk5cW52TnRzdmZuYkVNT2VPZS96RXVWY1JSK3krNTZFQTEwdURvMVlhdjNsR2JodExqWGVNaDhkL1F3UTNzQjFML1ZmcndsdmZsbVN4c3pxTmNuTFdlY0tDMWJRYy9qOTFjY2pLd3NMa3ZkYjRLQ29WajR4VlREZnlMaDQwRVFWRWpTdnlqaXpFZ0ZXUFVPb3MwMk0wNDBxclNCWk5sNmdrVnpaT1RSNTJidXJjWUdMeTVSY0pFc214NGg4aGJzQytmUzJ2YjRReHcxd1hWYU0rZXBvSkRaYVFLdUI3d0RsNFEraEEvSXlRSE9qTkl3eHppelpJcTMxR2J0bGFQSXczOVQxbVVWVlZQQ0oyV3VlaGJJU3NrZnlkcEpCS3VKQmdpUzdZVk42ZnFWNGRBNFc5MjdKdG8yWVBBdG9QL3dhRzV5b0ltNDd6TGxLM2J3eE4wckFVOFRka0c5NUh6MlNqU1lQbmt2M01FSFVYYWNHTXBqclNjTGlxbm5oQi9jSTFqL0FwSjlXeWw4VDhOSlRvQ29EazhuR3V5STJwcmJpNWhTYnNjaS81emhrazdvRndjeHk0dTlUY0N3R0d2TGkwdjBUK043SE02aERreXBLQklDNkErcm5MKzUxYXJNdENKMzZNdnJjU1JWdFFEeDBFNUtzcXl6Mm1iVS9GakpsdE1NRFZCa0prUGdnbllvVXd0c2I1YmNHdWV3aWtWcXZqUEZTUHRxRnorVjRvMmF6U1ZpeTB0YThGZGZsL1RxT0h0aE80V2JYdnJjZ3dyRWh5a2hScWRIVVZhY1RXT05NeFhMc2dLWVR6SkEyTjI0M2w5UnVhNHY4TUZhcVRkdkltTitXRDg1U0Nva29hNUZGdHhLOG9NYTZ6S0lNWmo2eTY3aUpGMnJFenAvSEZqeVFidGhGNW45c1lkM2lyYjBDcUYzUWhkbVhLUWxtZHNWakIxRW1rakcvaW44ZWlNQVBoYWw5VkRsODNMUEdTR1dRT2szcEtFLzQ0QmFIOWdvMjZvd2k1UERyd1VmRWYzeUc1dU0yNUZqWW9vb01LZHFEdFNJb20ybzNwU1p4VFdkV2lzVndkcUJUcFhyOVA5YWYzMDVkdDlwRlZlOFNETkxtREFkVENEaHpWcUJ1RlYzM3hnQkMvQmQvVXpqZDBCdzdlTnZ2QllvczkxYTI0bERoTUJOU1hBYStDcEEyMUhhVll4SFZMekdoNE4xU0JYWmZYTXJhN2ZVTFRZT29KNDgzUEtjQWxWT0VpcjcwYnZtWi8xSUEwejQybFJmb0RCNFJSQy9YcTA3OTBXTVZKbmpXVkY3N3Rsbm1TM3Zjb3UxWHg1MkhQY2hGdHlRVW1xSjhTOCtFZHhTYlFkK1htVnYwSUlTM1lBRU9mdTRwUThHVCtqTzVpeFRhMlM5NUQvUS9JcGs0VngycVNJZExEMzVOMWl2UGVFbTBEWFNCcVFJUTJraW1lc2hWV2l4cXlwcFRmd1p5SDdXVzhHWDRkb3lpMDQ2M29hQ1p1bWNXOUZPdTM0cUVyUFVpZmFVbzh1U0JXMDNwTEQraG9BQUF6dlNVUkJWS0NVSEtQZ3l0T0JFRVVhM21yaTVYajlSOEliUDY4ME92VFVYYmZmRWdUZnZyVngyNkpLYXZXMkFCZmRsa2dMU1VVaHRINHlKdmxReURZWGFlclQ0YnRWTlB0WkZUakQyTHZrVzBJSmVUakdIU1hROGNjMloyVVEzc2RYZEtLNWU5c3hia2FYb011UmQ5YXc5VUNnUkhxQUVoMnpCUnBPUWdrVWFUQjlTc093YVc5aW16OWRaejh1TlZWaC9BdStKMWdEVm0rMVBlWHgvd1NQSTgzcFBhOFFpWVAwTlpEcGI4SUFhcEdRQks5aEo5aGJaY0tTZEMwTVA4Zys5R0o0MGFGU0hERnVLc2tmUnVXbVlqbmVkaFRYQ1YyL2g0dGtkMjF3eVpvSzJDcTF1TWhiTzBZR2NFbXJVWG4yYlBoMzhFK3RxU2Q2elZrZzdWUHNjMEhtSHRhb3RhT3pVUTZqT05JQThHa2x4aGhTRVorTFdaUHJNSDZxS1ZweHk5VHZDTFJkRGtYM05WUm5QeHg4QVlSM1Vqb1JqbkhIS09JSkUzUkVvYks5N1JoaVpjSTk2cHV4a3Z4dURlWXNvUENPRW8wY0lzYk9RVnFtYm9aMmVTWjlidGs2bTVVS1dtSWJjaW0rWk9XMm9ycWxkVkRGa1dhOUhIZ05TQmZrREh5RS9DOERhUE5PU1FQbzRrdXlYbUJlUkY0RmRjS1U0bU9PdFU3Z2RrVDVJMVZIWDVMRzJ3NTNUT2txMWkrNkcxTUg5RXlLUHhaNE5jMDFvTHRJa1VKNno3dmxZK1BKOENuVVJQWU5HbnhZWlpCK0NQZ25sa1ZXU3orWnNBeTZPTkxndVoyU0FvQTU0L3kwYTQ4eUQ3Ky9EU0NXVFV3RTV0YXhSMENPaVRDaW1rVGEwVXVUd25ON2QzUTI0ZUYyWlhsallSeXgvbmJrcHluL0NBWVl2WGpCUGNRZkFpNDh5MlVaRXIvajJqc3ZZaHBwbVU4OFNEb2ZNM0dGTzNOZWNla0JXdDZ4aVVTd0x6Z2c0QmxIR2s3ZWYwSFNvd0xrNzQycXhHdkE4eitPdnJVc0NjMXZIUWw1YVdBSG1CeldvYVVUSEdYSW9aZVBtK2I3dzlEWFZEVEgyNDVEN21RVDJ5T2piTDBSTDJoOGtSRWJiL21FOXM0TE5lQkI2NnZ4akZGTTN0QVVWYWhmUFZQZVZiWGhONnJPY0prZXBGVzBzY3pSVFVLWmNJclRtK3ViR0I2cTk4V2tEY0VFd2lTS2wyZkNXcCtjbWpZYnVpRHdjWlBzcENBYVdJN21lZHR4TktJSStzcEVCWFJ6L0tqcUpVZFpRNW9sMWRpY1FSRlBBTkkyei9QckovNGpvY3FiOGZxQ1FrUy9VU000eEZOdVJYZFp1ZVhTZzdSUmpWeHN4YkUyYlZRYlRpbjhQc1p1bVl5V3d4YzRZWGJLUEYzWERzRktER2xlYnM3VjVNckh2V24rZHBRaXZXVTdyMkNUT2h5bzdHd29FRGFjWnovbjFIdkJvSWduQXpmclRyYUlXS1QxS2ZWWnBLRkRuWXB6K0ZQR1pXZm9RUnI2UDRIWHNTc0ZNazZyNkI1ZmlMdUhhUzhMbFo2YnduQk80YlJxeDV5ajc2QkVDUHU1STBTZUtBYWl0V2l5dHgxWlBRRFExSFJ4V2FmMXhQMXhkcVVjdkQ3UGZ1aTJkb0hOa0lSbVNNTzhWZGc2aTdRZ2pML3pSS0FUTEowU1VSL1NybUd3VGVoWXAvTzJCd3hLY3RnbFpXQ0dBazlMN0hvY0NPV1RUWDRWa2tHZndCMFRGMHVvYWw4ZHlmRzJZelQ2am9iT2UwTFl1ejU0TjJ2VThjOTdrWGF1eU1HMFNtMkdOUDJaRkVGYUlUckh3cnBpOU5vc2MvbGpDamcrcEFWRnZqZmp1bzNKdWhXWG9XUHFleG4vcE1WL2FWc1dPbTJodE1uY0QwVHJhazR2RWZ4RGJIT1NDdUpoZnp0eTBjTHJQWXMwc1hyMDUxRzFMVGtLYW9ZMCtCRm11QVNDdERYUzNRbmhrQkc3WUhqZ2ZWRExoMTZramVYWmJiOEl0SkhWcUVQS1ZBbXBSUm9SS2ZhbkxrY0FjS2ZOMmtRbmxNeGRqTlhWS1dqT01mbFNwcjhkMWVoNE5VL2RsazV0ZWpQU25rM0QySHVhNjRrZ3JVcUc4RUtGd3g4UWN3cjZjMDdZaGFMQW0zZnVDY2JoNzRXYmY4VDNjaWgvUnhDTVV3ZkthY1orUm9pUC8yaUU2WWxCbkNKSTV2NDRyYWNNMzJrRkRGa0xheFA5N2FoSHgzTTliTk9zcmtob3hYbHBtOWswUE13cHpreVFOdGZxSEd0SVR5cTlOazFWQ1E2TGRSWEU4TXVBRHA2TUp4ajdLWjNqM3RHbEN5UVBKdGRrQzI1WFZpUTJGNFVQOHYzdEFOeEZKYXlBVU8yTnR5bTlIVnBvRjJuVFhGOEVhVEdibHFSUHpDYklSVllDS0FNMmc1M1M4VFYzZ0k5Qi9UdDFsbk1mVi8xM0h4M1hPUlNJSkhKSENXbDhTSjg0UnhQOTdUZ2NnM21LTktvMXZybEZRRWNsTnJOcEdLZWQ1S1FFYVd0YlBWOWFsdjhKVVFxRVlaOXFPaWx2elp0SWdxUENOL3MwVTAvai90VUNuSHNTdDBNVWlWUXZUdktVSWZUcTl2SzNRM3RhTEYwTWVqYXJKME94TllMMXVCcXNQdzNlcFZXZVQ1QVdtM3ZHK1dWS0J1ZDlpS3ZBWHNiZFQwWUVZOGhHWHdMUVk1NTRrNGR0U2ZsWjVyYjJ0eVJ3ZXdUcXBFTnF0alQraWs3aGQzODdKcUxEMVVBNStTaHJUNGRqNjU3cmNYVllwUFhIL1dtK0hhbHhFVFNsU0VmNkt1TnZhaktRazM0MUhvRlBlRVltbWw4c0tLa3RjaVlKZ1RXMWRGdHlsbkFwaFF6N3VlTjBKcVY2UlFZbkxwZ2tHbkRhc1JDZGd2ZnN1aWRWRVEwUDBHRjMweldDQ2ZXaVd0T0RwZnQxS3ErRnNQT0VKUDJvN29MWHJEVE1QazVHcFdHUi9NcGtOTEdvZU9veFpFWW92ZHdSR2hJOXBKMG1DeEhicW1pY2RzenBGbWdCN3NZL25kckQ5OE5PbDlOc25LYVg1eTNTTUdwWkZPb2JlWGkrUlRXU0ozVC9NNUlucDFZdTRVNHpVdEJUbjR4SnhNYWZ5NU9SMUtKRW1GNW5qK1RTcUkrYjVydmhxbHc4ZzlHVTlSajVrN0pEUU5vUkJPNUdadEFOZVN5M3c5NXJFZmZWUzBMYWxGS0w3a2Z0K0hkQmowOGN2VytwUlV0cEZoVVhWSzk4bUtrT0N3TFFVNStLeS9saWZPTlFTU0lTczVYNU9MMmI0dUYyQ1Vqc2tON0Q4VWJsa3kxRnNHUGJBUzY2aWlhRTlPcWVXNkpCTitncytTVDJudXI1RHpHbGZhQmdXY3FwczdlTEFFWlZrVjB6Ympra1ZqQlBEQUNiRWhsNjd4SDE3bzM3UDFMNE1qWkR1b2lxU3BzR1lhU1FoR0NjTzRFUW44RExvemJ3cllTY0RzZGFhTnNCR1dRVlRVb2NkMzAwaWNYMFRrWitrN1FWQ0xwQW9pcVkxejNrdmJxckJaM3NXbUFFNVdPSFJWSGRhSncva21LM2pWZjFpc0M0M0dFeUhCSTNXNThmYVFFK09uRTNlQytJWjRyZDZJUTVVcVNOeHJodGxodUN2OFZjWlo3Rld6aEphV3c3a0JvU2F5eUlKbndXbWJMM1hMaHExWGZrcXlVOHhiOCs0dWdUQ3NsdkxJak5zbU5tYjFzL2EwaGNGZlZXQjM0dTRza1dsSGZrK2pPd2ZsOS9SSlN4cElFOUpLVTVxNHdUQ1VnTDNoQ3lqUm9wcWwrZy9nYm1MRmlTZkRjWTVYWnpiV3dORGRLWFNPVXR0TmxPTzVETXZ4WnpyaFhyR0hUU2V6ZFMwVE1zM25YS2F6MmlqZnhMd3lIMmV3MFhtRHk4VHZqVFRsOHFjOCs3OUcyQ29SNXpmMFdreUdpb3loRFB4WGFReFV2ZjRGOWFtVU1TUUF5YnR1d1ZFZjFtTThPMzNnMkZuaTJMWHZiV3Z2aEVYMmt1WmZXZER0SnBCOG9Kb3pndnRUcVk4RmF5R3hQdHVSeUQ3Tmo1NTI0L2Y4dzZHbFI3OHllRDE3TG43d3J0d2lQbW5wbmk1dnZ5eExnOGR1ejc2eTNvSjJ3Y1AzL2kvTEZRSUMzendYOVVMT2lhTnZGcGlMQjBLZ25BTHljSUhLcXp6Vm1iOXlqYnVDdTh1V2c3L2svTHp3eEhmczNTa0ZDRW0rU1FJTGRnK2xJZkJMejJPRUcrMHc3d0ZlMHVUQ2tsdkV5a3BVRm9ZTWh4cUhsVjhoa0E0TC9jMm5qK0wwMHU5M0prdmhjZS8vbXlTY0xlaTJrU2FUZjR1aitzMy9nckx0TUgzK25HU1N4eXRzYVpXeHZ2aDFXWjBSVEtOcTRsZkRNUzRkWmNPN29QM3JqbzhBOUhrZWZrOW1Za2ZMWDlkbHQvR3VIdG15R1JYUTVpTzF2a0VCaTRrR2RWb1NOcTRwSm9WdUxjSGEvdXFNVjl4MlVmVklGVk92bHNzUkZlcEZWV1crVHVCQm1Pcm5yWmtUTnF4K3Vqc2g4ZGpsQVE4aGczeWV0TU1KZE9DR0tLcE9mY3hqSVRFcnhJbTZzbFVPOUs4bkJSYmVGOVFFNUtjbmJ5Tnk3dHlhRXR4Z1dHZTFmcUJxRlZ2UnR2dHdvNGdITHAyZDJ0VnQrTHRFS3IzSjJoeTJEMGlBdTlwckNsUmVGVkUwazVPV250ajAxdFJLNzhVZHdrcGJOQi96OFdkYmFNQXlldFFIMExyZFhlaDdTeEs2M3hkcGdLQzYrbklCSnp4WnFXckk0Y21wQVExS2w3ZWorYyttMDkrczdaLzFqeDVIcVR4dlZxSjhudEozdXhTZkp1QitGMnE2RU11ZzFTdWJMMjAzZGEyY2JnZDdjMXRmL3loMXB5N2p2MTFGOFkwOFRTTW8zdFdYaGNqTS93MzBPMitMcjBicXdSbC82ZVZVY1ZWRkNEeUwwdTl5b3ZiNjNON2pOejdScGp6MFIyelI1cVpkVnhGeFF4dWxtRzFOTm0xWjRmMHlIYlU5Ky9RZmxodWJxMkM4MDkyQ0lIbTIrM2NScFlrYzd6c3BPNHN1NUU5eXlTcVg4NENMNW9WOFg0a0UwWWxFeDBmV2pQcW9RUERiZmhvOXpENnUxZlVRVzU4NmZWQ2xRYXg1L0RvbFhab2YvYXBCUGR1OGlqN054NzJNV2FMVkM1MDBaZzVySllydDJIYTNnZjV5TDcwTncyaWh4c2xOdWd2dHBJeitRM25WV3hQdW5kR0lEL2RuUi9oa3NMNlpwbkVraXE3Um0xSkRGWFIzcEZJcTJLVzkvNmZsUnBPTFN6ay8wby8yb3VjeVJoTGZwcXJuTmkzZWJFMm9ENDRHVmxOcEZxRnpQNkkrYzU3V0pSQjA5MFpDSjU4QnBBYWx6a255bGxpbi9NcGpMblNmTGVCVE43VjFSYTBuNXFJR3l3VzU0cTNCUVVMdjFWTncwSzlsT2xhZGsrRFdUWnk3K0QvV3FUd1ZEK1l0bEhrS2FsR3VpSUJsclkydG1SY2xJaHZhNkJ3YTIyY1BTNmN0TDJkMUFEZmVrMmlnNXFNeFdWcklGS3V1YVlySncwcDRNYW1Jc3NrM1ZRZENvcTFRRFJRQ0g5MEpKb0l3M3VuZ2JDYmxydjJEMDFwWkozcklIa0w2SjJMRG9Wa0dxQWFPREpIbHplL3Y4a0Jhd1hBcFM2dGdBQUFBQkpSVTVFcmtKZ2dnPT0iCn0K"/>
    </extobj>
    <extobj name="334E55B0-647D-440b-865C-3EC943EB4CBC-17">
      <extobjdata type="334E55B0-647D-440b-865C-3EC943EB4CBC" data="ewogICAiSW1nU2V0dGluZ0pzb24iIDogIntcImRwaVwiOlwiNjAwXCIsXCJmb3JtYXRcIjpcIlBOR1wiLFwidHJhbnNwYXJlbnRcIjp0cnVlLFwiYXV0b1wiOmZhbHNlfSIsCiAgICJMYXRleCIgOiAiSUZ4YklGeDBaWGgwZTFKOVhudGNkR1Y0ZEh0bWR5NTlmVjk3WEhSbGVIUjdjRkJpZlgwOVhHWnlZV043TVgxN01qQTRmVnhqWkc5MFhHWnlZV043WEhOcFoyMWhYM3NvWEhSbGVIUjdjRkJpZlN3Z01TNDFNeng1WG5zcWZWOTdYRzExZlR3MExqQXpLWDE5ZTF4emFXZHRZVjk3S0Z4MFpYaDBlM0J3ZlN3eUxqQThlVjU3S24xZmUxeHRkWDA4TkM0MUtYMTlYR05rYjNRZ1hIUmxlSFI3YTMxZmUxeDBaWGgwZTNCUVluMTlJRnhkSUNBPSIsCiAgICJMYXRleEltZ0Jhc2U2NCIgOiAiaVZCT1J3MEtHZ29BQUFBTlNVaEVVZ0FBQlhBQUFBRFJCQU1BQUFDWDJZZHhBQUFBTUZCTVZFWC8vLzhBQUFBQUFBQUFBQUFBQUFBQUFBQUFBQUFBQUFBQUFBQUFBQUFBQUFBQUFBQUFBQUFBQUFBQUFBQUFBQUF2M2FCN0FBQUFEM1JTVGxNQUVPL051NnRtTWxTWkluWkVpZDIrWWducEFBQUFDWEJJV1hNQUFBN0VBQUFPeEFHVkt3NGJBQUFnQUVsRVFWUjRBZTE5QzNCa1Yzbm12ZEpJclduMWFEVGpHSU9OUjJMc2hTUmczVmtiRjdBNDA4SkFKVHg3d0daeEFVc0xzNEZ5VVdWcEhhZ0tGQ0NCRXhKU3RkYUFzN0JtMmUyMkhRSnN2Skh3a3NvdVZWUjNqRW1WMllkRWdGQVlWNlNNQjVJRmFucm9tY0VlUDNUMk80Ly9QTzZqdTZXK0xiVm03cTJTN25uODV6L24vUDNkLy83blA0L3JlYnZ5dXVNM2QyV3pzMFpmNUJJb3NDY3ZjZ2xrM2QrTkV2QXJHWEIzNCs5MnNiZlpmNUNsRFZ6L3RoTk1YeHNMRjd1RXMvNzNRZ0ovWGdMRTBqVVZDcHlsdVNaNzBleU01MFV0Z1UvL2FVTUFMRlhnNWlSUGpkelRGN1dJczg3M1FnSVZvT3VhKzFQV3VHc2Fzakt3Mm91V1p6d3ZhZ2w4OXRRcjN1OE5wZ3RjUEFlTVRRWDgvM1g4dXVXaWxuRFcrZDVKSUYzZzVnSFo4M1hQK3dNQWQ2NTNqYzQ0WnhKSUY3ajNNZmEwa09rc1k5T1pjRE1KOUU0Q3FRSVhDbmVqS3RvNnl0Z1RvVWI3b1hnV3pTVFFoUVJTQmU0WVkwZFVXeHJzZktoVkR4MExKV1JSSllIQm4yV2kyTFFFVWdWdW1aMmhCc3l5RFFySyszQ3o2aVprTVpKQWdkVXBtTjA3bFVDYXdCMWg3Q21xZDRteGNRcUxlMlZ6YTNrKzhJTlhuMWgxR0Z6QWtSVTVNTGlBZTVoKzE5SUU3a0hHWnFpRiswTnVoYUVraFR2RVhXZnFtbnBUWFpYUDg1UmRDZHpjWWZlQkpZRzB1aGQyWjFkYmRhbm5lV2tDdDJLWkJ3RHVndDM0U25pc1JwazJjQUhXdDh0MC8yaDc0Rjd5RFBHdzcyK2FrN0hDdjZIVXd2ZUM1aysrUWJGZTN3L0crZ0dmOCs3ZzVCZXRxa050bXYyVmxaY0ZPNUZBaXNEMUdUUHlCM0JuclBwSG5aaVY0WG1YUDFER0pNaTlCdzRjK1BMZmxoaDdpOHJjMTA3akZocHhMMWlmTlQvM2tYSC9nYThydjV6bjdRdll5UnNadThHcHRIZVJVcHpCK2p6V3ZMN0lYcXhyRGJkcGIxd2hUWjBGWWlTUUluRDNNamFwYXdocDNNV3pPaWNhUUJ1T3FkU2FVZFJ0Z0R0UzB0QzBPZUxwVWRlMFRNNEY1NkdEdjhyWXEyeXlub1dIV1F3R0M4R1pCYys3aTVIM0lOcW1SdElMcVdjTjNlMk1Vd1R1QkdQTFdoeExqbzNyQnkvUU9kRUFyQVVDTGp6QnBMVWJMUXcvLzRIYkFwcnJjUGxwNEo1WDZTdm54bmxvaFcySXUwdWRmZ3o5cmtlNHJzaXVsTW1LaUxacFB1U0RpYkRJRWtJU1NCRzRzNHhWTmZkNU8rSU5KVnNLS0FIZ0hxZUMrT0VYWkxnVmNNdU1iWlJiYXR6bWpPVGlCNnNpZ0JtUkl6SmxrLy9mV3Q5VWdXSU1jUFBLcHozRXBHY2xwazE3cldkK1UvVmR0TVFwQXJka2pjMjhHbU9XVEJkYktoUWJ1TEEzbEhJdXR0QzRiNTE2NTl4OEsrQTJ2NnRxMzhkK0xrTFF4SW5MTjF2TjZlWDF5OERxamh1ME5mbStqUmpnRHFvdStjck5IZE1tM3pnU1hlWlpMRUVDS1FLWHNXZE5KV1hXTkJFdlNBUU5KN0tCbThNcUhWbXdGWEE1UlJKd2J5dXk1bS9WSlEvUEd5RDdwV2dtUnloUDNiOUtiL0JRdW9qNkxSNGZRWkIzL0NYenZ4NERYR1VwZU42YU5DUGkyclRXYWhBUTE3Q0xQUzA5NEdMNjRSa2p6WUNkTTVGaHRtNGkwWkFOWEkrUnF0NHFjRjMrKzhsRWdIWGg1bERzUzY3L2c1TDUvVEw4Y1NQbitUd1NmK1hMMmlnSGdSOThOQWE0UlRLaDVxVzVFdGVtaVZaUFQzelZGM2RxZXNDRi8rcTBsaVVtRUN3bE85YmFnbk9BRzlBdm54cHcxMFdya29EN1FlZEZvVHNnQXV4bG50ZFk4RWFUbTU4ck1Wc2xEejFib09ZYlRraFNrZjN5MFFadzEwV0sxYWFoYkRXZGtWZ25vZlNBQyt0VS9oeThXb3lGRElxOXhkRDBiNmhoRG5DTHBBRFRBUzU0TDR2cUhBdmNOT0JobUNhMmtXcHlQQTlQMzJlODBseWhZY2FPZGpiQ2ZJUGRaNnkweFNNeHdOMnJqWlJCSnN5Z3VEWVZNaVBYa21NSHdmU0F1OGM0dFR3UDY4U21UZTNGMWdaY0w0SHJmL1lhMlk2R2Jidm9wdDBKZlp1RVc4OTdtRFVYS3BlWDJEVUpKQ040eW1nVXlGbm1XVFVHdUdPNjVpRTVmSTF0VTZCTWU5MjBMTkJTQXVrQkYxaVZ1bzNYdDJTL01YM2JESXhwalFQY0JwVk1SK05TZGZBcVdCWTRwZDdGck9rc1NyVHVWeFRQbEd2c1hWYUtIUnhwc0ticE1uSUdmK1hGQUhkSkQxcnhVcXBhREp3MlZlekJyRVdVQmVNbGtCNXd3V2xHMTdIR0xDVTcydVkxNkFBM29HVmw2UUlYRnZpMGJoMEZibVhzaFJTT3YrZi9qcDFkaU0veWhnTkczbUpGVVRzV0I5eEY3YmVEQVdVemM5cTBLRDBPQ1hWbHlXRUpwQWRjbUFyNlY0RXVlY3JVTkdpTVg3bGFzWEIzY05VdEp0OEdMdXhLOWM3a3dIM3V1NE9ydm1nSW5WQ1NPOHdoMGhHc1hKdlRFUlhBWVNqL2JLY1Zianl6cXVKZnFjcEFBVXVNdjJiVG1QQm93RFlXVEJTaFhITThEcmhyK29VRDROb2EybW5UUktJaDdkU1JSWlFFMGdNdTNvTjFFaXZDeHlqc2VmdjFieUpYSytJblAyeVA1VzNnUWdzcHlBTzRWN0tOMXpTU1h1Ykp3SDN1ai83VEowenRNbFMydlJ3aXlWOWo3T1UybVY4NlUyeEtkSStvalVjZkRzNlZiMlcvWTFOUitFckcrQUlFK3hxRE1SSmpLaGlIR1JZeVdHTHhuRFlOV2dzOWJLWlpPRjRDNlFFWGZ0d0ZxbVBKV1Jtd292V01meFNXd0E4YjUrZTg1elRZUzRqYUJpNk1ZOFdseUI0TGZnclg2QnA3RVJFNjkwVGczc2x3T1pEMFBQdXBrbHo4Q21OdmRCZ2VPanRPNzRZQjlqVFB1cDF0MU1zSEtrd3VkM0NJbjhmWTJicVQ0bm1WMVZqZ0Z2VXpBK0FlTVdYY051MWx2elJaV2FpdEJOSURMc3lEWmFxdVJHcFRKTlNNS3ZZQTc2S1ltc0RQUnVRV2NQMkdmcThXbVZ5M21HOVl0ak5WZ0hzU2NPOXYvc2Z4NTFmWTZ5MVNEOE4vSnc0SEFIRDcyemFKNTVXT0E5OXlpYytTd0JyZUQ4dGVjUzVYMUc4TVhlQ3J3TzJjanNuQUNKL1hqdEc0RFJ1NDY3cFFxRTJqY1lOSFRad0Z3aEpJRDdoZVNROS9BTW9GcTZLU1BaYUd5cDBSZVJXcDFSQzJnSXZoMG9MSTlid2ltUjZITkpaVmpyd2xBVmM4RDdsQXZmUkJPM0l6VnFXLzNTbnI1Y3FNdmNOTkdnYnVocFNCWFJQcXp3L2VJaVlnaGdONnhLakVoeGc3VjZVSTNROXlHNmNsY1BIVXJrdnFhSnRHdE8rQitHWDNWaEpJRWJncittVTNxekVwcW03UXpCR1BOZWdIUXMxMWthMkI2Ly8rWjgxQ2NnQlhMWERFOG9Xd2N1UGxrb0FMUXhQWGt0SDVlQzRZKzYycVNGYi8rSVRYRit3RWhNZUF1MEhsY2kxSmdQSFZOL3c1eUlkSU1kdDJ2aHBLZzhhZVFWSU1jQU90U3dIY1NWa3MycWE4OXZaS2luNzcvOSt1M1hoWFA3VXBSZUR1SWJqYTFpN3ZxNzFxREhoY2wvM0hpM2hTaHNTdnlOSEZXUE5SbVlUL210QXJVeEdkeHdQeHdQVVV5RWVkU2k5NzBOR1FoYUk3Y1NENHprNTczb1RxZ2xsbjZVZk5CTzlic2JNV284SUJHQU5jNDBFMndFV05vVFo1ZW41TnRLYmYvdjBaMjNpemZxUDJRK05TQks0ZnNLcm9Vc1VkVHZrT2hvcDZmRkltb0FPNEc2ZjQ5ZExQV2FyVkVNNlQ3blVFbGdEY1A1SkVzTGhYYmZLS3hRUFdwVjcyYUdpd0tNR2JsWG9hT241R1plU2p3TDBUWndXT20zSVVXaExMTVRzSExnWnpWcHZ3ZVBmekRFU0JuYW1PMHJ1U2VyeWo5eFNCNjkwbkFmdDc3R3pWN2xQTzBTVTJIdFZQQmVDdTJ3VmsyQkFPeFA2bUNjQWxSaVZ0dUlnVW1OMEU1T0h3aEpjZzhIbGpsSmFIdjdVcUV2SHZidXRaRW1tM0o4eTJOZW84T3dhNEFYdFNGSVMxclY4eUlzRnFFK0o2S1k0aTdxdmJDdng0KzJOL2hwMXFacHJBeGZqL1VjKy9rMjNVbmQ3azdGazBZT09JeWgwZzI3VWRjREcxRVVZUFdMUUI3aHJwYzFWYmcrS1k4TnFZVVluV0xZOEY1OEtOZ0xROUxYNGlEQi9ocEl0ZWUrVzhTVHZncnRzbGRadDRZdEI2SlpKZGJ0dkRmb0RIR3A3S2JhODR1Y0kwZ2NzblFhZmdKNXB4cXlzNHd3NERYT0JSS3NGMndNV2toQ1IwK0xZQjdxeWo1ejJzVUpQb3owVW12QXhYMHJRRFRvdE5Qa0ozaEdiYmRPYkt1Z2pHQU5keGg5RlRLNGlwVFNMUzZHUGc3dU5QL1VCSW9xTFZPL1l2VmVCNmZDNzNuZU9oem93NE1EREExVlAxN1lBTFBFMkhlQ0xhQnJnQWhWTm1QNU9xSHBVdE94bFdaRXo5TkV1TzhXa1JlRjZaRkxlVHlwZVF6NG1VR09BbVRVRHdLVVg5K3VGbVNqWEVzMytpQTl6dXlsMGI4b1h2YVB2U0JXNXNWNUkwTHZBbzlVODc0QTRUb2NPK0RYQlhMRHVWbDROK2Y0TGZDMEYwNm9Dbjg0c0FxOFpvTXRIOS8xQmsza0xtRDRtcHRsZ2J0NlFmQTNUa21NMk8yaVRTK2xuanpwTUR5Rzc5em9hM0JialdTakhMeHNYUE9DazYzd0Z3SmFFanFuamdmdTh6aW1oZXU0bGxBdlQ3c3lKMFJjRE8xQlZSNkxhbUJuVGw1TitKZjZib2hsQXhIcDJWejJEYzRHeE5BeGVQNnFwZFZyZUpKd2J1RzhLbTIvSHdpdlZtMlBIR3lBWnNBM0NUQm1lOTBMaURiRU1KRmhwM0RzSEMrMVVjdGFubkI1WjRlSG1Nb21rb2t5UndGYVBLVlRlTXpsN3VwdkJZaVh1aDlUVnRFOHhxTnhLQXVvQ2NtRFlodForQk94dG5xOWw5M1A3d05nQ1hkbVhMemhYMXc0dWZVYjQ0MjJsY1lFNFNPdUtKMWJqeldzOHVDbE1CYXgrT3kxTFE3M1FHS3Z4aEd6TU9MeGtocHdMdWNkbFVBdjZ3cUYraEJYRG4xVHl5V09wVGhUa2MxNmIrOXVOZW5NQU56NXdkVVFqbzJLdmcranNKUDdIQUJWeG5KQUZDQ0tEb016SU80R3FMaFc5ZFVHUXlVLzZIbTNXT2gwQXE3bmFlSGI0clp2MDVqajRUMTY4eDlva0RCOFp0OGdGZHNYU3p4YmZKbFpKZHZnL0NGeWx3bmJVS1J1UHVKM3kwMDdoNEs4UUFLUmE0MExoVitVUFhCRnhRVkZxMkh2UzcyVENQT1Y5MzA0MG9BeEp4QjdJa2o2VC8zMHFZZ3dBOStsSVBGVk03elpBNklIUnZmSnY2ZXEzQ1JRcmNrdTJoTk1CZElYdTBIWEQzRTZHRGlGamdUckJmS0NJNWxnZEkxSEFmbGRBRUZpajRLcHZ2T3V3UUlZU05hUlVacHFBNDM5UHVhRlhLaUFNdUZMbktsdHZUNDl0VW9JWnFWbjBVdUVpQnUyWXJUQVBjRWlHcEhYQVhpZkRUbjdkK1RBZTRJLys1S3JMMmFIQXk0UmtBYTNnZytZVjV1dE15SlA3bnl1N0djcDQ0cEFBNzBSNURXTmQ0UGhhNXFMQXVLc0FFcjJvVEZzU3BwQlcyanJ6NE5nMlRUYU5LOTlXdFA0Rkx4eVAyVEZSbUJ3U3FLSW9mRHdHc1pEa2lxMHdDN3FUTVJoRkphSUVDT1E1d0srcG5GNHU1ZVRFTTZCWndHMkZYVjNIREJTTmlXWWJrL3p5USt3VTdnUnZFMHBpb1NZK3ZteG1LZlNsMlphTmpLbENic0hUbnVDeGRidEdtdnQ0QjBZZkFIZFB2MHRBdmsySjB3bllLRkVtZGpiRm1WVmFTQkZ4bG5RNFRJYkEzYVpxMVFveVFoSWRBTGRncEtvd2NWTnF6Y1V5VktJWHRqWHdsdkx4OFZKWUJzOU9tbXFUUVYyRXp6MFV6TWVLc3kxVFRwakdsOWZPcUNiRnRHclA3RnVXN2d5a1lxOHBycnRDY3V1N280Yk9lai91cHd4ajFqaUJ3UXYxTTI5eENqSkRPOTdwSzJza2w2aW5TTDF2V2VnMUdYd3hTUUxnZ1N0eEJoRFhIVEsxWmd5M29WMlZIMzZkNlUxSmFlbDdGWVdqK1pxaWZmTGVrczNzbko5Ri9pTEhwRUdsY0ZMc2xJN3QzeEVrb001TGF0SWtjMllPcUk3RnRNanRLNHlyYnlUUUx1QkF6ZDg1Z3pTZ3VEbHgrM3hIZzhrRUtlMCtQeFRKS2RpYXZwOGprMFkxRFRHMnVPZkJBQmNMNGp1dEM0b1JuNW9VUlV5QkN2azVHT1FiOEExLytQMmo0TFI5UnBiZ0FaU2NLY25QWi9lenN1RWdvS0ovcklxbHRTU2IrUjJiQmlseGJ3czNxR2hWV0NTY1luWUx6RHp4UWhzUGhJd2M0bldrVEduNk1wMGhMZ1U4TFN6K3cwNllWWG5kL1hnY09ZQ3NUbkgyZTkyWE12ano5Ny9ENUEvaXkzMWhGYTJIclA0djQ5bDVYL3VnL3ZDYkFMODdZeWJmZDgvYzlyRHV2NXp4UlNaSGRFTHdEdnRKQW5XMFBPMEZlNjZFV0ZKL0lCUzhUNC85WHFSeVlOV29PWVlVS2tibWdOd1I1SDJmdkd1Y241eStyUXZlemEvN0c4eCtPbmNQd01IOXJuNnh3a0M4b3Z2Vk1yUGN0MURvZWpaeXNnQUdndkZaNXRtblRTTEN4d1BjTTA3N211RFpWbEszRFMvYmROVXV2Ukt3aG11YXR3eHpObkdobG1ldzlFZHVlZnhNa1puN1h6dmxlMUYyMHVHT2tkU2s3ZVpPZThSOWloMDg5ZnZUVVlScXo2ZnFMeHp3UTNoeVlwUUg1RzY4NUpiTlgyT0dwVTllZE9uR1lnSHZwRkFIVlcyTU1qK05uTko4N1lmOGl3VEVLZENZMGh6VUxsaSt5NjI5c2ZwdTBON1RtMUxnZy9aUzg2V0lxRUo2Q0d4QjlRYXRXT1lIVnBrdng4WkpyclYzdU1XM2F6TmxoL3BjLzljMmJqejRSYnM2VzR4TWNBZnE2NnJVMFRhNFphdURpYVp3VXFTVmx4ODJxK1IxTnVnMkJpZWJVNDlmSjZ4UXM3aDVlczVZamw3c0lycnkyZWZJYjdlcmpZUG1MTU9IajdVcmhWZitISjVyWGY4S2krL083ZytiMVNlYlFYYzVjUXVHbTRPb1pNOU9GZFljem5ORStlM1JwY2ZZaXA0ZlptWGI0aW5jSFUvL2FRbitrVFRuMmxFM2ZPaXpmVXIwQ0xoQjhkc0Z0Z0FIdXJITGZWTlE0WU8ySVMzbGh4UWIwaTV1YkN0MTA5ZXJVQmZNdEI3bWMvWXF4YkJibEMzR0EvRm1SMnVPbjRDSms3UlAyZGpRZ1ZIelNCdTd6N3JtNUtCVHVTOTkyejl0ZWZTMkN6Uzg0VFRiQW5WRERqRUE5YUh5bjNvVjdqVnAyUUZmQXpmZGdCQXZ6MXhWK2hRdzZ2cDFSL0NqeklRcnJsOElKdVU5YTBTMEhKell6Tmh2NTBWc0JydlEwTGxydDE4RHhCYkw1ei84c3dxdDJWd3h3OGN5TUl3Y2pUL0ZUNVByWk1yZDdzTVd3OVEySXJvQTczQXVMNmtOcW5ESFNFS05BZTM5d1ExcFFOY3ZVQ1VzZ1YwNEZRRFZhdWhibW54Qi9LR1hnNGtnSmEvejZTZWpjdWxXekFTNUdaelBJMlBPc2RCM3U3WUVtc2VyZDhhRDExWjJ1Z0x2bmRDKzZBajhQdjFha0VvR2ZUc2FoaHRUWXI3aEJLVEYzbjJ1Z3JxOWdrL0RIZ3FCTmxtalRSRzUrSENjYXY4U012WVJFQTF5TXp0YVJNSEZhdUE2OWdVMVk1c1I4TjkzM3lFRU9iM0pYd0YxWjdXR3ZTMHhNVml5cTRRZHFva01iSmFKN1dEV0dmeG8wblZXRGQzVzZ3TjNybUFkYy8xcXl0b0JiRS9XdUhaZSs2Y1VqblRWM3QxTDVaRDV4NzJZWGZTMk85MUFDOHFna2V4WDVYdW43S1Jnbzk2cjZwVlk2UGE1U3ZMTFRCUzVVdUFWVkhPNUNua1pldXdYY0NmRjRCM1A3eGF5U09IWXFybjBYU3Rxc1hnc2JLRWZnVm5xMjkrbXRsT3EwalB5VTVYM1dEelltM1dEN3pHaXRVMTZicFN0dEZvVllDYkhaSXEzYjVBSVhVS1VwQmw3TUFxNVlERi9Zd0lvay9CaDVXckRabXZjdXp0Mm5iSVVESDhOdzlONnQ2czNhZEM5RlVQa1p1R01UY0YxWE1pRmJQZGJOUzBJemF4WFlsK3kyU0NqV2ErRHVCM0FuZGQwV2NHR2pMSGpZMDV6aks0YjJDZU5LazEySWdiTFFEM2dQODJ1TEZqMmU4MTVlaDg1VnZYelovc3E2Y3VOT1dHN28zalJnWmRPdmtsNERsNC9WakovUEFpNDJkVTU3RTcva050K2NONUN1MXUrTmNMdmp1cWRaQllNODVrU1BuZ2kyQ054UjRhN3FyaDB0U3VlTEc1aGdmcU5Gb2R5NGkxREM5ODlaNldrSGM1WjEyU0h2WGdPWEx4RXlIam9idUJYb25kb3h6NnRoUEttTzcrbXd6YnVUckJ4ZVZkaC8zU2pjeE55WjZFQ3ErQklzdVVvdmdUdS8rVGR1cjRHTHdSOWpWZnFOYk9BdXdjZkNEL2liZ09WZlhpYUtDL2MrS2xUdXJ1cWZXdmd0anRxZDZtSExjNUVUejl0WDFtdmdDcU51Z2RwaEEzZVFOY1Y4MlJEN2xkOWlZb2FLN3Y3N0lsNHZ1K3NhbHRPYnM1aWVML1J5ZjlNZ2JmRGNoSGg2RFZ5Y2VtcVdodHBlQlE5U2VZVFBsK0hJM0dIdEsvS3UrTndtR3IrN1NOT1pZZHJPUG1PQWdvZnQwdk8xcG5kb3ZZY1YrMXZndlMzQVhhV0cyUm9Ya0M1aGJNYVAzcm4vR1NMSUJ6MzN2RkJWMmIydEJBWlkwUHp4OTVzemU5ZzdUMVRiVW04dndiWUFkNGI2NUFDM3pPQlh3TFhHU3BQOHppOXN0ZXZsTzBsV2t2M3ZVQUpMN0kvdURxNStqK2U5Ti95eHFRNFo5SkNzMThBVjI4cnExQUU2RFZERTU3a25GOWVTWlV0Zzc0Y3hHd1JWOW0vbkpHQ3ZmOSs1VnNUWDNHdmdDcStDcXZyQVYzQTA2M2ZVVWlTK0gxU3VRb0tXSGFmR1lXMER0M3V6cXk4a1VPN3RoRWRYZmV3MWNQa2VaWExTbFJER05hTWFUQjh4R2JIMmU4SHR1MFhuZkZkU3lBckhTbUF6MjhCaUdmUXdzZGZBNWN2RHhCQU1mU2dkeHY2K3d4cTRQbUhVV21YdDNSV3pWYitIM2M5WXQ1QkEzcHJ6YkVHMk0xbTlCdTZFcFdMRFBYend1RXo1NUhRNEo0djNnd1NHU2JQMFEyUENiZERBcmZBdHIwZFBiSHF4UTVoaGFIVllPUnR0aFNXMGErSjcyR1QvdHRVQUY2b1JWOHJBNVdPejZmN3RmZGF5VmhJWVNOcVUzcXJRZHVWcDRPSmtDRnhuM3RWdHhhN0dYY204Qk4wS2RPZks3NWZ1eXAxclFLdWFOWEM5TW5CckwybHJWYXBGbmdOY1RPczJGMW9RWjFuOUxJSFJWL1p4Nnd4d29SempUK25aWE90dDRPS2NrODB2dE95Z092K2ovenZwcW5aUVBDTzVBQ1JnZ0t1UHZlNnVWeHE0L2tlL0RuMzczZTY0eFpjK3lLMmErS3RyR3oyK3hpeTEzeVJnZ0Z0VTUxSjIyVUlPWEgzOWk0VXV1Y1VYeDhzaDZlcnBFV0R4cmNsU2QwSUNHcmhES2IzVU9YQ25UdUU2Z1VBS05uT2NVSWFDSk56cVQzZkVGY3ZTTGlBSmFPQ1dONzhxYXhoSFBWNFRsb1UyRmJ4Y3hUbkNNa3lZeFRNSmRDRUJBdTRsemxGSllZWmxvK0dhSngrajNDV2tScGJFR09CNmZvblpXMGFwV0hiUEpOQzlCQlJ3ODQyV1cva3M0QUtzOU0yS1N4cXRnY3MzT2JSOEhycHYvczV3ZU8rWjVaMnArQ0t0TlU3ZUNyaDNiRlJiQ2NYL3I5OEdZUDhFeCtCZi90Ri9DK1RTTXNTMWxocVg3K0R0L2VFOXJkcmRtenpzYU1uR2dMMFJiU3pYV0hsTDRJNndmNHd0WWlVVzlRcHZyRlNra3hMMnR3RXVxalJiZkMxbTJ4dEVJN3E0VGtjYXV3aHVNNUhVTHFySWlsb1M2RkRlRXJpMTlpNkZzZ2F1ZDUvKzNjYmFBSmZ2ZnpnUytZbTNPOEdTeWhhQ1VVSENkSTlaZ0xFRjFsbVJHQWwwS0c4QlhKeXcySGI1ZGxtdkIrZGZIRkVxdHgxd1BmekdwSjIzRzY2bXZoanBiQ0lwS2tpWTltemRzRmVoVGJETVNGdElvRU41QytBQ1h1YTBtY2d2SWhNczRIb1YxaHdYcVlOdE5DNC84NjR0NTJpRkgvakJxMCtzUnBPM210SkNTaDFrUlFWWlJxbnBTR002WUpXUmRDQ0JEdVhOZ1hzSks3WmZVMkFEZDU3T2JtNEwzQlcwVkdJODhrUHpCRzREMHpYMXBycWlFWWVJcEFoY3hUYTFHKzhVdFRVMXBobWpSQW5FeWh2QS9WWGpSWmo4YjNmc25BM2MvZlFKejdiQVhjSnZ2SkRZSWdlNG9IeTdwUFNQSXR6SHdNWG9OT0srVHU1amx0T3RCR0xsRGVDeWpYSDgxK2YrSjFSakF4ZWJ5SjhSWkcyQk93SDJ5d2tjZWZMbC9CT2FUOTRMUDl1WC83YkUyRnNVS1dZeCtoaTQzb2RmVjFjTnpXN2JJWUU0ZVhQZ1R2TkRPZHF0ZHJlQml4MlFjb0s0SStBZWE5azM4Q0tDbXRITy9RM2NsaDNLTXJkRkFnQXVQNEVEOEdreit0OGFjR0ZVdFBHSHdjd2w0T0w4SlZvd0lVOTFUNVJBdGg0M1VUUVhTd2FBZXhwOXhYaElPUXFTT200REZ4OUQ3dEJVNE1EbC9KTXZBUGM0NWNJaVhwRGgxc0ROMXVPU3hDN2V1d0l1OTF0TnQ1U0NEVnpZdVBLc2hMYW1BZ2R1YXhleERWejRrMThnRzFGc2FlT3VnR3ZDbGMzRnR2d1ZMNXhNQWk3d1E1c0gxR3JGUjY1dFhyOWdPbW9ERjVwUmFra09YUDdONDFmVU5hRzFPZ3hwSExoU09XdUNVTUFHTGhxalRyMXBEZHhzUFc1SWlCZGhsSURMdit0VWxmMEhMSUhIQjhXMzRsZTFTR3pncmhFdGdPdXZzWk52WnMxbElvd0NseDRJb25Edk5uRDVZYm95dHpWd1hRNVo3R0tVQUFFWDM4T2thY3hMVGdDNEgyZWY5L3piclZXSkZuRE5sQytBKzlER2pPZGR5WnB6U25wUjRMWStmdEVCTHA2ZXV1Q1RBVmVKTTdzbFNFQURGNENqdyttOFJYWkdEdlVyMm43d0xPQWUwb3RzQnRtR2ROUCtwZllIdU1ERk1FN04rUTVYNDF2Z0FMZEluRFBneGtzclN5VUphT0RpczAxNkhoT0RMK21Yd21pSmJBQUQzT0ZBdTg3Z1JaTVdyTjlnTTVLbEMxd2NJYXJlL2l2SHFFcjNuZ0hYbFVjVzYwd0NCcml3RmRTUUhpZlgwcUMrcUlkV0JOekxQaDJZaGVRQTdveXNaNTdtaklGMTQ5L0NkeU54VlRsSjdiZ2tEUDkzZ0tzZm5rempodVdVeFYwSkdPQUNRZVJMZ2dXZ3FKYjBWSENaUTFCZTExU0poeUVjb2lJdWNNRmVZVHZwaTFBT2NHSGpqZ3ZlR1hCSnhOazlYZ0k0bFU2NlpQRnRVcTBxQi9WYVJNQksyUXBseHZpbTgxT1B2Kzc5aHBNaFJPa1prYzZOZzJsREFSMHF6V1Y4MGt5dVZpemNIVngxaXlHd2dZdFJuK1VPZSs2N2c2dSthQWl6VUNZQlN3TFl6MGpyd3FEdWxPZkt3ZU9rcEM2VFNyVUtZNlpZcjdhbGo0S3ZBS25QR0JvZTVSeHlqTS9Pd1FRWkRkaGhlM1dWRFZ6WXgycTJBaHIzU3JieG1nWjdzV0dWaFRJSkdBbGNJdGNxSUVIZzZsVWl4OEdqd25VNzRKYndBSXk4NzV2L2hhT1QvYjhmdjI5QjFzR1AwdWVySUliT2UvNVJQQm8vYkp5Zjg1N1RZQytSMldKSnJyWitsL1NVYjVFOUZ2elU4K0FrZmhFUlp2ZE1BaVNCNFh0dTRqQTdldy9leUtNbEhtUS8rVHd5TGVDV01CY2hybmJBWFFQaGhHQWgveWtEeEt0ZzJTUVl6UEtCSDc3d1VCUmVYY3RiWVdsY3VDWm9rVTJSTllUMnoydHZoV3hGOWorVEFDUUEwTWdMSUlHRFFGeGNQVnJBWGFNUld6dmcxa0E0b1hqd0d3RzNBRFg3cjd6bnNRVXVjWVJuK0Ixd1ZsWUpid05wM0Z1MXd2V0s1SnM3cExFc3ltWC9NZ2xBQWtQNENQM2oxNTA2RVFqZzR0TWkxNTBTSHhLeGdGc2pLN1lkY0dkQm1MOVhpL1h5S2dWSEd3eFdyVFI3RzZTLzhaalVKUUVCMS8vOXo1cUY1QUN1MHIwWTlNMFJwK3llU2FDMUJDemd6cEkvckQxd2svWlE1UDdxUlBPVjQ2TEdJazBydzZDZWxHM1FXaDhMS3gvVnpkS0VYcG1LNkx3c2tFa2dRUUlXY0RlbGNSUFltZVNpWGxWZUpsc0J3TjBRZnJhWGZzNVNyWVp3bm5TdjRiTEYwSE51Q3FhdS8wU29zSC9ibTVzdi9ldHc0aDllMjN6OHNWQmlGdTEvQ1ZqQVhhTnpRTnBwM0JvUnR1cWVqVWVsb0FIYzlXZ1JRemhBS2o5S3RMbVVoNlVCRGwrRmRlVXdKSVVwRTAwRU1kd2YyYlc3SkdBQnQyT3ZRb1hNMTFaZHRmR29iTmQyd01XRVJpb0EraEpqMS84cHhueU9aOWd2czUrT2U4OHRzcGRacmNZaGsyLzR6dVgvcTJSbXRxM01MTmpQRXJDQXErY24ybW5jb3A3SWFORXpBMXpnY1ZVUXRnTXVKaVVrWVF1MkhXVGxBcjc4RXA4QmQwNCt2VThhTENPQmNuWUlSZyt4ci9HN1h6SE9acEdlL2V0N0NSamdZa1o0WFRhM0hYQTFZYXZlR2VBQ2o5T0NzaDF3TVlNaENWdnhiWiszcUtCWnd4aFFhL0JjSUwxME9BMk52SE9lVjZBemZYTU44bnkwWjU5UjlJVUVESENoR0Jka2s5b0FGM01MaXJCVkR3eHdnY2NqZ3JJZGNERW5MUWxiOFcyYmw2TVpPUDdGUUgwVThFSENLNXh1QzhSalhpMlg4THhEbmJ4RXFGaDI3d01KbUVWZjgrVEc5UktBU3o0d2cvVlc3VGZBQlI0bkJXVUh3SldFcmZpMnpUdllyQ3FhUldzL3MybE96V0EwME0rSkgvQTV2K3phUFJMQTlNQ3liRzFEcTZjRTRKSUJPcXNKVzNYVElHV2JOVzVaVG9DZ2JYaFE2Q0FIdEtHdVdqdWdIOUI5dFBVT09iTWtCa1dWM2ZwY0FnQ3UvS0h4SzgrcHRoWnBINlBkZGhBK0tlS3dGb25RemcrSERYQmg0eDRUdWUwMEx0QWxDY084TmhQUDZXbGxqeC9acTFBOElGWlJDRDZvWlVFeW5LQkZ5WWlPa1lFdnM3TC8vUzZCUWRhVXYyTlptWWIrNVkvZzkzN2p2UWRDTFI5a0w1T0RuaFd5SVVNRW9hZ0Jic2RlQmF6SFdRMXgyWHgwajNWa1pJVjJ3WE1LVVVJQUFCWnFTVVJCVk9IY3FhZUpsWm5KcTZsRlJUeG4xQmdRUkpqZCsxa0NNRmdmT2xmMXZGdVorbWhmR2JEbFY5am1HMlJ6ZDV5Wjg3d1BFbUdiWGhuZzdpZGQzazdqUXFtamdpNnYvZFpPNDNuMG95cjRCUll1RzZTR2k3UkFEU1M1MUdidHVteC9Wcnd6Q1FDNGZubmp0VVYycGk0TGxKdFRwL2hpbkFod3ozbWM4RVpOMklhL0FlNEtQUVR0Z0x1ZkNOdXdicG1OYmN2TFJJQ2RvTkowaFlQaE5DVjZGWnI0czdIcWR6S3BvbGxrZ1IyWEFIY1IrTjhMcHQ1UWJkT1VrZmRnQWZwLzc0QlE4VEhBTFNuam1BK1cxcU8xR01KVVBqRmMwZWFCNThGSWtRNDIxSHhFMTF4VEpueWVBQ3h5bklpbXpRTDlLb0hPZkZ0YmFIMlJRQXJIcVFKTkVuQW5GWHNENFMzVVIwV3dJa0hhNGtqQXNGQnFXbGdyeDRnQVIwbElBalJNcDJFZ1p4bThKamtMOWFzRWVnaGNOUndhWStSWVRRS3Vnc3l3SnV4R1dFV0FkVm94Z0FkWnJuSUhWbzlycHZNS3hiQWZUR0xCdGhzMGFSYm9Xd24wRUxqS2Mxclc0eUlNdms1SEJRR2tMWWpVT3pSaGxLanpGTEFqRGMvM0Q4a3RtV3UydjJLQ3lRa1J1QmVrZzQ4ejMwZDdOenV2S2FQY1NRbjBFTGhpaHdVTVc3Vmc0TUFERmV4NSs4NkI4VkIzaTJmbXhlaStRSVNoL0UxR3k4eVlCUnk0VC9EeVJUM05nZ2pzQnJuWkNMbkx4SDFBbzUxU3NudGZTNkNId0wwaGVJZm40UkNuVndrQndFNlExM3BJSHNVbmNnR1dHbUs1ckNRTVpXODJ1b0phNnFxUU5oV1F0cUFaQWJoeVdxS0liYy8wR00xYUJKb3lDL1N2Qk1iMEJHaktiY1JJNjFKMkVsdUxiNUNNeGFhM282Y08wNWhOVjFjODVvSHc1b0FJZGNiV0FwakZVTWExR1p6eDdmaDF6UTVPTW1sVkx5TDUxMld5SDFpemFKb3lDL1N2QkZMYmRSRHVJbmNSWEhsdDgrUTN3aG5oK0tlZzlQNmlFOEp3d1lUNHg5NVVwUnp1RHB0RWhLOFRtNk5FZmx5YW5LVGdibDZsNWdmMVlXcWFyTnVBZjlzSnpsOWVHd3Zkc3N2SzJ4THdMMXRqN05IdzdLNU5zZVZ3S3I2dExkY3VDM0prSGtlUW13eFZ6UXZBbGVxVkp5dlhXTWtDdGlic0tsQW9DZTcwYjdJclpsbmhrQVNXcEZ5cm9lUTBvdjBBM0hsMGJ3R2R3Ym9hRjdocVdsQmc2MHlWejFTa2ZZb09scVk3MStrMFpKcnhJQWtzTmFjZWg5bUpueTcxcXgrQXU0WUZ1Ynhqc0h1dFBrTGpxcVhGOHBNK1QzdTV4a1kxWlFHZ2F1ZGFUWmwveHE1WEV1Z0g0QWJxMUdydTBhanFqc0tkcktiTWNPb1R2LzZwWnR4aW1xcTd3UDJjN3hUcVordzZmdDNTSGJ1czlQWkpvQStBeTkyNDY3ekhmSkJXNVFGeEdlQjZ2OGFSaGV2MWxKZlNIZDhmWk9mcm52Y0g0RzFHaFNreHo5ajBWQUtObmZmb3d5YVFzSWtDZDF6MXZRWVNlMDlsU2lLNWozeHlzMmIrT1NYV0dac2VTNEFPMGUxeE5hM1lBelhTcGN1QlMxQ1ZaLzVSVEJrTEtTK3dnY0pWUmpPR2hXTHF6bXFtYjRXellMOUo0TURINE9XL2wrQ3hNNjNqMzNNN0pxcm14b0ZwaXhOVG4xejlSYXBOaEtvL29oZzIyUGtRNjRka20wS3BGMUowOEdlN3RqZDhxZ3JYVXp2YUFRekoxQ0hxRGxURkthdFYxYkxob0NtYmVqek5wcGFwWXI0Sk03UWlmNWpXeXFWWllYL3hLbGpUbFAzVnNyYXR5ZU5RMDZNbmdwMEY3Z3BqL3loYnlvRmIxWTIyWUF3L1dMMG1rTHRoTkxJbTNHb0FnMExkOHlWYjEzT0dGWDNVdzFiWjkzKzVGV21oOVg5RCs3S0ZPUFNjMEpnNE9GdkR4RnErSkpDYjRnd0V6SThaRXNuK2tGdGhhTmNyM0R0ZVFIMUx2QmRTMlBTYXlQeUN6d0JhLzZYcVpCSnc5NGdGdVRoT2pGL1YxQ1JTc2N3REFIZkJabHdKajlYc3pKYmhSNjVsQ2VlaCtyOTdZdU4xOVphRjA4djBnMmdQOXZ4UThmLzJxZ3pNV3R0UTA2djZJdUcweHM3UTY5OEZMdmVTQ1JuNFJXbU1YU3FBZXlRdHVlQTRCL083QWJnekZ1TlJKMlpsdEEzZUtocDVEWFhKb3ZjcjdLcWJyRytEVzFrOUNPNVJhMEp0MWhQc045NS9yOGRQdlZ5V3lYdDNyNVZyOTJ0SHdqQTBwNmxpZCtaTUEzZVFmb1AveTBFUkh2MVQ0VTNmTWNFOHFRdUZOTzdpVmxkUC9pWDcrWGNlK0FmN2tkQlZQTVJlam8vRnBEOXJyU3R3QXJNa05DdDFRanhVK0tkNzE0aXFaWXMrQzdhUXdMeTFiWmV2VlpqVHRCcTRaVklRT0M4RVYxVlRkQmVZc0RaV2VFdDJ6WjRmdERjUVl5dlBzWC9pNlRWeThGbEVCYm02ZUNqaU1MWm8wZ3ZDWC9STWhCdDZMSy9qbERVZjhxVlFlblp2SndITUFheHFHcjQ2ekFHdUVPdUljVnFKdFZ4YTZycmMxZ0t6OWpNd2IwZXdqMmxtYXp6dms4ZTFZR095ZGQ2SlpMV2t0bnlXbTlVdDhYNXJmVFBGNEpKSkJ1NExOYWU5V2lmb3BDelFrUVFPV25hbVdJL3JBRmY0ZHdjc0hjVjFzdHlJMWhIM2xrUWxhMnpHZGFSRnZMaFZSVlE4SXJtc3NBajBpODF4a1RlaEp6MnNDbVd3MVdSZDN0cTRIeWtvRXB6U2Evb2NJSXQ0QXRMRFpSbmdQdE1PUVlzdUM3YVZBSHhoQzRhSTc0Q282K2lBVWx1enhnajJ1TEh3cEtib0xrQTdnd1NYTWkyaEZERzVmM1R6N0VkbzRnL1dldWo1VXBZQzM2Y1VWWVd5cHE5YXI1dEkzYjcxWm9wazhnU25kSzY1R0ZQTnhLL3VadXlxeCt6aWE5cmN0Vk96Y0RzSkREb3J3L0dHdFhDTThaSlltMUMwMHZoYTg1UkdaeGdWV2dnSzdIZjdzRnlzMXE3eDBmdzkxRGFZbUUrNzJZT2syM0xHOG5FcHZoVFYwa1J3R1FKY2hUK2ZFcUozdC9UQkoxYnMzaW55aWRPUmNoT3RIcFlJZFpaQUVpaTVCaCtBTzBOWmZIczZWNjd3V3Vra0JFcG1TR3duYno2TTQzUE03d2lnV1lwOGJLdVczd1M3UmpXa2FOc2hQRzFGMTJhL1ZheG1mOUI1QTFnWkNQSXZ1VFFXOE5RdXUra21GaXBkWHUwUXVFUDI2OHl3eTBLdEpiQ1hKbnU5d2ljNFpkRWU2RS9JR2RtQ0M0RWxOOXFhZjZ0Y21NdnJPaCtLM0tBWWh6K042NXhOQmVaMSs5Y2lVOGphdEMxYUIvTVk3Zy9qVlpKVUt4NnJ6M2lsdVVJanRpVG5FU285Y2dZUGl2VStVZFhFYU53Q3ZRaE1TN0pRZXdtczBXU3Z0MStZaFBpNVYzVXBvSUNEYWRoVnNYdlNBaTVtTzQ3cHV1QjZtOVlScjdoVnd3OWpzaU9TemF6anBVQmFROWRXdGg0WVhlZWQwTGZqT2hZT1BNeWFDNVhMUy9hd3lpRUpsMTU2cWxQZ2VnRlpOdzdETE5KU0FzTjZzdGRibXVTVWl6YVlFT0VvR0xXdFR4NVZTOGs0ZlRjWHNMcXN5eS9aNzIvZjluUm9razRDWURNdDZkRDR1bDBDU25OVnhTc3hTdTR1OTJOdmRra1J2cUo0cGx4ajc0cWt5NFJJNmVKTXg4Q3QwQ2RERW5obnlURVNXTlNUdmQ0aXg2ZzNvVFVXSWpXSnJKREdIWEZ4SE1PMXd5UjRPbWMwNlpxdDFrZGprS1VwV3did01DeElnbG5iSTQwa0RBWHBNYW5aNXJTa3ZwVXg0MXVWU2FILytiOWpaeGRDYVJTTmxCNkZFN2xEVXdHNm9rNThzbnVIRWlqUWV4WDBhOGQ1SVlCcGt0L0ZWWkZ2MnhIWE50QnVKU0xiNmgybXdnS1Z4UURROG1jT21uZjVCMzd3NmhPclh1SHU0S3BiRk8zd04yOCtpaEhZSTljMnI5ZkZpUTFXc05HWFhQSFVWWFV5QWhnS3pxaDRMZXh3OEI1azdKOXQ0c0tOWjFaVi9DdFZHU2hnN2ZEWGJCb1REcGYydkhuTSszVUszSWxFdTluVWtJVmNDY3hicG1SUjZDT01rWXo3c3lHTkF2akk3R0xEMW5TRW5iN3BNQVpuZFNxRThERUs4OVAyeEZPRUJMemc4WW9mRGRoaFBlU0hOUUF2M1lPc0daaVh2eW1xUXlYSEx5eStMRFNqTW1kRDd3eC9qZkZWRE9ieVMyZUs2Z1RDRWRYYkR3Zm55cmV5M3pFME9oUXBqWnhHUFJHNC9yKy81MytNNjhJSURGcXF3azdQd29rU3lBZlRPcytYSUlMbWUxS24wVXFWd0doRzVPMDE2bEJUYmltQWwvY0NGWVNyd3ZvMVYvUmIzVDhLZVA2d2NYN09lMDVEZlkzMWtoTUE3c2ZaNXozL2R0YXNFNFBJUGV4dXhydGtRUkhOdWxhNlg4RTNhSnp5aDg2T2s5SWZrTnI1ZHJaUkx4K29tTFAvTkgyME5FVEUzZC94R25la2lPZnV6SUl1enVWcFZJV1ZuQVdUSlhESW1zNGZWUTRvL0RaVUFOTm9VcVJyTk9BUk9RTWFWVVM0eFRzZWttVXFXckl0QmE5bVZERzNUWXVpU1ZES2loeGZyNUQ2dVJKNTV4TS9QazlpMlI1SU50WnZhSmRRSHJqOWJWMU9CRXJIQVNlNTRuSkpQTWhRL010ZWNTNFhkYVRGbE1ZUWR4MXNZb0g3VlBFM1B1RS93czVXUlQzaTMyaU0yOHprWnFFWUNSUmYrTWZpK3RUN1B2Q2pvaklIOENJbVNzeWFTcVFzT2FLZDNlb3lBdUtyN3lYOVFBQ1VDenFaejNGVVRRd3FkMGJFTkV3SDZGVmdzR3pJVlFnMHg1MUVDN2lMdHRHZUt6UDJEb2ZTRzBZUGg5aDVrVmdURDY4ZnZFVk1RQXdIK2xHVFJXSktZOFltcUNJM0ZyanlTYnZEbnE0Y2dlR1RYWnVSQUFaSDFxVjhYTllZWm9KKzMxRUtjTzUrOE14bUttbEZ1Nkpma3JPdTZtem9od2ZGRy9URDRtVmZGK3lBd1ZYSnQrZzhVakpOL3A4Tm1iZ2VrRnhYQkl0V0hrNGJabCt3Q3lJOEJsMDlxTjQ4SldrWThmVXovREhPdTZSeHBYR3NpbERXOGNDdGN3WlE0RlYrRjVmN2FSaEt6ZTdKRW9DcXNTNnlFQnI2SE5HeVJrWFI4ajVjRXRKa3lmemI1dXdodU5yV0xpOWxQeWlZekZ1WG5QQnpUNHFRK2F6eWtnVkJTYVQrZ3phMDEzSi9MSEFMUmNhKzY1UkVaSGFhK3dXZkZzbEdjZnZSanNlV2hoc1I1ZU0xN3Y0bkJGT3ZSbjNpVWRmaWxnVFovMlFKOEMvdFdKZjhuVHp2UGpKeVllTFNlL0dRK2RhZzN5Q0VKM1B1TkFmbk9WUUZiY1YrZGZMRkViWTFZcDZhc2dLVE9SeGVXelBoS3FHZDU5eTBXT0JpcU5TTTRKWXZTb0FkRExYTFAwZW9uV2o1Q0hEalMzdDV1WHd5VHVPT3FFWk4wRnVFMTVIMDhQRzg3SXBLWU5GQ0xZSmtBT0NuV2hYRTg4cktROFF2cWhFOS8wR1BSVmx0TmVVK0NkamZjd1lySEMzMjNKd0I3cno2aVExdzBkakoyTW9ydWorVURWTmhRWVcxcVREY2lOdUI1dk9wTEtYbk1jYXJxbExlM2FGSEliNDBMQTBweWpqZ0VpdFlhZU1VOXN5b1FpZGxnUllTS0xyQUZRcUdrOThoQVl2WHR3UXdUOE1vNkFaK2h3ZktiRy9rQ2QxZE9OZnBVYysvazIzVUhUNDVleFlORURxaWNvRTlnUjBEWE0vK2dxdkZZelQ2ZlJjSHVGS2o0N01iR3pOV0tSWE0vMXhZb2NzOHVpZFpIU2FVeG9FUXh3V2pWc0RGMjA2d0Y0U0JCV0tSa1AxcktZR0dDOXpUUk95WDJZdXJIbDZETDZFVTNEK08vWDEvLzhmL3N4alNqUmJGbG9MNDhhZkFlY1l0WENCclJTUWI0RUpQcmZJa0M3Z2wrNTFydU16cVJXODZiY3hvWE9YSHpRRzNDenJmRFpDbUhYQ2FZdE1rbGk0b082Y1ZjSWVaZmhyNTZIUGNacHlGdHlvQmZyYjlpZkNhazI5TG1KK2IyeXJYK0hKOEx2ZWQ0ZC9OWFExaGdBczlOYzNaV01CMWxqam9La0tySzBSNmRBSWkwVUFHUFgycVppbnhEWk5ZK3FBYWdMVUNMbDVucDNWcmk4WWEwV2xaWUNzU3lQL3V0YzJYUGhZcStmenZuMmllL0dJb3NUZlJKSTBMTlhpRTEyZ0J0K2FZdzlTY1djdktvVFNvNnhrVlZsTytoWUNkVFhvT0NiQnFqRVpNckh0aTZmS3lwR29GWEF4OHRXbVdhVnhMcXJzN1dFaXdjZkdDbmVROXM0QTdHMmVERGtkR1ppaGtPYWhyeXI2NEltQm42cHhoOUZwVEx1Wnl3dUFQSlJKS0Q5UEFNZ2E0KzE0eExxdkNvUElaWFdsZ2U2MTFhaGJZZlJKSUdweDFxbkZuTjZyUlRnUDFxeXAxalQwcFF6Q3huV1VEcGxSREdpVVkvQjB6aWFGUWZHbG9kdXV5VmpHaHRISlZpTTl5S1lNQ3FSbHdRNExkdFZIZmVmODdOcTZBa2FWeDEySUdUNlBxazJ5M1ZXMEpRTWtkVjNHemtCd2VyVGkvQXAvYVd1YkV1TStvUWpHMzJOSXRnR3YwTEd4Y1l5ckV2VFJpYXN1UytsOENDUk1RSFhvVmFtcUtwRkYxZWhvb0pjcVhRa3hTemdnOHVUTVVNWGNBYTQ3SG9LYkYzZVE0b2JqUy9nRjFsZGlUQ05uMDRLcWNpYzdnek9tdFRaK0ZkNXNFbkxVS1J1Tmk4a3ZBeU5LNDBRUDRzUzVzVmZZM1pEcVc5VFJyb0hVdlh0cVlPMXVPeUFjR3NVaUQvenFTWnlmRWw1WVVac2FjU2tEaktqMExvMmVhVXJPMUNpU0ozWDh2Mlo1TkE5d1ZwWnNNY0RFNlh3OTN0NmEwV281R1NZcGdVWHVnektvRlpQRjFNcEZaM3lGVjA1Z3pUQXpYbEZSYTBrV0JpNm5zdXN5elhCejREQzNOdHN1ODdQL3VsY0NhL1lJMndNWExWL1RKQUJjQVdCQkpJL2ZRSzMyVUZvSHRVeGJEcHgrVmdoaWpnWHhvdTMydXpQZWV1OWVRQWl3dHRYRno3VmhjYVpsdkFaZWFVRnBRUmZkYmRtMnNEOFN1SWd2dkdnbVlIUkJvY3BHVUt0NjBSMFFYek9xd2VSckdHWlRVMUtvd2YwVXFNcnp0NjZMVU1LMjlHRkw0RjZuNGx3ZHl2MEFSZWQrcnhudzF0WEhIelhWaU1hVmx2bW1TYm9KWVlNNXo3ZTJhMlE0SVI1NjdPakpoTzZHSzlDb2RZODJxNkJZbXdaUloybENMRjRGcHRja2JxeFFPOHdzdUtla3BuV2MwRktPcDFTVjZFa2hHK1FwamI2ZUl1STlLalF1MnA1MzB1RWkwdEtRcWtZYjNkQk1Hejhzc0xJdWIxcXpHcUgwNkpRdnNWZ25RaGkvUi9pS3B6REtwUHdCWGdoTFRydEpDd0dCSDJReHJDS2xMRG9ScXRBRUorSmxXREdVaEl4MiszOUhadlpPVHo4RWhhd3hscU1PaFNHbEowQ0FYQXZTcm1zN0lCOGRGM2g1NlVmQ1kyUmtxeTJYL2Q2OEVSdFVQTFhwUVpQTG94aUc5NG11UU5TVk15N1NPRis0bHFhVGhEdENYVkphTFdtdXFKUkJoUzRGWDRtT0grUTIydklyY3Z2QWJXclhiZVpGd3BMVG5IYmdjaXp1YWZ5MC9ZR2Vhc0hLMml0TDVvdkkwQzA0clpKUkgrR1lKdTAwQ2VhMnMwUElpdXlGNEIxeXFnZjYxTVRoNzZGelY4MjQxNjlzQnNTTzhsL01hdGt3WkJGZ1Z0c3B6Y0gyU0g1NHczSWpkR2h3NkcrRWdmeVJ1UFVNYVhaWlAvaDhxeldmRDVQVXNMMk9ha0d1Yyt4c1B0b1UwdnlXL1NuYVNUYkpnZDF0TzBab3FoVmZoVW5ieUprc2xBcmgrZWVPMVJXdWx3WjhkL29kMTNra29OMzBkRTczMjM0cmx0Zkx5eS9oNFNjRGVRbkhuZmp0amRKWUkwcUVVcjcreENhMUpOQ05UNHlMNEtYbWpaTHE3cFFIYzV0U3A2MDRkRGdSd3JTYmdqZEFNSGE2WG5SMUdRcndBN3JPV0k1ZTd3NjY4dG5ueUc3cGYzQjNtZnkrWWVrTlZKMEd0SGJFaUNVSC9yMDQwZi9LZWhNeTduSldjaFp1Q3EyY0dqQnQzdjV6NzNXY1BHMjFHYm1rN3h3MC85OTA0azhjR2Y0NG1KVnk2TExZckpXQ2YzY0NCNjE3R2oydWxEMHhia1MwRnYrVWdsN05ZTVNiTG9od0dEbGlUYm00bDBkSnVmbEpzcitWZ1NLTEowbmVMQkVZdGoxV0h3RjFhN2JwekQ1TnJnamhWakRlc0lvMkdlZVc4SUFyckhpbHQ1YlVJVG1SanN4YlMyWFZaMWpjZ09nVHViTDM3VG41SWVkZEdHcS9pekhEVWpuNGFHdExxcmxrMlRMZytLaDFPYngydmhXYW1XMU5udVgwdUFldXJPeDBDdDVSR2p3NUlKaXRNREtyZ2dDT212bklFRkRjb0plYXVTc2ZrdEVpSytYQnFDK29zcTg4bHNFZU9oWGdyT3dOdVFVQXRwVjZWNU96d29wNzd3Z2xtY3VHM1JIUksxWEEyK3hLTjVoUXJ5Vmh0bXdSOGZaNE90bVNGQjJlMGs5RnV6ZUF2N1ZpWDRVQWcxbDVGdmxmT3l4WU1sTHVzZ29vdnRWTGhSSlRkZDQ4RVp2V0JPVUZrTG4vQXZNSjFoeXJMT3RoOW9DRnMyL3VzZVlJeG1wZzczVDEzaDBQSmJPRngwclBJTHBYQVBtVXJIUGdZVHNPVk02ZXFKLzVsYTR3OUdySW5SNjBaaSs1N1hQa1plR0FiYjEyem1wRE5HWXRvZjAyeHRjQytaQy9GMWhobXBYWmFBbVdoaXZDNjVwZGNMeU9idENTVHFrNERWOWFkYUplUlErZXFmTEdqY0MxSVZzcU5PMEhMMHJxc1FCZFhheTkxUEF2c2VnbnNhVmJSaHp3N2ZPcm9pY0FCYm5QcThWT0hHYzgxMTlmSFRiajdVTDY0Y1hQZ25GS3UzTGo4UXlQM3ozVmZBWEhJR1g4YkpXWDMzUzZCY3VpYzBPM3NUK0VtWmsweG8rWkFqcUZLbUlhb3BBamMrZlBiMmF1c3JtMlJ3S2hRdWR0U1ZkdEs4bklQbWpqaGVxb3RkY2NFdWZBQjV4Mlh6QWo3V0FLTHgvcW1jZGltem0wUmZuWlRJY1hqS2dkLzBUYzl6QnFTbmdSOGpwWCt1TERWQWsvUnBlZHJUZS9RZW5wTjRnZjBaMWNtZ2Q1SllJQUZ6Ujkvdnptemg3M3pSTFYzMVdTY013bWtLNEVsOWtkM0IxZGpKZTk3MmV2VDVaeHh5eVRRUXduWUM5dDdXRTNHT3BOQXVoSW9aeXNLMGhWb3htMTdKSkR0QzlzZU9XZTFwQ3VCZk9qc20zUzVaOXd5Q2ZSSUFzUE9Zb2tlVlpLeHpTU1F0Z1QyUkZaV3BsMUR4aStUUUE4a01KQzBLYjBIZFdVc013bWtKb0g5MmFyWjFHU1pNZHBHQ1l5K2Noc3I2NU9xL2o5YzhJdEM1b0I2SVFBQUFBQkpSVTVFcmtKZ2dnPT0iCn0K"/>
    </extobj>
    <extobj name="334E55B0-647D-440b-865C-3EC943EB4CBC-18">
      <extobjdata type="334E55B0-647D-440b-865C-3EC943EB4CBC" data="ewogICAiSW1nU2V0dGluZ0pzb24iIDogIntcImRwaVwiOlwiNjAwXCIsXCJmb3JtYXRcIjpcIlBOR1wiLFwidHJhbnNwYXJlbnRcIjp0cnVlLFwiYXV0b1wiOmZhbHNlfSIsCiAgICJMYXRleCIgOiAiWEZzZ01pNDFQSHg1WGlwZldudzhOQzR3SUZ4ZCIsCiAgICJMYXRleEltZ0Jhc2U2NCIgOiAiaVZCT1J3MEtHZ29BQUFBTlNVaEVVZ0FBQWpnQUFBQlRCQU1BQUFCZzkyQjFBQUFBTUZCTVZFWC8vLzhBQUFBQUFBQUFBQUFBQUFBQUFBQUFBQUFBQUFBQUFBQUFBQUFBQUFBQUFBQUFBQUFBQUFBQUFBQUFBQUF2M2FCN0FBQUFEM1JTVGxNQUVHYXJ6ZS9kVkVTN0lwbDJNb25zLzUwVkFBQUFDWEJJV1hNQUFBN0VBQUFPeEFHVkt3NGJBQUFQQ2tsRVFWUjRBZTFjWFloa1J4V3VudDNzOVBha2R5WUpDV2drUFJHeklKSHNDQXRpSkhSTEFpb0lQWW5aSkNTclBRYXpJZ2c5K2RNbjdRRUR1ajdZSXlJR2llbU9NYjVFbllrK1NCSk45MHNRRkprQjlVRkVlM3dJS2o3TWFxYkgzU1NiOHF1L1UxVjlxKzY5UFRzSjJYU0twVy9WcVZPbnFyNTc2dFNwVTNlV3NUYzNIYmxuei8yOXRMN25waGRKdzFtZVBkRGlxYzBRRXo4VG9yNmRhQlUrbHptZGczd2h3RlBnL3dsUTMxYWtOZDdObkU4WW5CSi9KYlBsUmM2UUI1d0RmRDB3eTNmQWthRE04UDQ3NEFRUUtEd1BrM1FwbjJlczhQeEk5YjVxVHFjL0lqMmxlUG54eGgwMzN4OWhLUC9lVmx6ZXQvazk1VEtXMVFGK0oyTlRmSVd4aDBmWDFuNkNjNFN2eGtaLytiUE4yeC9iZEdwUGM1bnVkVWhPZG9iZmk5Y3AwNE44U2VmMitzZ0E1eURuSDJSRkdPMTM4ZEV0YXovQkdmQmFaQUovNW53WC8rYXAra25PYjM2MkRueE9Fc25OeklENTU5K2NLL3owcXgwdTN1a0ZwUXh3eWswK1hDN3h1ZWtHUDlmMU85cFBjSm94Y0s3Z3U5ZXl3a044eCtoT3VTR0JlaC9RK2JZL0hsVUNPSlJlRHpHTVE4c0FoeFU3L09YTGVBRy9abmhHK2o2Q2M0Ukh3Q2sxMUY3d01QK3Y3cllsN0IvU0J1ZkQwUkVKdWd2T2xpQmNTTW9DaDVWZTRuY05IK1luelVxbXp2WVJuTFVZT0gvaS81UDlHWkJZbVg5YURhQUkvYmlieG1JekRqZ0dUMXM1Ymk0VEhNYUVDbjhzS1hjZndhbEh3Q2xveFdGc29GRzZjdGpWSTJsQmRSSXZ6TlVjV29uSm9lZWw1QUFIS3F6ZW55OXovOEM1Rk9qWGZPR3FkSkR2YURKWTVDS3FualY4QjlCb3dSVHNrelJuMkxmRXZlWnlnUE1RaHZHOXBQejlBd2VyS2d6T0JpY3NHcEtqYlAySkFocFJyUjNkREcrZ2d2T2RlVXZiY3k0VG5NSkwvTTQzMk9iVXF4RndHdFpUVWRwNzJEa205NEJBY3Rvenc5TDF4MC9kL0kvQWlrc3laMUd5d0NsWDMvRGRhbW8zWXBDeGlmWE4rTmY0RU5uWmwwMVptQ0VlT0RUUENMYnhVL21GVUpzTWNNcDE4bk4ydW43NzhaYlZYN2I4MWs2cGNyNFMxcHhMdEtFUnZJZWtTOWZpTzMzVEVyVVdPME5rZXdPbjJBbUlZaXdEblAzeWtFL3oxMmo4bzVuT2VnU2NOcmVST0JoYW1OK2VzNVFPQTV6YXFLeTlnVE9ON1hJNUlTb1RuTU4wdG1wWlc2akVqS001c09taERVOEttaHF5Q0RoVng2aGd1enJEV0FlQXpPdFpZTkVGWXBGNzBaeXBKdWUzYWFuZUkwTno5S2tjc0pZK011YzFaR09BY3hRK3liemYycGF1UEJzRGgzTnJZcWE1Y0pMeGh1bUlPb1Y4TWhhNUIzQXViVVN3eVZwV2NnNFhHczk1TVEwYjFsbVBnQU04WGlVTXl4SXBBVTVOMDFBZGlFV09EODQxa1BONTZzZkxaR2lPNUwyd1NHQmhHd2ZsMElwVzQ1aUduMXV4VTNZR2gzVmpqNDV3YTdBUFZUR1JCYzBpd0RudnNLdnMyT0E4RFRFZlQ0aFJoRHpnWEZBTXVkU0RFVjJKOUE3eWxUQkdsU0E0MkF3Y0s0NDV6TEUyZm8ycy9WbFdpSUR3SDhSRzkwYURVNnB5Zm00ejFqdm9WV2hDSlFqT3JHZkZKU3pZc3dpdmZUSElDQmZ4RzZPamM4RjVmK05US3lIRzhMMVZMb05jN3NCV2RFTkNOYTBvVG85aGNOYTg4MEdEOHkzRy92WTRDUk5iK1dKQzhuakw2aEhJZUM0aGd3Z09PSC9rZHpqYnc0dm5pQ2VjeVFOT3NRNmoyZzIzVjlSTHhCWWZCZ2RyeUxFcFRXdHRkRXRNYkQwaFdvTHpyUTkvNGxmZFJGV1M4Q1dJK0h1U1RCUUxUaEVZSHFQdW9MUjlZZ3BtY29BempSbTlEczFJU2IxVlZJYkJPZWJ0UmhBbFdHMGFZR2JMdHFoekFFZFlPZGk1ZnFKdWxIQWRqSHdxbHdWbmdIYzRTKzhLenZuNnFEQy9uQTNPVkNNVzZTVkpSWG1TckFSdHpzWW9PRXZVVEdTMjVmN2xrVkFBT0wzaEw1OG9IZVc3SzZOMWZya0FEMk4zM3FlTmxBaWNRZ092NFJBM2kybk51cUlqTFV3eEU1ejNBSnZJSFlHUndRN0JzNHRwVG04VW5FVnFKaktRTGh0N1JJRHpZK1UzOUJ3bnlXZFJKZUZoN0NRMXoyTWxjQTRJaDJ0V25uMEZ3ekhuME9jMW9FSVdPTUs1Q2dRUXFiM015RlVWV1ZaVkQ1ejZ5R0ZoR3VLWGZHR2loSGpPZ3FUaXZLRXlTUjVCeWZJd1pDc0NaeUJjY2VqTG5DUUxkMHRsb3I4WjRLUTVWeVN6cklJT2xlQ3k2cVNDZzJPNkNnNlNNSm1aSWNjUnNSYS95aTJWTWI5VUQwTXlFemlkTFpUYkJBbXVZbHhoZ1h3Nk9IL0EyS1BPRlVrN3BMeVdTajV3dkpNVVZKdGNIcEluTkdkTGx5QjAzcW53c3NWT2hvZWh1QTA0NmgzMnpMSXFoYnQyZTBnRjV6U3dpVHRYSkdhN0pyTlJjQnc0c0t5Y0VrUHNQYmhzamxCMEVQdnRLOVNSbnhFaGlsZjFFdkZyL0pJQlowWXFDdWtMZkhQSHgvQ2I2RklhT0NMcy9FeXdsVWZVcXlwaWMzdzQvQkpEZkoxZ2NHVVdyalVsSEZXREhMamVibkwrbVJ6WTBLbDhWamhqdUF3U0R5VDBmVWJsb3I4cDRJZ1FSWnB6WldUcVZaVVhIRmNSMnB4LzFvaUpQS0ZibTZFcUVhSTRHYXBJMEl6bURBUVdPTHBvU09EbXJDWjRmVUljSERnUTZjNlZFYlN4cEhLVm9NMkJyamh3K0pwVGFQTGRPU01tOHF5RzV5QjIwU3dQUTBzMDRHeXZnd0JJRmhSOUxkTkJqZ2E3WkloaVhvdFBmWlRNbXcyRDAwa0JCd2VyajZiS1J1V0diNlUwdTloRk16ME16V3ZBT2QwRm9VMEJnV01SbGRTdHhDT2lPZEtCV0hiNDR0bURKbHd6UGpqYmZDZExjWVNybHZRU3J3QTJqOGFINU5jWWNDUzFhamFySEc1T0JKeENGUTdFaXQ5SHJHUldWY1RtZER6TmFkS1NoN2pwOElyeE8ycko0S0ZQRTM3MVRTT2tlTkVEeDRiZWFOdUt0d3hyRGxibXk1dnhSbTROcmFvSU9JRFpzVGtlT0lNMEI4LzAwWWJwTTNuelJFQlJuUzRNSWZYcGdvUDNvZmZ2SEc1T1JITXEwWUJzWWhpSEtVS01SclZFdGJpSDBjTVJkUzQ0cFFhNWVzbG1SQmx3Y21tSkp0WmF4bW5UOHRKV0xrall2NWRVVlE0M0p3S09DRjdtM0F1T0xhck9ZZ2ZQalZGdzlPQVFXZzBZRXlQTFBnVTRDY01renVMNXRsSUljalZuVmdiYmhIVFB6UkduR0NjWlZROHZLeWJPNHJtOGlBSkZneVBMQ2kvWjE1eWFHQm9TOXZGbGxVdjhYbjNDV3RzMURMcWI0R0RYQVowOFRoaGF1dUMwYUl1QzVWZ2xzUmlrbTR3VEh3R0hUVFh5K1o5MlZVWEFhWStHU1JmMGtBNmFMNWhvaUpScE9nZXFBVWE5U1RVMkkrSi9PZHgzTkhEQjZaQUJBK2g5a3RhQnNNZSs4c1JsU085dTBHWWZXVlpvSmVKL09VNHVyVnVwaDByUTVneklYeGVNbk5TYWRZWmRhdXBuUk5COTBaRFFQcm1zUktXSUhOOW91TktlTGppWWsyWnRPWmk3Qmg2M0pmcDhFZlZ6SUVGRWpsT2o2cktYS29ib3B6UCtRR2M5UHdXc3k2cCtoZzRPeGZ2OUZnempzMHV4amNKSXZTNktPNGVid2xVZTFRRUhKelV6ODU0akZudllsbW1DV2VzUnBvSEQ1SjNEcG1rVWVWWXhRaitOZ0lPWjJxQUVYcEV4SU50MGNKZzFTOXgwSWN6aldWTm9CYlp5WGZjaytLeHhNZzBTVHdjY3hNNU1aMDBubW5PQUlHTncycTNQR2JNNW9ndDVXN1dTNk13alhQODhwU2JuOTZDdzd0VXpyQkhqUWpOOEtXbmUxNVE5T0t3dCtpMms1cGc1aUYwN0d1N0tkNGh3d01FV3BUdkRhN0x2Yk5iR2pEcU91WXZiSERIZ01RNFI0TzRGYlE1VTFrNE9CUjJBYU5tRFE2c20rbklTcG1EVmZOdDlsUTZUekY3VHlPRnlPT0JBSnhlVURJekVicUp0R2lHNnRwaWxnOFB3dFZ4K2J5c01EbDZSRGNoQXJWWGZSVjZqaWNyVE1wV1FnYkxkUnVXT1hRbEVzNWs4Z1FzSEhPemZmZFhZaGk1UTdwR2VWcDNYa21wenBKUVg4M3RiWVhEd3dZbDEvekVrNVdBTm5QQnRYWTlYalJxL1pYNFo1VmtqcUk5VW55UGs1WUF6UzRzR09yUktRaHA5bmNYNHpHNG1LR2syUjdZNG10dmJpb0N6NFd6RkdGSk45dHF3SXlNM3N2enNyMldQdUs5WjFoa3hQdXQyRU5ITlROY3hvYTVMR2MzNzRHalJGZEloOFRMbWRCdE1ZZDFwbmdrT0U4SFM1NXdXMFN3azE2alN6aFREb0xtYU4zY1ZMWEx4cDA1NmFFQnhTN1hYUVdsUndCSnpsRXhWKzcvRlRvYkw0WUNEWmJXaVdxT3pUU1BuaUJrTk9qTlpXWmNORGpzTmRQSjRXeDQ0ZHFaUTFRVXpqTGJXb3ZwdFg1YnBnZmQrNE45MTdjWWd1bXMyOElweFJtVGs3cnhwSFhtV3F3Q1FacHBrY3NDQlg3RXNHUW9OczIyaWVOajBnRUhUVUFWYkRuQll2Z3NhaGpIV2hFaVJuSmxpWVp4UlJQSFprclRIY0NhY3BPMjEyS08wa3N3WVowZ0dBdnVtZGV3cE45V1ZXSzE3ZklCcTlDVWZSbUFWc3FRQWd3NDdSTUdXQnh6Mk5NWWQrMjVLOWlWL3Fwd3ZtWkl6VTF5SEc3Y0tPNWZrQUtlVHRDYkRIdkZkM2I1cHd1N3FPemtqTmZaTS8rek0wUnlJVzVWQ3RzMjI2WW84Wm1vTk1SYzRMT1dMT3lOSWZnZTVhRXJ1VEEvUjMzNEFzaFZ3NFAyNVNXM3V3amVsRjdkbTNPZW5IRzAwc2dQUDFNOEpISEJZUjNuSTBCRnUxaEtKczA2WUllVURSNFl3TWdJOG9zUFg1N1JjZDZhbGhsbkpiYldxV3VCMGtqNHBpQmlTVWJFaXYwc0tLamQ4QzJsR25Yd2VqYnNjTGpoUFNYbUY2aDNPV2pmQ1dvbHdmMDV3NUJYYVNTTW0rYnpoRjhmbGRIZSs4MEpmMUxvelpRTjlnSUJTcjR2S3VvTU1zc3J6a2Q5UktwMEhTMXZlUWhkNnhrYUladWtwL2dtVEN3N1F2aEYvZkxZTGphUyt0RnlZU2FPdnBxZTg0TWdRQmltR2FVM1BxcDF2VFJKQm9ONHhJZ2xLUzRQVXRNd2lkMFpMbWFwL2t1U1ZPdnllMzl6UTRmejdSTXJLUEFKUno0U1lYSEFZN2kyZ05mMjFKT3J0NUFWamJuQmtDT1BWdVZEdm9GV0hKMDU5N3BaYlR0MTNRdTlZN2t3eG91RnZHUnltNFVxa2VaSXNmRHVrUjVNMVVRcENHTU51b05ZRGgvM3N1L3dMMTRyajdLYlBDclVXSHpaNktUODRyTndKLzgyaEp5OWNPQTJWYmZCaFAxd2JwSmIrZGQ5dTlPL09neTNZazBsMUVJdytPS3BweHpuVEtNb2dNTGt4d0JFaERMMnpLSGxqL1A3d2VPUDJ4MWZHYUxBbjFtdE9kQVB0UXVDNGNSVFpwSVIzbDJnOERqZzRwTjhkNlB5dFRncUE0d1VzNVBoaG9STjdlejRuOEswKy9mVHhXWEFLZjlXYzhEUld2VVpRbkZFamhQcXhOTWVUZDlFVUxEZzlFMzZFZ2RuMHhuOFZuZXRLWDdRVmt3UU9ISFFkcmFseWU3SVNXT0FPelJ6WGp6aG1kWkxBYVptZ0pMYnRXNjErSUFmRk1ZR0FTNHhQQ3ZJa2dWTTFoemVLWEJpRTZpYVVBZDk4eVJBbkN4eEFvUFJqd3l3dmpRUEFNcWM2VnQyYVRIQmdXTmJGekxHcUZpd0N5SFdzOTJpL3FBRjlzcGFWMm9uVTBkekNnNDJkckxEM3gweVRCRTVyVVFKU2JQQXRpd3h5c0VWRVdOUDdtV1NZSkhBT25wc1RjOTdXd1NJNWYvellIUjZGK2xsRHhuT1N3Q2swWCt1eThqWWZpUzMwblB1WUdYTmRMQ0dhSkhEWTFYeDRIeTcwcGY2UWduajNNZHRqM2x1UmxJczFZNDhQN0NjSTV2eHpaQjdienQ3MUkzS1VKZE5FYWM0SUxMTG8zc2Q4alR1M1dhaWRBSEFxNWtvMWhJMklDZDc1RGFTdlAvQTdPSWwrUEg4Qy9sZmIxUDhQR1ZkcFhqSkhMQVVreGJlRHVMNGRpTk1mU3BrRjdoeThWUE40SDF6MmltOUM0ZjlJWmJTWEJuRnNhd0FBQUFCSlJVNUVya0pnZ2c9PSIKfQo="/>
    </extobj>
    <extobj name="334E55B0-647D-440b-865C-3EC943EB4CBC-19">
      <extobjdata type="334E55B0-647D-440b-865C-3EC943EB4CBC" data="ewogICAiSW1nU2V0dGluZ0pzb24iIDogIntcImRwaVwiOlwiNjAwXCIsXCJmb3JtYXRcIjpcIlBOR1wiLFwidHJhbnNwYXJlbnRcIjp0cnVlLFwiYXV0b1wiOmZhbHNlfSIsCiAgICJMYXRleCIgOiAiWEZzZ1hITnBaMjFoWDN0YVhISnBaMmgwWVhKeWIzY2dYRzExWGl0Y2JYVmVMU3dnY0hCOUlGeGQiLAogICAiTGF0ZXhJbWdCYXNlNjQiIDogImlWQk9SdzBLR2dvQUFBQU5TVWhFVWdBQUFhZ0FBQUJCQkFNQUFBQjJvQzBOQUFBQU1GQk1WRVgvLy84QUFBQUFBQUFBQUFBQUFBQUFBQUFBQUFBQUFBQUFBQUFBQUFBQUFBQUFBQUFBQUFBQUFBQUFBQUFBQUFBdjNhQjdBQUFBRDNSU1RsTUFFR2FaM2U5VVJMc3lpU0xOcTNZdTBkRnBBQUFBQ1hCSVdYTUFBQTdFQUFBT3hBR1ZLdzRiQUFBSTIwbEVRVlJvQmQxYVAyeWNOUlIzMHN0ZDg2ZEpRS1VnR0M0RHJDUVNvQW9KNllyVXd0RGhLd2pFd0orN0NjU0FMaElETUYxQk1DRnhSU29UbGRLaHpIZERDOTJTcFJKQ0xkZWhBeEpJRnlTRUdKQ3VRQTdTTk9YeHN6OC9mL1puZi9jblhFOXFQSHhuLzk0Zis5bCs5bnRPaE5EbC9pZkxaTXB6ak43YnYrOGJnMlNsZTI4Ym8wZC8xckdKYUQ4WU5aT3lhV2NmR0RYYmtsdnVoTFJzOXlyS3RjbytNT29TckRrcVJMNU9kR3NmbUtOTW1DMFRiY3JhSk5HMlF2YkJCd3QxTWphalEzVG1yaHIwVmZPdXFyZVVSN1NyV3ptaUZZc3crbXEwTkhxZFFZMkhpRFkwQWZ2dldKQm5WT0RZaktvUzhhYVlKZnBqVk9NUDZobVhVUk5sK3RNTTRHNGZmK015Nm9DOTVZaitOZ2JLU2lUdnJxVHdpam84d3pUR1pWU1JhTW1NaTZ4VkF3Z2ZjOHFpWWR4alpWeEdsZXp3TmJWU0IySFM5cTlmM2ljTER2NS85bWhLSWpZbW95YUkvaldkNHFCd1Fvb2lrY2xDV2tRVnc3alh5cGlNd2c2N2JZWTRiVGVBVnNtRXRuT3BSVFF5UTFYR1pCUjIyREV6cm5taW02YUJTanRabkxydGVqYlBVUFV4R2JWQWRONk1DL2Z3S2ROQUpUazJZSHR5OE5zc3c5WEhaRlNWYU5VTWJJcm91bWtJVVVoYWJSM3pXdFM5Vk1ka1ZNTk9jOWZkdytBQUxlcVJZd21OZCszRkdKWVprMUVsMnVJZWhlallGZ294WmM3RjBvZ2kzVEVaVmFjN2lWR1JtMCt0Y1NDSXFPT3ZoTXV2elh6blkwRmtURVpGN2pYbDNLOE5kakRzVWE0R3h6cG5RdUlnV1lnSDM0dEwrV2o4KzBFR240Sy9pWG40Mit6Rkc2YTFyRk1ON3krbmJhNzZtYmlGazk1YVRwdEQxMmZpekRsQTBWQkVxYktVelZ0SXNmSjJ5WmJ3S0hVcmhDMG1TWWppKzFwenc5Vk9lNEkyVUxEdU9oczM5WFpxb0YwOVhZYkJxc3ltWm1ERG9nMVlMVmtSWFNtOElBTThYVVJKVktMNi9lVVYzZjBSZC9RQm41by9zUnJ6VHJ3OTRKREJkbUhyYVh6ek43cmZMOFpDTGxCTlZncVIzN01odmRVa05RNlJKZFp4ejVFQ0I4a0ZhOG9rWDhDb0d0LzNOZXZDbEx3OXl1SGRPa0tHeWZMdURlMDhLYUNZSEJTSUdwb0JUWG04QnVyNUNGQmphTXFWUE1UM1JDNTFhZ2FNYXZQV2pRWi9IMmx0NW1sbm92MmlqRTVYNUFoU3dNSGtGQzhsaTJhUHZwYXhnRGJQcEhubVVPZ0MyMUswamlGSkNSakZOeURTaFNVbDNQK1R4N0ZGZEZaT2RWNTFrQVp3MXVobGdPdHNCaFNDWWF2ZlFtR3F6RDB0VmF6eDlGU3RGRUFTZktPUUdGUWtCY056VjF1QjRjOUI1RWRsZmN0RWN2Z2VVR2RUTE8reWRhMFJ2V0Mzdy9WTFNUd1BoZzdiVW5Lai9vQlJ1QzZhU2lVdStMQnFIMTNma0NzVnY3dVdaRHp1QVEvb0FSeWc0RG1MbWV6R3ZmcktMYVRBYTZPd09qdC9sTG9ML0pVNnlHZEtMdkVEUzIrdzJ0Z1UyS3p4b2RhUkx1a0JzMlZsekhTTFBnMXBRQmIvYWdoUFk4dFdCb085Y1YzUjBmV213K2diTmNYWGlIVmlPU0tCUnRSRUFxSFB5cXA4MVBNQWNaRjJtdUpJaTU0UGlBdjV6bjRtUkVoams3UnIrTEM2UzRvT1B6R2dBbnlqMXZnb3Fib3ZDV245Vm5zQ0lUaUNueGhaaHBnSGdQUVlkWEdKZjJTSkpWVXNGTHh5a1BJRjNXRURjT1EwbFlqbko3NVJ5MW51bDkzbjdCdEN6TkZ1ek5EQVRlZ0JrdlR1bGU2MW40TktKbUR0YWt5NXVLbC9LYk5zYVNXSE12M0VONnFkNVg3QjhSaXd5UGxkVzEvdkhtQll2Y3JoNUYwTXpxaEtKOU1tazBoT3NjOTdmdUliVmRaSGllZCszbGdjb01haFNxUlgyZ01jZHJzaEY2cWlnWEs4bzhSRHg4TUZyTnRMTWU4NlJ5bTE5TjcxakVKb3RxbUU0UG04ZTJNbHZiOE52aXY0OWQ4RE11V3RkN0dDbFNBSCtmR2NwczBXMG5sVk1UMnhoR2NVM0MrMnhYZytzL2IrYmRHR1lzQmNuRklWRDhpVWIvRXhKc1NoUG04VTg3VE5Ob2syVHlQM1pEcndqTUxqUjB3MG5tOTRlMWI0RFF4enNhSVlQU0JMSEJHdWlYN1creHlDSGV0R0t1dHB4TFYvM3RYOXV6RmM0MU44aWkydzU3c0NHUzBzVUVXUjhHZkNWVm54QUVVTmZlcTg0VUVzblFweEdDeHZSUlR3ay9PS2dKNVVqNGJMcjZ5ekxjYlJmWjRBZ2dWYVZQQzZQbWc5SUNDa0lQdGRiTFpQWHJCbURSOStFdHVpZXBvMnIvR2hmcGI1Rkd2SXlPQnNKY1FUd09ZNHQybm92ZVFCQVNFRnRYbS9valZuRFRyRUg1bDlDdmZqdTFmMU5PUCt4U3NsM09hN3Q2Vml1RXFLbk5VMHVVMVpueE1la0NIcHZJdVZldis3MHJ3ZHVHS2Z4eXFMTXEzSzlYdzRpZlNaZ210cUJURmN2S2N5QmlUeVQ1elJwSnJlN1lqREtncnlnQXdkRGV0ZGJJYXp2Z3plb3AwTEZkbW90b3pyMWpjeVpDUU1XMjRxTWxaM1NjenEwQ2RMb00xN1ZUUzBVVk04TGc4STY0QkRJTUdNQy83UHgza1FaTno4T204VVZiMzk0RnVRNml3WkxyK0NtYjZ0MEdYcGgvTzkvd1loc3lDdG9xV05hZkE1NndGK1h4THBrTmxTQlhoWFBLRmhWdXdiZTQrVjlPMEc0ekRpS0V0RzR0aml5aEFZaDdYTzllNEUrU1RITjZndFFoeXBnZnhCOFlBWVRuMHh6ZDIzNUNQcG00OC9BNG5lTDdUVFBHRktTVVRTNmRIak9VUVdlZmVkS2RVTDNFOUZLc3UzV29nc3Fpc3BzdHVVbGw5WEVPNktzcXd0ODd4N2dDdkpyYUsweENvVkpvUituUmRhK0FsdEw0cnAxc2tDTm9sNWp3L0ppU0o0UHhUaTNGYXpSaXZUK3U0SmNrb1FzN1doaUhDTmMzY1d4V1VURzNpQVl2TStOWFJubGQ0dTdMeWxZMEtmb3QwZnlqamtxL1J0NzZ1Z1NuK1Y2ZG9uaUVieXRGdnY3YmRDWEg3NXdqRTEwRG5xVHRUeDZHY2lNdy93N0JrZU9HRC8xVU5taHU5Y1VXK25FeGU2UC9iVVZxS2IrWi9LcjhrODdPSG85V1pQWGtuTWJTaVdCWnhoaFkrM1BsdFVMWHc4Z0FtaitzMXhPRGVBd3NoeHh2NENVNmNWVDQzZkFGakNBNWd3cWwrVGcvWlhDUGM3MzUvTDRsaVAyUnNjaHpESkE1Z3dxdDlxbnp2TjZnZnV0Mm8xKzFlWFkvYVdEbzZNZ0FjWXlvZ3FYbWFZclJlSFZqWXhSS25Ib0JXVVpnQWg0ZitEZVpsaHRySWhNME5SMkZHNmNDdFZIS1VlNEZCSDBSakNUNGJMREpFcnhJRUxGdGljZTJyRUhqQUtPMndkbUxXQi9XUzR6QkNaNnFicUtjZlpGUGZyQVV3WTFlOHdmaktFKzhuaHpXK3JRVDdTb2EzUDdhWHlnRkhaWXZRTTR5ZER1Si9VWHpzbXY0Z1hVYXpITFErUVhLTXRDeVlnNjYvWGVnUHB6eXpFYjJwNWN0MlhycDRveDR1bXBEeGdFRjNEOFN6SXg0WUJTOXJoQnhRYlA5dms4Y3JBblQ3YTgxRm1ZRFZweHY4QU1KdHVMTk5JY1VFQUFBQUFTVVZPUks1Q1lJST0iCn0K"/>
    </extobj>
    <extobj name="334E55B0-647D-440b-865C-3EC943EB4CBC-20">
      <extobjdata type="334E55B0-647D-440b-865C-3EC943EB4CBC" data="ewogICAiSW1nU2V0dGluZ0pzb24iIDogIntcImRwaVwiOlwiNjAwXCIsXCJmb3JtYXRcIjpcIlBOR1wiLFwidHJhbnNwYXJlbnRcIjp0cnVlLFwiYXV0b1wiOmZhbHNlfSIsCiAgICJMYXRleCIgOiAiWEZzZ1hIUmxlSFI3YTMxZmUxeDBaWGgwZTBaQ2ZTQjlJRnhkIiwKICAgIkxhdGV4SW1nQmFzZTY0IiA6ICJpVkJPUncwS0dnb0FBQUFOU1VoRVVnQUFBSUFBQUFCSEJBTUFBQUE5L1ZMMEFBQUFNRkJNVkVYLy8vOEFBQUFBQUFBQUFBQUFBQUFBQUFBQUFBQUFBQUFBQUFBQUFBQUFBQUFBQUFBQUFBQUFBQUFBQUFBQUFBQXYzYUI3QUFBQUQzUlNUbE1BRUNJeVZHWjJpYXU3emQyWjcwUWIrWmNiQUFBQUNYQklXWE1BQUE3RUFBQU94QUdWS3c0YkFBQURxa2xFUVZSWUNlMllQVXhUVVJTQTc3T0EvTlJDMGNuRVVCMDFzU1VoT3JZeEVPTUVpVVlITlhRMTBZVFJyUXppWkZLY1ROU2tkZE15UEhTa01WVW5Ca3d4amcyMmNYRUVmNkpBZlI3UC9UbjMzZnRvb2JTRER0emhjZTc1K2Q2NTU5NXoyOEtHeDY3ZWZWeEtzTFpIRnZqNGw0Q0x5OVhPTW1Bc2dvUU9sb0RGeTNRS21Pd1VzTjRwSUhrQVlBYzFZQWMxd0hiK2Y4NUJHTmFLaFVLeG10N3ZEVTFMQ0lNY2JRTzZTd0x3dk5adUJxd1hBVnY3RGpkMklZTHg3ZHpQU2JyU3VnQlMrMDJmKzJ0QVB6eHNKOTRIWkgrMUZhOEJ2VERWRWNCeFArbjRjQ0V3WG5CVEJuZUpSdVZSVFhzblpSSFBlREd0NmlNLy9aZWJNbm9taEhma25oU0FVUFVWS1JnTGpWOHJBV3hlR2NjeGNkdEYveGdhblZOZkFMd0xVUnpENTNJQWIxV0FCRXpXaDN3QVNpTUFpMHJoM0FHb1NUa0h2NVV5NUFLbExBQTlFTmlDQVlDODhtVk9qdXBiMWdCK2JqOUtCd0VveXl3cGhMRitnSGs5RzRBWktXZU05N2lna3VZQVhyVzg5dWVDQlFqQnJEU2FBSXg3STdRb2pMcmJZTEM1MmdJd055OWNjU1A4bGFMSFY2RkZ3SFZ2dEVvZElUMERnT25WbllBZWdCOEVnSmY4UENvbjZXcG5FTi9ZQ2NEZSswbUFMY1lPNDc1THAwYUF3Vys3QTJiUmpNY2xKYjNFMDg2Zy80ODBtVFhBSlVndEpzK3RjWUFQMGtzOE5XQmdFZWRobVd5d2lITFJDdENOOTFFandBaGZmbVJPbXN3TTFnSFNRcXNBTEVzS29kVVpVUDJFMWdBNEpYb2hBVTRBcUZKeFh3MVlWeHNRQkJ6WFI1VUFlS2ZXaFpkNGFFQzVNU0JTVlpzbzdrUVpsNkd6eWFjRWlFQkR3REVYTm1NeWpCOGhLV0VEcXQzU0FHZXNIQURVVjNBc1B3SHZuZ28zTXNBMWVFT2t4Z3pVc0RNZ2JmMStnbHlUbEFIZmgzblNOZ09vWmpwMENlcHA1WXY3cWQ2TEtMcHdlQTJlUmFOSEozS0JKZWh1UEEzZWxDUk02ejQ4Z3ZrUmxvclkxUXlBK2NybWNWeWc2eUtPZ0MyVkRRRllka05seXY4WUI0bmhKVFRQMkkxbGpBZDR1bEpqN0JhWG9QNGd3VjAxb05sQllvNVljRllFNFNNdCtsSE1VaFlnM2l3RFRBZC9iR1c5U3JHd1VGd1RBSyt5VkZoNExidGFaekRTRklBcm51WHZhancwWUxBcEFHdHUyZ0ljRGJEMFpoRjVtWXp1cy94dzBocmdlekRNbjdjQXdONlI5N29mWlVndEFMQ0lxMFpFUUd3QmdOczRFNGd5cG5zRDhDQlJFeGx4V3R3YmdCN3lrMG5IV0FLYTg1WkNUSXlQZDk1RHU2eUE0U2xwVUNIL0N3YTdTWjlzTzErRG11alpIRGJtNVpOUjArb01uOGM3NnpQL2loTWRlNDl0bHpDdGx1eC95VEo5c09ybTJFNVpNZGFrRDM4NkxHR0xWYTMvYlZpQXlseU1oL3dGUFFnQTRFWWFNSUFBQUFBQVNVVk9SSzVDWUlJPSIKfQo="/>
    </extobj>
    <extobj name="334E55B0-647D-440b-865C-3EC943EB4CBC-21">
      <extobjdata type="334E55B0-647D-440b-865C-3EC943EB4CBC" data="ewogICAiSW1nU2V0dGluZ0pzb24iIDogIntcImRwaVwiOlwiNjAwXCIsXCJmb3JtYXRcIjpcIlBOR1wiLFwidHJhbnNwYXJlbnRcIjp0cnVlLFwiYXV0b1wiOmZhbHNlfSIsCiAgICJMYXRleCIgOiAiWEZzZ1hIUmxlSFI3YTMxZmUxeDBaWGgwZTNCUVluMGdmU0JjWFE9PSIsCiAgICJMYXRleEltZ0Jhc2U2NCIgOiAiaVZCT1J3MEtHZ29BQUFBTlNVaEVVZ0FBQUo0QUFBQlNCQU1BQUFCWGdYQ0hBQUFBTUZCTVZFWC8vLzhBQUFBQUFBQUFBQUFBQUFBQUFBQUFBQUFBQUFBQUFBQUFBQUFBQUFBQUFBQUFBQUFBQUFBQUFBQUFBQUF2M2FCN0FBQUFEM1JTVGxNQUVDSXlWR1oyaWF1N3pkMlo3MFFiK1pjYkFBQUFDWEJJV1hNQUFBN0VBQUFPeEFHVkt3NGJBQUFFUlVsRVFWUllDZTJYUFdnVVFSVEhaODJIOGFLSlNRb2hJcHkySXBlQWpZaGVzTkZDU0VRUVJDWFhpWUpFck1UQ1N5c0lwNDJJMzJBamliSnFseHpoQWpZcGhFUXRMSUx1bFJaSy9EYTVjMzIrK1hpemMvdHhlK0cyRU13VTJiazMvL241M3BzM2IxZld1L3ZZeFZ1bEFaYlVLQUFmL3k3djRKeVRxSCtNZFNFd3VYanhIUElKODRZVDVpMGx6TXV1OFpxNmZXdjVheXA5YkMxLy8wZitOc0s3NHNSRTBjazFGNjZ1bDQwZ1IxSzh0cExnUFNvbjVCL3JRTjVLc3pTbTQyVmRpRXZnVFplbGZ0OEtNTlJrckh5NzVxWGdlZ0k0ajFmNGxRUk84enBnWk5XOHR0TlhKdC82ZHFsNExmdTliNkhtcC93UXd3b0FjS2N1MDFJR2YvcWp5c3J6Mk9tbVNSWDJOSGpJV0ZaMTBGK0s0clU0ejhNdzJtYnQrSUNjQXowOVBiMzdqeU53czFySlIvZzNYQ1dGUnZnbk5pd3JVenZBZHpYdER1ZTFCOHgrR21NRnpXTzdnQTZ2TTdCUjVHOGVJQjBrMUZvSzhKc002N1NENGJ3Tm1Kc0hKSTU2R2p3MkQ2N01UeXJNdjBHN0VqeW5BTmJrWVZDelFoREtPK0VPT25TTEF4aHRNSG5kQUoramVmQ00zNUlGdlROOFl2STJBZnlKNXEwd3RoNXJLaHlqclNZdkJmQWptamVPUzNac3QycWN4LytsRE1Bci9vd2VKcSt6YnJ5YzBZYmRPWnJGVjB3ZTV1K0xVSWVlcjFncEFPVEVCTm15RFgxODRqNGFVaVo4bUR5TVpsYXNjSjUxYU1aOVhCWS84UStlckpodUEvaXFiS2hHMlRsd3NZck9rNjZHbDZmN2hEd3JEMU8zd2MwcElmSHdkVlJWcHY0WjVPMkZGOHc2QVc1WkdVMmVkOStROTZrNnd0Z1djQWVra0hqOFAxNnp0SGNZS2pET2Y4ekRUN0laOFc3Vi9TQUZWWm1tbmFxQWRMeE1ueGtDTU4reXZ2Q3JJYWVBSHEvTjBmMEtDMUVXdGxWU0xVZjdod0dyUzg0NFd5WE9WbnJ2UFBvT08xNC9SUjVHeTBjV3ZxbW5QQSsrQWE0SkUyTVlocHBsd0ZVelhLYnhOcTFzaHJCRGJWa0MyQ3hYMFZQcWNDbW9xQjM0RlpLVFUrUVYrWmkrYzFTdDRjTVR0aWhQUjNWbndhVFIzaHJaQXZISVp3OW44SmdqT29wbGd6eEpjZVZnUmZycThWQW04NExwcU0rN2o4S1RjNGdEdVBPeXpOZ1pQb1BxMVlHYU1OaDk2c0J4dkR3S01TZHk1RVNIRWZPaFdsNmU3blVjYnd5RkJYZXhPREZaZk1melpydUwweE9UTStJank0aDNqSTRtampkS1F2VEhQd3plS0JWTVBJOHF5MDh6eTRBbDdWK2VYZ1J4L28yUk1PaWVXVllObis4OEZVSjlIalJhZnpZSjYvS3dTenlWZ3JoNHRiQXVEejlGaGhyaTFmMmM5L3BMVmxkVmhIOVVKRWFKQlIzRXRwYVQxaEs4VnNzUlBHcVVvMW9ZeE9INXFqYUs3WXJmWno3d3BzdUorUmVGOHRPeXhkRkNjMTNOVStES3RCWGdqVEJadlIveGN0L2IzdU1UcCtDaGJOQkxTdWhiMTd6S3ArVTBZNmVvZ1ZIajhMZXNGQXpzcTJBRWUwZ1l5Yk1LMVpzMlZNcFNJQnBIY2NZSjhKWVpGOTdWd2tnZXN5NDVpemZTNGV2YTJucUVzWFZuWTRWMUQxL0RHcCtzOFJyUFZaaXlVOS9hc05YVjJ6YlJTMlAxVzBOMldIMTVnQXYrcXhVaWJOQ1VrZS9rZElQeVdGa0czOFQ0VGw0OTd5OWtRRXgzQmhHTXRBQUFBQUJKUlU1RXJrSmdnZz09Igp9Cg=="/>
    </extobj>
    <extobj name="334E55B0-647D-440b-865C-3EC943EB4CBC-22">
      <extobjdata type="334E55B0-647D-440b-865C-3EC943EB4CBC" data="ewogICAiSW1nU2V0dGluZ0pzb24iIDogIntcImRwaVwiOlwiNjAwXCIsXCJmb3JtYXRcIjpcIlBOR1wiLFwidHJhbnNwYXJlbnRcIjp0cnVlLFwiYXV0b1wiOmZhbHNlfSIsCiAgICJMYXRleCIgOiAiWEZzZ1hHWnlZV043WEhSaGJpaGNjR2hwWDN0Y2RHVjRkSHRoWTI5d2ZTQjlMeklwZlh0Y1kyOXpLRnhFWld4MFlWeGxkR0V2TWlsOUlGeGQiLAogICAiTGF0ZXhJbWdCYXNlNjQiIDogImlWQk9SdzBLR2dvQUFBQU5TVWhFVWdBQUFjWUFBQURFQkFNQUFBRDM4NXlsQUFBQU1GQk1WRVgvLy84QUFBQUFBQUFBQUFBQUFBQUFBQUFBQUFBQUFBQUFBQUFBQUFBQUFBQUFBQUFBQUFBQUFBQUFBQUFBQUFBdjNhQjdBQUFBRDNSU1RsTUF6VlRkN3lKbXEwUzdNcGtRaVhicWJlWU9BQUFBQ1hCSVdYTUFBQTdFQUFBT3hBR1ZLdzRiQUFBY1NrbEVRVlI0QWUxZGE0eGt4MVcrTzdNOXIrMlpYbU5EZ21KeEcyTUZoU0QzT3RsZ2dveHVHeS9oWWFBWGFSVVVsREJ0Q1FnaGtMRkJSZ29CZWtKaWlVaEFyd2tQS1ErNkl5SWxFa1M5SUNVa2JLQ2IyTjVnQVpyOUVSVFovdEVqRklqZ1Q4OHc0L2l4WGhmZnFlZXArK2krZmJ2SEd6bHpmOXhiZGVyVXFUcFY1NXc2VmZmZXFpQ1kwN1h3ZzNNaWxKZE0rWmJ0VE5RTHpjeWtXUkw2UHpwTDdnSjUxOFhwekZ5THoyY216WkN3TExvejVDNlM5YVM0bEptdEhOMmFtVlk4b2ZOYzhiekZjcmJGZG5iR0N3ZUQ3TVNDS1NkRU15M243ZFUwNkh4Zy9jTXhkTmJFM1dOU2l5VzFycWZtNjFSVHdYTUJpdlFpTmUzYS9sd0tZVVRXeFVVV2MwRXhjT0U1aHhiRU0rTW9yb3NIeGlVWFNHdW5NN04yVUlCV3ppeXI0b3pEdlBKZzQ5NVhmYitMSXhTOTVFVm5qcFFiMzBpbHNYRXRGVHdYNEk3WXRYUStKT1QxQXhhQXdPYWNEZjJKaktGcTlmOTRxZk1OajV6by9Kd1FyL3BDQ0RaL2hoV3h3ZnVad1lzR3Q4VDUxS3lWc1NxVG1pVTNNTFREL0Zyam9JbHM5NFBKajdIc2piaE5DcXNzZGRwZ1dXVElaSzgrTGFuYytDVmhaYVNteDYyUkVJZGRSMkFyTHF4UjFTVk9IVm9XTDZibkdjM2J0cmxpMXNXZWpxeUpuMVNoRlhRa2N5Z1g0d3JVcUxyc1U0ZDZXVjVWcHprMXJid1puQ2YzMktGUmxCbzZjbUFKTExpZVZqQlJ0V25UQnpwTy9mM01HV3JxSXhXTE9VK3VaYjNJWlhRa2s1eklkNFJLcy9DNGxxV09hMzRoeFpqSnlOVXl0TmVjRUpYQm8yVTRDRVpzZEFHVnBWbDRYQlV2cEZkazQ5bDArRHlnMXBOYlpVTFVGNEs1Y0R1aXprdGFub1hIbmF5UmFEWGRNK0FGRncwN1Q2N0NHcktIampUS0dRVEx2a0tlbklYSGtiaWFYdFVqSEI1WHJkR3NpZjFkVS94SjhHZ2p3UXJ2MUNCb3o4Smp4TnJPbENhZlJ6Zzg3dWd4TVFpNGZLNkN4OU91Q3J4VGc2QXpBNDlyZm5PNUlvSWpIQjZkSjljQlgwMWQ2RHJDZTY0Q0hTNWdhMklHSGs5WjlYZlVWZWdJaDhmSWVuSWgrTHFvUzE1QytFVlhpeTF1S0JabjRiSEM3YlVyQUtFc0dmYVFDa1hXbkRraEhvMThMaURNWE9STmJ2QmJzL0RZNXVMQmEzeUV3K082R3haUWR6dndFNDlzSEZzVUw5bjZrSDlRdGJGcEEwUGJqTEdjRzFhZVlnbXpSNTBuQjNNcDdPSlZURmFYaGEzQlFwVGtjZVhKczRkdi9pOVhtZEtuMy9QMEkyZXJBTHdlQ1UrNWhDQUl1V2JiaFBLdi82WVE5L3pUZVF1WWE2RHQ1aFNuaE91dG1NMEJ5NnJVMHJ1SlJYMTFkVTNXRytJd0VzSk5yT0h1NHFvR3dkZkVZVU9JTjJnOGVxVEt3SlZRaU9pZ0lmYWJESE4rd1JaYlJQbk14MjFEMHRoUmQ2WEFsSFpsalByWFhnb1VMRFNlL2FVZ2VJY1FQMkl5R0I1LzloQjkrRDFPQXdLTXRLNU5EWGJ3TmlGKzYzeXZYbjZYT0t4YTRCd0RHYWFjZklCTHJCZ3pxcXhjdm55NUk4Ukg4Ymg4ZWFBUWh0ZGs0QW1YNHgxL0h5Si90ZFQ0SW1HRXpBdUhmS2hNN1A2dlFud1dQdkVEUWZBSjhmeUFKY3dwdU1TdEo2UFpvenF5ZUdTdFVSQnMrVW5XUTIreDRiMEVKcXVQcWNuM0R1dTdWY0hrUnRFSDIxY1Jrc1BqOEFnV2N3UG55VEdHRUJ4aUFza2hMU2E1TVI0Mzk3VzF3YmpwdWg2TlZBMjNKUWtZNGpPRzFrbG52RFNvM0JFL1RrRTVQSzRMTm0wMWVXWjlPay9PcDlRUXdwc0c5Tm13RnVPeGI3b1Z1cVk2amtoVmhMaE5qemVBMjZHMnd1UldsZmhKSlo5NmVBeXRGK0xYWjVhWTgrUThLalE4MnJhbmxKR3JabHhXMFJ6YUl3cVpzSUxIWDlRVU1CblYzTkk2cGcycUFsSFNSUXJwMldQUGIxcUZNK005WXZNcFJncGk1OXUvR25QQll2MElWTjNsSSthNncyaEZWVTFSdU01ckcxeFRHQ1k3TXFobmo2dStpaGlzV1o1cnJPcWNEdGp3MjV1M2I1SkhqZHN6MWhla3dLTzFMZzJuaEZ1eEFpSEhkOHVDOWV4eGc1SGdGWm9oZklxWkVrYW0zT0JqR2lWc3NqRW14bU5rbDBWMm1ORUJqOWNOeGNqSjhGQzhZS0R5aVdZNXJ3SjErU2c1bDFuRzUzQmpuaHluQmt2SVZqb29wU0tjVU1kNHJOblpTb1cxREhpMEMwS1I2OUkrMDJ1aUc1bVdNTE5IYjBwSEdETmZ6SlBqdE5wR2dpeXd3cGlPOGJnUS9yQkdBNC9TZmxBVVBHcExSSXhZc1cwNUtHRkJOTFZoa3NNaklLeHBDR0VPVjhzV3pvbVZVYWtCQjFBL3VvNk44ZWdRWXp6dW1aUnNIamZ0TE1DWXVBWWJmMHorbVo3bG1HWFJ4T0NzM2hxalczRmRFUjg3SEdhTXg3cEpZVHgyL0g3c0dMSjI5aGczZG9aRzRlZVNYNktoTXhUN0F4UFd6NVBNcHFmMzQ4Ky85dW1XTDZ0YUNrbFdyYzhVTWw4aUNHQmg5TEJqWm85OExJMVZvV0QwaE5NZlJzRU15d3dFOWJMVlRPdkgwcnRESVMrdWo1TjVoS3VxQlhwVkR6K09hMTc2TE9GTjBVekozbU0yMUNUREtUREJGQjZYd09HUC9lZkRNVm1kekNNTTB3T0tiRVVQS1o0L2FFdWNKVEJ5Rlhka1NvMlVxZnJZZnNUazZJRDg4aHc4K3ZyWUZxYVJlN28vMGJQV3QzVlZtaVdVNnNrOVpuU0VVejVwakFPQWNYM0VBTEJmSmVRY1BQcGp4OUI0QU1Ib0loRUlnaE1pM1N0UnFRWHVxWjRjQm81cWt0WVlIbW1xZUZYbW1KckhqdFh5enE0cWM4ZlFTbGFoR0NUVmt6dGhYclI2Tk1lTWp4ZnNzSjJEUjkvUGlhd2oyK2lxNHJac3ozckZGNCtjVEZHOG9HTmZ0SExDRlZzYko2dnIwaUVsMzNaYm9lYmdjZWc4UE9ScEdPdTJaZ3dEYzIxNThjWEROZU5jTUJLbjdHckRDdjlLWjhmVUJxaG82eXJsVUR6Q1lkQjJQNDgrMWp3M3BtRzhWVE04T3JQNkMvaE82Qys3Vkl5NXZ2ZG1jZS92ZFUycy9NNWJEdTEzUk8vNTZpTm5yd1lyZjl1NDV6ZE11bm1tZVhKRDY4VlZYalI0ZUtiTk94U1BQV2NsVkQrdWJGTStEQXRuNkVrWDh3SDRISTFXczNUekxPc25HdXkwelBKK3NmOFhvZGpmbGhHNmxWdENuR3VJQXcwcHRjU2JIMnlJaDJRNkJsV284VVpEbkdPVEhaa1NwSGx5Uzg2TDI2d3JOSG5uYzF1L0h6dkN2c1JUUFBZa2J4azg3cGllazFRN0puWlNENDl0clk0YjRyZUJjRHNUbnFHNDNnMkN0MGJhTCtxTC80Q2IxRmZLVnI2NUljUlQwYlZ1Y0NWU2kwT1NPdDNTUExtYTgrSnFxa1VWZXRvNmdPeEhhc1B6bXVTTzlPWEc4dWl2NTR6TUFzSG1uaUlSNlk3VjMzNjA3SXVEVmJYcUF4ZHNRSmovTEw2ZEhxVklWeGZ3OEZtQ1lCMThsNTdtU3ZIa1ZpeFJMTTFkTW9oNDh2V2NtaEJWU3BJQ0JnMHk5aUxvVGVaeGtjMWZBbVRRcnhpMkxoTEJBQjdBYVJub3F6RjYwYVJEcWlVRzNLMHFFTXFSbmdVOWFxd0hPcktwYzJxeGx6SG9XRlVGM0wxblgydEFXWFlkUE9EcmNtQ2xTVWtuYUJWdWlTMVNqaWJ6NksvWFFLQ0pVQkMwZHVXamJlWjBIU1dsYU1DdVREaWwxeVFycXVnVHhobGFNNDBRR2FtSEU3RXRzNmpiMEhhQUFaWWFxajBwWHZad084NkNvRzJVR2l5U0VzSEpzV1RDeVR3Q2ZVRFUxWVVHMnBZaE5UemlqY1BkS3FHdmhkZ3NuaGh6QUp0MEhoaER1NURiMHFJWm12cEJkK3FLaHJ4SFVvSVpJSGlVUVRaNFpUQ1NYYktJYUgzWkZOTHdRaE9NUHE3c1MxR3J5Y1FNbTJOZm5DaHFEVVdwcEpycGdqQmo4d1h4VXhKQml5Z3M4NTZNbHp0dndCTVRzSzZNMHFjSnl2cUhWc2xhV3FVbFFvb25GNzdsTm5tOTlwZmY4M1JvdTBkUnJXcXFVcS9yRkdtZndZMXN6aTdGZ21EeFRiSU5SNWNvQXFtcTA1TXV2TlpTQWR5TjNpaEFXenhIZ1NXcEltc05aOVJ2VStsYWZOQ1FrcWdDa21IUklSUnpUUVlkanoxV0dERHJCbE0vSVFuc2Nvc2JRWURtUDIrUm9TV3lacTJyQkdvSjNaUkJweHBSUXJoTjRCMDdOU1MrbkV4MHpHeUtrQ0Rwc3VmVThEZ3lPaVdUNUsybFJIRFpieG5tV0M1cWpoeVBFS0N1SlpEMDVGQmRkakc1aFdWeFBVSGZkVkM3bDFURjRhNGVESWpvRTllREdtWW5DMnFKYU9qY0gxSloydzFEdjJYNzRrM0lLb2ZIdDRuREt0R3hWK25UZDBRS0cwTGhtcGdFMU5ZTkpxWkxHUnlQNkNqWjlwSk16Y3NIRUN3M3Y3Z05YblpVZ2ZpWUpQUG9kVWtHWFN4ZlBHNDBydUlOa2JpdkEwdjAxNWYvbENqOXhPWFBCcVhMWDJnZ2VQalJ5MTJKM2pZbVVjYklMRGZoUmUwRndhZDQzWkQ0SmJ4WnhsVW52RTBtQ0lnT3RZQWlpQkozOFdBOGdvdUxCSkZYaHdzalFXcVNxTDFKZVZTbzhNejRHNTRTNWdzUHY5WFk0Q2VRNDc3L2ZsSzhCY1lnQkRmYmpOSno5RkpWWDFWSnErSTVyUFRLRWRQcnJkT2wrNFg0b2k1TVByNWJpTHQrNWUwZHhXUFBLU0FsOW9WcVhnUWh4WmNJNVBvUlVuT2FJSFFsUGJuUTFFWTluMUY0OHQ0ek9xZGdtUGdMMTdNZmt2alhCMGhiQ3U5cDRsRTdQUGZHbTI1NjQ3a0c4WGp1M2p0dnV2bnNPVDBZK3hJQjNQZmpRNERvVHJ3dStEVkU3UFVCK2Q0VnlsNG5FRnJmcGlEUWNmMEk4L01BSlRrZUlSbDFndENWOU9RaVdWZDcyMU40OGo1eWJTUGpWeDVwM05XMTZWLzY2aTBIZno2dzBiR0JGVSt6Q2ZYS2gxSGttejgzNE5uUVBiOURjYzFqckI5YnJuMkJHT09SOTJPS0o4ZEw4Y01kMHByNVhBMDk3RE5xYTNITGdKNVN1cUY1M1BUMXNTOXRuaVFBZmJ4S0FkZVAwRWZKTlVGVFBEa0NwMTRZZEFlcENRV0FRMWNGazNzaGJobFF6MTJacUhtczhQR0FKckEyd3drOXFqZ2VEZGVVZitpSnVLU1llZHR3Q3BDSmt6ZGhSN3NzRFArVU5TRWF1R09ZNkVDMzFyYkpzdXd5L0UyM2dJYlJjRUFwamtmZUhnM2xJTENzMmNGRmdRRmhUbGZzVzFpaXVzaE5PQUdHeG93VGp5ZWVDZURuWENRNHJsSlZMdDROS0l6THRJYmpFWDY5U3FJUFphYW85bWJNNUJnaVJaNGwwMGN1ODg2ZUM4dFF5d3lpa2VJUi91cUxHbVVSQWJCYzFWRXpyM1U4ZHR6Z2RNbzQ2aHA1N0tPZnRCTmo4Y2NtOXBWbnduQzgyVGpCUTgwUzdFQTlXTVFnVnJQS3NuVWE2UjNiNXNacHQvTU91Q1NFSWE4SzgzZ01MT3RaZG5Zc0MyVUsrSTZWTzVPcGY5V0U5TE9sK3dLMlp5ODRpWjZEUW02ck5QbHJ5UVhUVnd2aWNDRGhkbVVJRHV4NWhVa3RZNE1HbFBsY24wYXVNNm1ZaENTMXFHdlM5TE9tQjhETlBqcTBzZ2RvcVArcFdTWlBtYVlJWFhwaUlVRnJYR2dhb1dVZ1NFMTRjakpQK20wbmFlN1RFZk5CSSt0UksveHl3c0xyRVdIdDNsVk1CcmNlQU5vVDBrY015cDI3Wlo1UHFtL3pGaHFIWFVVakZBMWFsVUNIR3doNWN0d0JWWGlaOStIOFJrY3F3LzAwbzBwY2tIM0RTeTlINHRsQlVHcmRqUTU3bnhLNG9YaStHcFNHQndPSlYrNklQeGtFVjBMNzYxc29YdDE0Q001YncwSm80bVlNRmFlZEhpNU4weDdwSkR4b2ZPSjZpczl3RkNiV1NnL2VTNlBiU0lnZmtxQlNDK3VyYnBoY0NlWG5wQjh4aEdGWHY0d1ZWeUZlYlNBMHhKQUU1THV5L3NuTWx6c0ZLL0tIWnJrdUZFTmJlL0xzd2NjSDBMeXZmbDZueUlYeHFrVXJ2ZXZzNFYzNHBGUmZOSGI4K3kzZWg4SlRlWEpiMm5ZWmVqTS9ON1hGMElSMjZqTlRaSDZPb3pYazgzb0hUZ3VWUmR3TlNjT2FCclpnbHQ5VXBscCtrY29zaGZveGZrM2h5YTJLM1hqdVdlTWo2MU1UcFg1elZubzB0aVI0bk1hVDYvdmFNM3Q5YUZXRmQ5MVhCclBUVE9GeE9iOG50NUZ3UzJhdlVUQzhQZ2NpbkVRS2o1WDg4bGVMamRpY2N1SHdobWdXenB1YU1VckthanUzSjhkKy9Fd2xYaEJZMHo1WXdleUpiQTA0NzdHcmxuQXRZZ2cydXBNY29HM2FESUhTWjJmSW5NajZiNThSNHZyYkJ6NTgvYy84ZUhic3krZXowNzVaVXVoOUJLNW52bG5xY3hUMUtJbHpiN3o1Yk9NVnplTlJ0TnN4emVNV09HNkI0eFk0Ym9IakZqaHVnVys1RmxDZTRTdjZUcCtodk5Ldll4NWZHVDM4TFdkL2poaytib0hqRmpodWdlTVdPRzZCNHhZNGJvSGpGamh1Z2VNV2VPVzB3RnpQTENuZnNwM1pNaGVhbVVsSG5URFhNMHRlL3ZOSThqUlA2cGtsUzUvTGt6VUZKMlBISElsNU5PZVJwRlFpQWVxa2ZRSTBLdnJSUVB5RFBLKzRvemlQeENzZ0k1Sitaa25LTy82TS9ERndmOXdIVmtkeEhrbXMvTlJvSysxVEZ2eW9VZkJiQkpGR3poWTgvL05JTE9reGdmUXpTL0RKLzdqK3lLYm5kckZPeGZFL2dFcEZPUUpnTy9YN1dIeldtZjhySWw2cmwvczhFbDUyVmpqanpKSUdlS3huNVJrSGY3blBJeGxYRjVPVy9uMHMvVFZaVENIWjNvY3Z5M2traG85eHovUXpTNkNPQlJVeXRCOVk1VDJQWkZ6dDVwS1djV2JKNkJzZE1ObWN2b2dDNTVGTVg4aVVPVExPTEduVTIrQ3hQaVV4b0JjNGoyVDZRcWJNa1g1bUNiNk14QjhRUmI3V2Q1NWM3dk5JcHF6eDlPaWQxSkhqNUtIOHpiZkFDT2s4dVpiMUVQR2ZELzhzT0NwQWRuckdYSTZNTTB0RzhIRkMxS3pwTUhPR1dvWUI5bGtxZnR6aVg4WEh6aVBKU2JnNFdzYVpKWTA2L2V4U1JDR3RKNWY3UEpMaWxjK1pNLzNNa2cxeWNRb3BwUFBrY3A5SGtyT214ZEhTenl5Qk9zck56S2QzV2QwdTFqV3hqNFpTRjQyMk5nSk45MzVNTUVoSDlveFNQL3NtZFN5bWtHNFg2ejcydlRQVnhsL0svSXR6Zjk4SWczUlV6NHd6UzBnZGl5bWs4K1E2NEt0SlpIRGhUMHIrSDNSbmlyOC9GWUZaN3Vsbmxpd3B3U3Fpa0pIMTVFTHdkVkhYRFRzajhML292UE5JWnFsK3Jyd1ZidE50RHFtT2hSU3l3SGtrdHRTakNxU2ZXYktsVndDb0s1cFRGYjN1M0w4V01wdi9nZkNiTnZ2Qk5lRG5rVXhGdmhEeWtKc0NTMEdwbzFMSU14YWFKK0E4T1RtOGJ1czhNVmxsNTVIa0llcHdycnczT255TnQ3TkkrWjAzSDM3blV3NERvVC82Y09QZ05kdkJ5bjBhR3FacHYxYkgxQkZ5NFpaNy9rSG1MZVA4azd1YW1veDlzRjJzc1YrSlhSQ0syUnl3YkhOTUUzZ2R4QUhYUjF5ZXBSQ2J6UXZ4MHdNTEtuOUY3TDhQVGRHMFA5RUlVYldwTnFEVlVlNEU0TFkwVU1rdG5IcENFbGp1eXo5WmQyMG1uV3gzUUFpQ0hPZVJ4SEpQaUg1Q2lPLzZtOGZ2Y0w4SUJ5dVIrSTVCOEM4dDE1cjRtNTM2b1B5MUF6TnkyZDNWUE9wR0hRTnNmaEJUeUZNSDNYVkJwbk5FNTUvd25RUVZCZXZKZVFTeEFSRGJpd2xKTWFvK2NsWU1ndkZxU2l1UDdQLzVMZlVyY1ZrL2tiaXV0dmVqUFdQMDZBd1pTcUZvMUZIdW5PUC80bGZEaG1VTmpDekxoMDFreEQvWlY3MzhSYzRqOFFpTWkraGQ3OEJrcUxaTnczNkYrbzg3Q1ArMnlycGxCR25aOEpoeVpnbHQ3Yk5yaWxwRSs4dWY0ZzBncXRJMkQzdmw4R01TRXNiK1FIS2VuTW1nbnNQWXVrbkxtVjhmY1V3TW96VXBDYTVQTlJScnBjaEFJS0hxUjMzMjEyK2srekY1WmdsSVdIVk1LcVRjRVF3N0paN1E3YmNsL0Q5UW5TY25LMk52V09Uek5ndm9jNi9IWW8wUHRJeHBvSUZvUUxpTEJpSWRxVzBDdVZXSVlFdnphUGFIbzJSN09YVlVDbG0xS2NFSnFtbExYR3ZwRm1XN3JFZ2s1OG01UEFoUnJjNXdDTisva3NQSGhDR09MNmhrRXE0cUJlM2VLUWhIYXRzL2RxNXJSZk80eVF3UzVaSlhWTmNCUEdwKzdUYjNBQXVkczkyTDZYTjhEd2xOaUdyVjFXSDVNUHUxY05pRThLYjFESGRBYlJmWTRQcWl6YVEzTHRweDQvMnE1dEZzNUdoUlpkWmRGNlhhTVlVY0VWRUludmxIRGp3T0hESnMwSE1zNW9KYmJLaVUwSjR2dWc0ek85U3hacVdDT2xXQnVLTzdVK1lCa0dBOXB3VHJtc2V0bEVvdG1zVUt5a3RTWml3Vm9tR1ROdTl6bHIvbTh4amZRb0lvNEJwL0hvbkNtWFNIQ1RmMW9JbmFlZUFQdVJCaHllZ01ZRDBubUV1YXgvaVpKVlFTVjhlNFFoSnRpSWdwelMrR2RpaStSQlRpRjhyWDVabVVpakg2QmpEeENSckd2R0dYZWpJTFdDUmlWTEd1VDBEV3R5dmFMdmF0MUxsQ29qMFhqaW5rQ2pHSG9kaEtaSWMzSmZtM1haN1hoTnQyMDFNRHFmRHFHZURZSjJUUld1YWxmK3dDRjIxdHVFWU0vVXdjdzltNE5zQ1RyajlVajVaNFVRWGNmY0VmMWoyRmxOc1RBM0xhb0RmOHVyWnNCeHNFZXBZamNURGdBUDg4RWo4bEt3YXRNRVpBbzBCa0xkZXlWOGswa0dPODd6bnRzTDRKSGhjOUswS3Q1VVJ6NVNIUWh6anM2bUtnbXRkMWtCN0p2UTlsSWlweks4T2lZTVhSaktWa1JmdmVRb0tpd1hta1h5YXFpbFZzNC9pcmpFd255V09OMXhxb2tjcnNNcUZGdXpxR0JyQmlDMUJ5NzBPSk54VDdBNTNCUFBnWkR3WTIvb2xxMUgyTXRtZnh5ZG8vQUlRdFZCZlgvbE1XT1hTbTFzQ2lXTTlTcGpNbWtaNTlwNE13QkZ4NTAvYytoR20reVBOVGVIb2U0N1dRM1BBR2pwUUt5WGVLUUhZblFpWjVqS2tqT1V4K2U2RmpyVG1EaHA5bTFkOFVUUll6d1Y2S0RRVlJrNXp6aVZyd29wQnI2QXRScEx2aWRtREt5K2hIa3NlWU9rcno1U2tQVExhVjVrMS8zbEhzUEpKY1ROS2dISk9Hdm5YdUpJVkl5eFRtV2VvNjdDcktTWDJNcTZOMGE1UjdxTEpBOUt5SVFJNjNGVlRlVXoyNWllZVJNQUxad1JRZXdjc0xMRU5rOUtiOFA1cEpuWnEwcTNGMVZGck14QVRENDU0aGpXSk1FTTlVVHc0RFI1WGg2Q0EvanlTWm1nWkJ2VmtsQ0tQUEdodFIySnc2Z1hHVjNoa0IzVWhmZ3NlRU9zcGgxZldjMUU4ck5FdzFRVHJWazV0OEhvbXMxc1FiNm56R1J4cjVkc0pES0wrZW1Md3FNeVQ4bklRNktvVzBWc1liSHJscWdseHlGMnNBSjU5SDR0YzhLeGE1YnRJb1VCUTJXNkR4MGJZOU1KYlFyM3NTYzhoN2lDQkpkVlFLdVMzUkpZYlRRYTZhbE5lT214WVpmWHUzam1TZVIrS1F4NFZhcHNvV3FlZjVPY1RqSmV5SHJmb09TQmpYbEJ2a24xbUNsS1E2eGhXeTczU1FxeWJ5dGxJOHVhSDE0dVMyK0thQ204NDJHOUNFWjgyM01NREd3R1VOdkpvTmJXUGVvZnFPaUdFcVR3OU1SWmpMaDNpS09zWVZrdWtnOTF6VFBiazg1NUhJaWt5ODdjU25vRFEzZU41bGcwelJuTEJ0YlQ3YVFDWDdaNWFRUVJtNGJDWkVMcXRWU0s2REtOZUtScm9ubCtjOEVsUE0rT2NKajZPMUw4cTNNV3ltQzJlYzVsSnROeFZaMTRZMXZwNlRwbzYrUW5JZGhQeHN1NXFsZUhLNXppTnhGTWFGYUtOMWx5NjMvZzM1QkIxdFFQT1N0bU43UVhlTWYyWUo1dmt2T2pvdU5BTDkwenJLZGJEUGl3MDJrd05oandsVHVPc0lZbXh6ZXNQQTQ0TGd5RkZvVS9ZMmgyeXFSV28yZ3kxcEg5SS9zd1F2c1puc3VRS2gzZGIrY2gxa3FnbmtJV3RubFRmZmVTU3VuTEdoSGg4ODVMb2c1bXgxbTJXb09yWHRWaUxXOUxJSHZQU0JSYU4zT0R4bUU4aVhOd3E1NDNTUXF5WndrNTVjdnZOSWJESGpBMUM0bHd6R21oeWxzRXhrTFNaOFBUbFltZ05GZ0dtK3ZzQUtRZGRreExQOS9CK2tYYjhQSG8zbTFXd0lSR3p2SW0rS0o1ZnZQQkpXL3RoZ3g5VjFVUzNWb0d2UDZ5eFFSeW1DN0V5S1phTmZRalFaNFpDWXliaE9LN3krMDBHdW1tbWVIR1NKWFVZUWlBeWExbFNPbFQ0aCtLaGJGV3FwOXgxbzVETTYwMUFyWDlzeDFEUGQwckZ2RElCTXRpdnowZ05QYUtXV1pwYWFjU29vNmNtMVBGcDZsVXpXeVQrUFJJSnkzRHBtUCtsVGgxMkYva0Z4b05vS1RzMVZDUUtQMnNFclI4WkRHREsxaFRxT3VYUS9NT2RpeHhDVzFCTzdXTlB5RWJ1c01nRTdjZnFFcXZLRU8rUkdFbG1MOUt3cEtFVUtzaElhemlDcm10dS9zcjNublZtQ1JoaHpiVk1WSUdYV2t3QzZoQkVjempjWFJnTFVmRm8yRzVMODgwZ0lPZGYxQVp4VTh2RGpmeHcrUHpEbzhMeXZmZC9qZDhqOW15V3NMWFkvZVBpL2NPMWU1eXlVZDJaSjZOY3FGcnRJUk9EejdKa0NoazQxMHp5NUdEVytjaGc3ajhRUW5QaThYMVpwditrUU55SUplbGFKTEp6VDYwRzVKUTdQWXBuVmdIeXBhVWo4ckZ1ZEtLTWZkK2xKRjFQTk5FOU9sVzZwMmFaQnp2aDVKSkpjbnR1VkJ4djMvSzZ0UE9Vb2ZSM2JNSC9lNXFWNVIvbnIwZUdkZnpld3NPU1pKVFlwUFhEL3QxazRVMDBhV2kvYWhJbUJqbWZOSjZMUGl0RGdPalVWTVZoaHBtT2JTVTh1a3hxY2gwRm00aEVrREszNW1aWTQ3Q2J6YnBPZVhEYTllWjVIa2wyS1MwazVzOFFsamcxaHBEbnRFQnJYWEhoU2FKN25rVXdxaTlKVHppekprdzA0RlQ0OFRyT0xOV1lvckhGeWxqWUxXc3FaSlRuSmVjUGpqVHVQSkU5dCs1NVhuaWVIeGhseXkzSGp6aVBKVStQa21TVjVjZ0hIR3g0VG50d1lJc2tUUk1ZZ3p5V3BjSW5lOEpqdzVNYlViYzdua1l3cHlTWWw1N1kyYVZ6QUd4NXY1SGtrNHlwcDB0ckZ2QUJ2ZUx5UjU1RVlQc1k5VTE5VGpNdWcwcnpoOFlhZVJ6SzVybGlJbVdMNGR2Uzg0WEVhVDI3dTU1RzRPbVdITmd1TkhqMCtleHk2WmMzc2NsUUsrekp4RXVvYzAyTm5sdVNrUE9MRDR4U2UzQkdjUjVLbnh2NlpKWGx5QUtjbDNBTHhOSjVjdjVCbTVLeFVObHFoWC9hSGJHWjFvODhqeVdiTnBRek5FcFlEVFF3OXNWKzFPQlczT0dCaEdZRWpPWThrb3l3UFBPdVpKVGY4UEJLUG00eEl6YXptWmFSUEFOdGZLU2JnNFUwN1g0S2NpRDFYaEJuUExKbm5lU1QvRDY5eThoQTBoR0Q4QUFBQUFFbEZUa1N1UW1DQyIKfQo="/>
    </extobj>
    <extobj name="334E55B0-647D-440b-865C-3EC943EB4CBC-23">
      <extobjdata type="334E55B0-647D-440b-865C-3EC943EB4CBC" data="ewogICAiSW1nU2V0dGluZ0pzb24iIDogIntcImRwaVwiOlwiNjAwXCIsXCJmb3JtYXRcIjpcIlBOR1wiLFwidHJhbnNwYXJlbnRcIjp0cnVlLFwiYXV0b1wiOmZhbHNlfSIsCiAgICJMYXRleCIgOiAiWEdKbFoybHVlMkZzYVdkdUtuMG1jRjljZEdWNGRIdFVmU0FvWEcxMVhudGNjRzE5S1Q0eU1DQmNkR1Y0ZEh0SFpWWjlMMk1zWEN4Y1hBb2dKakl1TUR4Y1pYUmhYM3RjYlhWZWUxeHdiWDE5S0Z4MFpYaDBlMnhoWW4wcFBEUXVOU3hjTEZ4Y0NpWTJNRHh0WDN0Y2JYVmVLMXh0ZFY0dGZUd3hNakJjZEdWNGRIdEhaVlo5TDJOZU1seGxibVI3WVd4cFoyNHFmUT09IiwKICAgIkxhdGV4SW1nQmFzZTY0IiA6ICJpVkJPUncwS0dnb0FBQUFOU1VoRVVnQUFBNzRBQUFGa0JBTUFBQUQxYXZwU0FBQUFNRkJNVkVYLy8vOEFBQUFBQUFBQUFBQUFBQUFBQUFBQUFBQUFBQUFBQUFBQUFBQUFBQUFBQUFBQUFBQUFBQUFBQUFBQUFBQXYzYUI3QUFBQUQzUlNUbE1BTXJ2djNhdG16WWtpRUhaRVZKa1ZwS09QQUFBQUNYQklXWE1BQUE3RUFBQU94QUdWS3c0YkFBQWdBRWxFUVZSNEFlMTlEM2hzUjNYZjFYdDZldEpLZXRLSG9VbVRKcXNFVXZJSHNvODhnN0ZOY2hYczRrTCs3S01sSVNhQjNkWU8rUXBOcEdCY0VnaFpCWmQrNUU5WkJSZVNKaTI3SHpaZ2NFQWlJZUZQa20rM1R2b1oyaVJTR2hxU05HUlZDT1ZQVSt2WksrZlp4bjdUMzVuL2MrL00zU3RwSmEzZXUvZlRwenR6NXN5Wk0rZk1uRGx6NXU2OVVWUmNoUVQySzRIeWRmdWxVTlFmWlFrc1BUakszQlc4N1ZjQ25TZjJTNkdvUDhvU0tQUTd5dHJaUDIrRmZ2Y3Z3MUdtVU9oM2xMV3pmOTRLL2U1ZmhxTk1vZER2S0d0bi83d1YrdDIvREVlWlFxSGZVZGJPL25rcjlMdC9HWTR5aFVLL282eWQvZk5XNkhmL01qd0NDclBmbTdQUnRINm5ucE96NnJGQmUrL3pqZzJyZVJuZHZqWW5abHEvVVhVaFo5M2pndGE4ZUZ3NHpjdm5LVGFmRTlXajM3c3Z0bk5XUGlabzhhVmp3bWh1Tml1UDUwWDE2SGNxZmxIZTJzY0NiNGJsbHNheDZFOFVuV2Ixdkp4NjlCdVZkOXA1cXc4Yjd3TnZ2b0ZkL2JOL0pjaE9EdWZaZ3pQczdMRFpQR0o2dFVkeU0rRFQ3eXhiemwxL3FJaWxqekJ4UFpPVDdUMGFvRDdCemwxOTArdHd2ZmFHdmthWjY1KzdrU0R4aWdhSnhCeExRaElJeHkwN3lSWnlzK3pUYjlSOE9IZjlZU0tPVmFEZC9qZDkvamJHZmdaMFMzSG8yWklKT1F6b3BobVlVOEFWRFJLSkhsdE5RSTU1ZG9PMUIvVGdQeWhaMlBjRlhXbWNyZXYwL2hMdmVXbDg5ZTNTM0dwS3BaOTRXdjgxSDlKWmxlRHEvYnMyc3I5ZXBTbDNnb1gwTy9QQVo2dUM4OXUvcUdwSHB4b0M5UHhORFJLSnlrNENjTXl6cGZqdkIvV2dJMFRoL2pkZXlGUlFzb01JSjhydkV5Mjh3QUdUSHFFZUZ3aU1KbU1YcFc1bXF4ZFhvNlVzTHFZYUlOMnZPNFEvQmRCRDh3NEltUkw3U2hKMHZQT25CeStmNzdwUlhYRmZwVzdhTXQzdURHZkl2NTJ4Mno5TGlyamVrSTVLTmZhQ2R2U0JCdnRKQzRqa2syMTlUYk5uVGJFcy9VWjNnYXdaa1lKVWxmVlQ2bzJtMldOdVE4Yzl0N1NiOWNhNy9rWW5oK0tTak1VN2RRanp4NkNKYnpWQ3ZWUE1wOW5ZZGZKcFRYMlp3ZHBnOTJmcmR4cjR5V2NEeTh3VDFqbTlDMi9FdEQrNnFSTGJ6WGJlcjkrSnpLbVR0Kzg5cWNFT1pxYWVWMk14MitRRXBKNFZNVmhuZTFrQldyWitTeWhQdW9GemtyU2l5ZTh0SDlEQk9GNlpVN3V5UjM3OVJ0VWhoUFRHMkxPRTVHYWdDajJ4N2xMTDRSaXpCWDhHT0VMdlV0cGxBRUwrRlVlcEFTR2htVFhmc3RKTVlpVXFIYmRzbVczdGd1V0FmbnV1c0hkQjBLRGUxVitWbVI0bWNGdW1HOW83Nk5qNlMwemZLQ0o3bmFuZkRTRFVKVkY1NjlrV1FCVmRidEhKeXNEZGtlbzUzUVA2SFI5Q3pLZW0zWjlUVU1WNTBTcVd6YTVJWVpFM1JvSzB1U0xoOHJZOVFMOG5VV1haclZLNTRPWXBkN2xGSjhkMnRmeUc5RHV0ckdoYVlIa2hZOGFPMEZvcGxYMlNhUnNLVlc4cVltVm00QksyTmtDL2t5RHFCcmhLYWhBcHFuUS9OWVNSYXRNNzZuUTRLdURsTERCL1M4d0UvcnoxQmdOUFdIWUVjMUhPMWFZWk9OZ0FuWlZrU25GYW1WQi9wbjFHZGViR1lhZTFhYkM0dTl5aWsydHMwZXJkd0dSQXYxSE56QzJieHN6TDdWeG1lczd5YmpFOTVhWXR0cFJXVlpNNkl1L3FmSkthalpvc28zd0RxN29ESDllbXdRSmZidEhKVG5JZHMvcnFTWWIwdTVGYzIwVGRPU2RVNGFGblFEMTJjVjNsYUsza0dialNGeFF3MnRZYm5ETEtWelZjSmpyV1VFaVdVWDRKbGJwMlFkbWR6cUtvWWhaNUcvZllwcXRwUVdYMUphVGZ1Y1RhSm1sQVVZKzBzK2laTW1PVEtaUXNmU0Y0V3NzYXBhTTNPQTBFRmpWWUpWb0Q5SXNGMnAzMDIrNXl6T21VbkYyMUluMTg3Mk5xb2N2WmhaQitUeVRXTmtsdXFzTFlwZFJNODdZRlRMMS9JVitJejlzNVd5VTloVUFiNUdRc2lrNnhNOWRmZUU2Mk1RQVB2a0RWNVJhZFBPUFhpMWNEQkF6cGR5TGx6d29TZERqdzhIeVFuRlhRZ1BnWFpKNjJQendLM0dQR3E0N0tTdG1uVVh6V3FpcVNnNEpvTkNyc0RlK3N6MlVZMXp5azZCOUx3SnoyV2ZLeEg5SXZ2Rk8vRnFkcXZrTWFUMk1OaUg5WndtZVI1c2F6YVc5ejE1UldXeWcrbnlJeDhCUXIxbDQ1cjN2Q0Y2Z3ErNVNlYXVyNEFEWXMveVVQMXlIOVJ0WFFHWEJwMjV6alpiVlFzNVJHK3VYR3RpSDlMRjV4VGs1cU9oblVwdHdpT2NBKzgycXJCbi9ORjNkdnVpNjJ3VDZtcWFhZU0vazZFTlJ2TFdqWVNuY2dHRkVmU0g0RFN1dEtMRzJmQWR2VU5hRmZFZldJQWJZVXBSQXEyZXR2MUVLMUZZV01wY2FIUHVyUnliR243cnlZZDJIaXFmMmY4c2pBZEUra0duYVBCZWlPNjVOSVZqNm8zNlVNUS9CYjJIbXVXMFM4U2V4cHY2SUtsSDlGTVltdUFpSkFLWndGbkRRa2RySUNwV2tyclBTanQvVmY4M082TGlVU3kzWjEwU25sbVptMERTajk5ZzM5NTM4c2pYbzBrR1kvNW9lbjk4YjlLbnU0UFpBSmUzNElaTWg1WGxYN2xmNm1Tc3A3VUwvbHRHUk0xVnVoa0Y4d1dYL3FxNzk1VlJYUS91Z3NNdVFTYVdhaWNYbkNSMGU1dmwzcUJuZkpCSTJaQ3V2ZndOajNLSXAwSjZzZ3c1N0lqZmtXbEZPcGFNOUVoVEVRK2hhYjBOR2xwL3ZkV2JiVGpzYmlSMWFqUDhzU3VlQVJBalR5RTZBMVMrV3huSlFEbnIraWluT09ieXBJbWYrZmhtaS9iTEtEVXBpcDNHOG1qV2lsazM3NXJwZTA3MXM3WjdxYUx2WmxFTUI3WXZiZEdrUlAzdGhId0djc3lob3BGWjJjaU9ucGtiRTdMRE9pa1k4Z1VYNDBpaXJ3TFR1WDJsRVU5R2tOWXpDRUppTlNIYVlEd1hCekxuQWdZT25MVEFYQ0dkZkJKVUVtOForZXJMbzVBUXRueThEZVJESE5WRWUvUEtKSTJ0ZW0zRTlrU2RndTJDSWlvNjRhS3FwME5KZU9rRkNNeXpSSG1HTU45aHhlWTl1Mi9ackdvU2NxNi9UYzJhT1RvbHROZHQwQURrNmt0NjBWQTBKRVlKRVRNTTlmcWFldmJyenhwaTFlcFA2ZDhpNkpxalNLbmdMWmZvUEpacWVhY29HbE9MTVJPT1l2OTI3aFo3RjBlTU9taUhHeHd2UGJEdUlHS3RZVlhzOUhJaG1kN0toUmU4YTNJQ2hTaDNhZm91RzV4QjZSbnNhYTRpN0l3TWwwbkM4MmxUQlJ0b0pWRXdWUVJRS1N5TDRUd3YyWkJDeVVqV1VrZ2tKT1JyL2tIMUdORnU2dThValMwWkZxVkRIMXlVRXoyd1hmNFc4eU9vbE9iWEhhYjQ5dE9zbm1EaTEvaHBhbERub3h6NXZFUW1YMXpzZkZYR29oZzNPcWd6d3RhN2o3YXRzd1RKa0JiZDBEdnI3UHJoSk0wL1oza1VwcHBUVlVsWDdMZ0dicUYvVjVkWEtpakVLamlOeHlMR0Q4S3ZtR2JqSTZpVldjSTAvRnJxR1hOQTc5TmtlckJJeWI3TDBlZmtGR1dxbUZEQzZORWdHZHVCanBCbW1JQXNpME93RGxYa2dwOVJTenJ3NE1zUmloYWYyMmdVOW1Obk01YkJsdFZNeG81UTZKVkJndDdmUHBwc2Zkc0JnRzFBSkhvcEcxbVVZL2RNakdXVFJaVTRzUHVTY0V5TGcyN081elBKaEVYYWMyWUUyMUNXT20xTzI4THcxbmxGM2Y5cFc0TUl3cjRUK1JmZzArU1pseVBkejFHSFJyaWx6RHVCQTlrMFJaUTY3Z1NIb1BmOHZ1R04xbS9UYW4yRUtMcXp4MXRQKzJ0OUIrckxWaXowVS9ZMHRxcXV0aXJGRUxLaE9uVjJkVmxMckRXVjlKQVpPQTJXcWU4OEpTck1MTFNxT0Nqc3IxSU8ycytRdFRvdDNyT2JWV2NSSVlPRXFEWlkxaU1ibnRSQ2NoUHVtRGJhUWZCN0pxSFY2eXVzbDNlWXAxd2VDWkI5S1hHb3pObEtCYUp1SUxsU2xLT2JxZ2RKS0pPdFBJY1Y0SUV5SzlWYVZSUVpOeXhEaWtuV0xiYmhWNFd2MndBRnVtYkEwMXo0dnM5bU1HckZNeCtTLzZLdXZGRy9VMFJWMTgrSWtTbVMrTVhtVzg0RTlBUWRTcDVJVnh3Szl0alNzQnRPYk95elNHeHk1NnBZV2hLSG52ZWM0TE54aDdrYWlzTkdweWJTVEw2RTJXZjRYNlowVU43bEl0cXpROVBLZDI5TjdEMzBSMHNxb1gzUW5XN3hvcVI1YWFwUzA3bkNyVk8zUUgvaC9FMGIvOWkyOTV5K2ZRdVI5Nnkxc2VlQW51NjVMSG1qaG10VGl1bVgwT3FsK3dTZ1lrOCtrM0drTUREM1d6YUpXcWJLY3RFUHorVlFzZDhHMWVGZEZ0YTRuQmFMZjZRUEZPc1R2d0h2NjYwVWtNYjIydWYyTlZFVC9LKzlnejBEcWN6L09TQ1lnSEJtZERIckNqYzhMOFlLT3lJakhTK3JYV1hIc3BsdmdaTjcwbnljQ2hvaW1JWC8zdXo0c0tybDh2Qy96Nm5kTmE4dGFQWXNzbW85TzJEVUtSTVAzZXc5ODFQZTZKTUxxL2krWEp6OG9CUU5lTUl3dFZZLzcycEdOcmx0T3lIZ0dWNVB3MVNEeU9zSjZmd1ZpYmpRRjFTazE0Szkwd1VwTmRiTXRTVjcvb0RvOXYwRjNzU3dYYXpDLyt6bzkvQnRlZnYvSjNQN29pZGtHYWI3ajF0aWxIMDhJUmJqa3JyV3h1aWJ2bk1oTjExSEd6QW96R3ZXZGNlYWdhMXFnanU0THd1b3hjekxJRnlXdkR0bDRFczlmY0piTVVTL1NzVzI3OVJoSE9DOFAyRlJaMVFiVkQ2Nld4akVxL0JMVWVwdVZoQzRENGRVRWNFMjBxQ3VpMDNWUUxTQ3RVMXJGbnRVSnVPQ0hwT09lS28yb2YwaDJiTnRYU0JoKzhUZWtwR3YxRyt1Z3pwVjk3emEyWnBWaFJ6TGhYazBNbGpJdmYrWVl0WDluU0hYd0o3ZTN4bFlmUFg0eEI1V0R6Tmlnc3BTN29sdzRsbnYrTjhucTZIdFFjbFJ5MnM1VFNFdUJnOFc5S2pYK2V4Y3gzekxXRmVLVEpxcEVQckJHR2FXMUI4R1BwdDhQN0NIQkt2L2FhYXkzRk9YcVVmLzdTVWNQTFFoU25ZdTBjQ0ZYTmEwek1YMzUraERVa01mSks3L3ZhQmdFLzFBYXlyVzRDUGtzVE1FZkEzc1BmYVdlRUVwbFZxK3FJSkMwdDRxU1FPS1l6SmJxc2tqTEEvRXF0dnkwemFPMmxXS0puM1dLMm1GVnN5cDRFd1lWUGt1NnlKeEhOMUhsZEUvb1Z6bEhWQVl0eW11ckNLSkQ1TnBWMGJaNkFEUGp3UCtXc3RCTEhqVTZpTlcwSVhTSkhtc1B5cFpjV2RHWUJwcWdyR0xMME95ZE5kcFR5bjVlTWJDQmN0WkhPMDZPOCtyMGZYSDBwU0JDYm8wMVRTUHVacnM3Q3RvaGx0d1B3dWdhTEJLRUtUeXBMditnd24vcmV3OSt5MVJiM0x1MUZQdEhja1dXdDdTK3RJSFhFSzl1Q0dVdS9KNVhpVXZwRi94WHJrTk5abGM1eHorbU4wRXROTWg3Vk9lMllVK3FCVWZlY2NwdlhBRjVJc0VTb1ltQ1RZWjFQbE9yc0JncnJPRU8xblM1VjZFWW5nU25kVVZVK0VuZVlsUVhKaUZ4QmxNSXMvWjVXZTRaVS9NcGFjekZkenUraVM2YmRyRXEzd09wOVBBT2hvbi9relpHRU5pUSs5Q3ZVUWpOVVdTQkZpeFpsb1YveXI3b0tuTHlqVTNSaTJMaVFMRUErdGpkZFVVL1I4MkFlSVFoamUxMDJML3lSa2xwRkxQMmVVc08zNmV3TytkNVJlN1l0UHRMemRnWFVCNCtHRWoxSldjOGdlVVpGSnFPWnZ5SzBodWtORDdRS3UwTnpOVG0zakg2eFF0RVU5VjgwNWgvRmswdGI2ZUpaczdCUllZYzdMMm0wSTRiMGpIR0NxcUhIcWVkTGppejlUcXRqMko2Y0VZcHByTGxxYXUvcTlKZVBqQlZGSlhUbmtZM05VQ25CbXp0dFdTeGNoS2Jjcm5KZ1dVdThrajdQTWZxbGxCcmlrcGk1VWVFamNMSG5EVWlsM09na2ZxM0lGbFhSQ04zQmx1S200M0pvNlZkaElEYnR6Z05Zdmd1cXNNYjl4N0diVlQ3N0R2K21ubzBoSXBQZExLUUpIWm1NV21jSnNXZGJCV1NXUmUwV1M1bGdvMS84bENMRGxEVElMZlllL3JyUlNYcE1Za0cwTmxML3ErYk1GdjJzVzd6NTlMdm1CUHA0Q0dGUlZSRkxzVGJsQ2h5NHd5cDJBMFVTUEZaam50ZkZPWFY2T2pJWjliZ3ExN1JLZ2RmUjg1S3NyRlMxcW0vcEY1cFpWT0RVZlFsVnV4dDZFYkxLM2Vna3RYYmVLaDJSSkpTb2VNY3F4Y01CaWpPZmZwUFBYMEdlQ3hJZkFpTktKNU9PakNLWHVBOTgvZ3BQbkxPSFZ4TzEzT3lNcGJUbUZwVWgzblJXNDJ5YmdFTkR1VnE2a05aa3VURnNPZDdYMk1zMERpWFFRM2ErNXV1VUc1MGswN0hsMUJ5SmpMWDl4VTVKZGxodzV0UHZ1QlBvYyt5aFhJckxpL242aGRZeUVXY2JnMC8yeTFiOHQ3Rk81REJxakNxcWhsbW9zTjkyMmlPdlNuWVhpNHkxNnVpOWdrQS9BYnpIOUNDMlNFd2xYQkUwc1dVVmwrdFc1dWlTMWdJS0JsZHNSbno2UFpHSTBXQ0txRHFZT2hkUVhjd2ptNDQvN1htUzJrYWNxTUt2YWR1UWRIb3FYdERBa3JEMjRQa0pEYlBVUnRvMHlJUkJ1eUtwWDFnZXkzQ1ZxUmZtb3BvWHJVMjFMcGswbmdlSFlTZTFvQXVqcWJoT21ULzVwaTdkanU0Q1YySVBRWHNMOTVsc24zNGhsYmJOTExTd0pmTTlZUm9ibTNaNU9IMlNYUW9YUnRPeCs5SlFMK3JkVnJ4b1d2S2xuMlRtUDBZeWM3bWpEck1WSlpxWHlseGhsSFlWUEtxYzEwbWVBQ2RlVStOR0ovbHpFb3VtNWwxY2xsajNIekd3bzBpMTlDREhRTDNXNGNDblg2eGE4eFlTVU5TZ0pYOWxnYlk5Vm5GV2NzMmFhQ204ZStJOFQ4WTJua09udUhTTysrcTNObVM3NkkraUJ0TzBydEo4dXE3b0hCSkExUHJGeG45WmxZMGxEd21nZk85UUxGdGpnaXBEQUJjVWthaFU1VThNYmFEdXBnWWVSV0pKeGVEeFFsdzNGR1NmTHhqT1hCZWJqTmVpS0lTTWFDcFBXblBLMVBLa3l0cHVwQXZ2QWEwM3BzRUpDTTFBYzBuYmd4bFRsM2hydHRVbDk5WXhHRFZVVmZOM0tqYlQ3SzdraEN0YmlEWUhiblFTSlRYMnVDNy9nNTAycGFrUlBYSjA0V0VtaUlOVmFoQ0JldFZkMmI1di92SWZveG4rNENRcGY2YjJCcjRVbnpSOU5HaSsxSkxsNkNiSzZaY3A5T1RRZ0l0WU41Y2FWMVg5R3lwYjN2d3hRdnVOMEpQczVVYS85SVNsbW1hTnBENW80QzU2V0ltVEErRXVzOU9jbGxhdGlycHErZk9RT0FSUXpDNDJlWS91dHQ2eEs5cjE2cmZwcUlYNkxycDVZdWY5WEw5TGl6bVpyZ1YzaTNUYysrTEJWR2hQYTExcWwzZW5PczVHQUdYZHBrSy9XVjNSQUFTK3JHZDl4L1FFdmx0TVBJMG5IREdIa0NpYlRTa09EVzZLc3BtcTFIMEZiU3JHTEpLSGw4U2k4Y2c0MmEyWnF2Mk9iTTZBVjc4YlRyZldTTUJkWHYzMUNOQXR3MjJrWEo0cjFuWTBnWDBmU0liUEF3MXlqOW8ybDdJYjhCQldPRkxadGNmOGR6ajZxT0xKQ0h5ZHNReldlK1VSODdTT1ordUdJQWJYcHhRbEo5S0d0eWNOOUVRRGIvL24xeExxT3F1Q3BucElDZHEwVHNVL0dZM1Y3QzJnYU55cjN6bkhMZW94Vm1HWFZxTVBWTkNMRXlCeFZkN2VRQTF0YngvcGw5MFo1NEdtVGdPSTFxWE40RlZDb25BTlZnd3lwZkFiYnNhZVNaS2YrakRIc2Q5WGRndGpiL2prKy83R3A0MktzYnNXd1VSMGtrcG1Zckk3TTc5cEh2ZUVpOUJYQzRkVjkvQ1NmUHY3TnJiais1MlBWNytubFBualBHNHpOdGFnRnh2c2RMR0MxOWc1dHBXVDkrbkVaa3hWdzNHdm5tUUs1cjlYTGVVaWVVRmhnWTNyVjZQWkJudWVncWc3QmpHb2Y5TURUMGNrZFI3QUNmbFVQQy8vTUNlWC9ud0d4WERNbGxxUm9sL1Z0azFHcHJCNzNMbUJzV2QzZGNsSGRqN3VianAxeWVFa3NQMWRqcUwvRVYvOThuUjdYdjNPT0FFT0NsNVAvV2ExLzFNa3JtanNDLzBjYnBGb2lDYTc1OEo0NjljOThOMkFLTEFKS1YrZnJxTy9ieVg0ZFJGKy9hWHhOVC9jZG1FODUzOVhkY09LbmVsS00xK283dHorSVozbGlTUFZieXZoaE5pc2VmVWJ4WHk5RlhqQTJLdjNzS2I4YnJ0RmVpdkh6cVlMMlVOdWlsNkY4MHZlaWpOdnZvMWQ4NHBYZWN0Q3dKbHFQVjJVakU2bU1TU2s1QnNIUWV4aEZ5eTU4UXFIdkYrL1RjdnZ4UnIzb0ZNbGY2Ymp0K1NuSHVybXAzR1VtTW5vWkpDWHNid2VTWkRDZmdxd0lnV3IrL1c3WmxZNit1blNoV0QxN0lLcUV3Zkx4aDNGMHBQKzhabG1kWGF2Rmk1TmFnOFE2L0dwVkcyL2ZrOVozZ2Eydnd1cGFya0FVd0gzS2xmbFVVRGF5RHMrejZpTjIxRndqZTF2ZUhqNTlXdHJaaTFqOWM3dXpoa3JscGVOT2FLbDI5YUpVeWFMSi9kcTRUS3A1aXkwSDU5S1ZmSHJGMkdNZVlXNmtiRjZLeHovZlcydkU5OVA3dkNoSm1BOW9PM3k4Z0NFZ3l6bTI5OVFBd0g5V3FwcE9wdWxFQjBmdkdrR2lhOTQ1R0hwNkdTSTVlMTZxT1FRNEdMN0cyZ0krdlVaNzBuak16ZWNZRWVBakE5YzJtdEZIN0dqZ0htaWszNDJTckVmZmpoUWJIOVhnaTBoWHU3MTdhczY0cWJQam9NMEFnV1QvdDF2QUhzRXdXdWg2SG1TMXpQeXBDRUpQNXc4dHIrYi9wYmUvNzUvZEFjaWRpLy9oKzkvZnhKaFEwVTRNQUIwMURlSmxKMXY1UlZQTnBtaksrMTRvcE5lYmxyWGVjR0hCTVQydCsxdGlnNTI1YVYrenFEeHpxZ2pRcHpRbmRYUVhTVWFSeHEwMnhXcmZ1U0d0bUgrY2cxdDFIWHk4Qk9ZZ0VIOTlzL2RlTlByYnJ6aFhKelNiMVNWWmh0UDFKM2ZFOU1UK2d4K1Q5V1B2bEx1Nk9TWkk0eE8zdnY1QnZUN0hRLzgrOTNLcXlXZDN6bTJSek83cGl6OGJsc2VGZnpKdklacjZRak44N1kwd09FSVpVQ2NzL0lRSE52ZjFRQktOcmppODh1enE0eFdhZDdvNU14UmJnT1grbGZEQXAvYncxYWxJNWJQemg2M3YyZnl4bTVIUzZrV04zbWprN00vYlZVNlBzbEpzZTcydlB2andkM29IT0dpTkppN1BCaTF2TkhKUE1SR0VLZkpkM1ZuZHVwNzRXMTJqMTdaWHRvNm9EcDdITmdIeE0zd3lVN3YwYkhpbkpTOVVaUGhNM2x3RkdmMnV1OC9PSmFHVExtMzEzTjllaTNQK3BDWk9YUnk1bjF2aDk3MElUVTRsZWNKVmo4dnBadjk4T01FZmRQZTlnM0hxWXNGcjRVRUNna1VFaWdrVUVpZ2tFQWhnVUlDaFFRS0NSUVNLQ1JRU0tDUVFDR0JRZ0tGQkFvSkZCSW9KRkJJb0pCQUlZRkNBb1VFQ2drVUVpZ2tVRWlna0VBaGdVSUNoUVFLQ1JRU0tDUlFTS0NRUUNHQlFnS0ZCQW9KRkJJb0pGQklvSkJBSVlGQ0FvVUVDZ2tVRWlna1VFaWdrRUFoZ1VJQ2hRUUtDUlFTS0NSUVNLQ1FRQ0dCUWdLRkJBb0pGQklvSkZCSW9KQkFJWUZDQW9VRUNna1VFaWdrVUVqZ09FamdVOTE5Y0hsbmZSK1ZpNnFISUlFei9mMjhBbkw4MkwrQitoQkVmS1JOMVBiK0FsdndYYXErL2tpNUx4b2ZJSUVUKy94Q3g1MDc3UUV0Rk1WSEtZR0crTHI3TC8veFJ6Ly8ybWVIR1huZjE3MzZ6VSt2enFjUnh1UW5RdElsQldRRUpIQktmRmFQdnQvRXNyNFBVdU1JSHYxR3ZlUCtoYTBSME1MQnNkQVUvdEUrOUNzL0VUSThGaytNN0RkL1NqOTZXLyttbDdmRFhTMzl4TlA2ci9sUXVQelFTMmJrNXltbjN2cUY3UG43RjUrUGdlQ2J2MUYxeVBxUVF5NHBpNjgxalpkZW5TdzhsUHhNaFJ1eDhMZFF4b0JRWmV3Rmg4Sk5ya2J1TXAvM2VIZW1mWTZpTVNqWWlOaWlyajdDWm9IMmt4d0xmSEIrZStkVmt1enMwWHhVWjZyR0xyN2k2VkJ4ZjkzZnYxS052YUFkZmFEQmZ0SmZmZ1JRNi9PVStFaHg5cWNlbXdIOVRyUEZZWEkrSHRJdlk5Ly9yMzh0ZXQvWHZZa2R6U2ZwcitJVGM2TEIyRU50YjRmdkZCLzdtWTNOcFBIaUhSNXd3djQ4VFR4QXY3MkFmcU40cUYvbWJZYjFpN2tqcnBYREU1RnVhWmFKbmNZMFdIaVdobG9KR0xoTm5wVjZ0b3FPS3JsbWY5K3VPa0MvR3lIOUx2bnQ5dDQ2TmNVRzYzZW80eWt2bStXK1hKMGdCMi9JN3k3MXJhNng0TGVnODdZMUxMeWEvVkhieGdEOWxrUDZIV2ZMdzJJb2lrN24wRzk5ZU0zbHBsU0tyNVc0czVqQXZvK1pOclFZT3V6QjNIUVBFbkhNK1d6OG52VTd5NTRZSHBlZHdmbzlFdmZsbEluejFieWVDdXgyVjRyaFpNQUVEVTlLK1NpZGtMc2pnYjFuL1ViVjlKZXI4ekdReG9KNURnaG5HeVg4dWo1ZDZ4QWcxcmNBMThCR045WGtTYVkvbFFsVmk1VTRoWFM0Z0xLOS9FWjcxMjluZUIvS08vMXdVTDk5b2Q1L2M3Z3lVcTFWSGxPcDZBd1lTYTlJVGJYOFJoRUc2Vm1OZllTSml1TVk3VjIvYThQcnp0SUxnL285KzQ3UHYvYW1IL3FySTVLWDlhbFcrRS8ydmtNeUZGdUxiblVYTzdpdlh6bW9IcFdNUmFFbTlxN2ZVN3RiZ01lK0dPeFJpWDFOV0wvQldvZFFBS2ZxRGJxWm1KbTVxb0NJOEY1UTZXaDdnS3VxRWFQb3ZqUXBxM1JmeVdubWJEVDJydCtad0pMcDV3NWh2blYvU1JTZHVJUXdpLy9BWXZ0SVRaNWpreXNlSGsvWk5ydkRXS2lIQ2ZpbjJlN21ScUo2Wm5iY3RUSjcxMi9FMkdwbVMzYmhiQ1BEKzFnNk82TDZQUUdiTE9JYjZFc1RHYnRMbEo1amxnWHZzWndockZ1eGw2NG5TUTByWDNhOWhIM290OEpXOGpJMVVXWHNPU0hrVXR3ZFVmMWlXODcwbzBoTHlMUVRmWUJLdHpTb2JDdGJROU9KM3pwSTlXS1ZXTEdiM0lkK2wzS0hvS2ZqRFBYQ1BPT2oxU05wbjBtL2V0MkFMbE1HQzNQYVNITXRsd05kUXAyZFRWc0Z3MDBuZG5INzBHL0w4aDB6ZWJ3SGt2bStNRWJ2dWxIVkw1Wlg0ek9SZnVjVHZXZ3d5NnVZWTA1a0lZRXFzMVBiR0RKZGY5a3dvUEQ0SERMNzBPOTRUaWZ3blJETXp6aU5PcGxTdkRtcStxVUhJQjVYekM0aDAxWVplUWZJVEVYb1Z5TW44SFFXeDQzc29lUW8wYVZEU0V3YWc4T3A3VU8vcDh6YWxNWFkyeUdFYjhoQU9JVUR5aEcxejFqTXpQeHNvaCtKYmxEY3JhdGhKNW03TmRFRkprSFBBank4YXZKdTZ0UG5mbGFvL2dOL0cxLzlnMjVaM3R6cEJBK09mbWZlZEVQLytSOXpTSlc1VVpwNFNYek5EeWY1bWtqMTE2a3BNMCtDREc3MkZTall4bldqcTkreE4vMjhZak9DYXBJUldacmZaaktPUTNjYTI1dVlhVEIyS1NsR2pYbUtuUk1FUHNqWTFaN050a2JNU3N3bGRsNjJmaWRqMXE4bW5qVGgrc1VDZWc1ZVFkMGxqSWlPNlp4YlpITDNRd1JmTWxsUEN1WjVaT2V2elc0TTNkaDVwREhDTFpjTCt0WE9kZ0pSWkdjaDNFZmEzaUlDYm44MzltQUxVVFRObmpzZjRYbUI4MEhNaklLTmhGTms2WGMyZnZoZlJkR3ZNdmFkVm4zU0wyOXc2ZzYyMDdVS2tNeXgzL3NVSlBBTGJxMUU3Z3pKSk5NK3o3ejU2ZC91R3BVRWlVUEpVbnd5ZVdKR3AvNW1Pa0svK3JEQng5SkV6TmoxdmdJQm0rMjNvNVBrMHRUNFRyS2NNTFRoaWs1SjB3cW9VWUdsMythbE5rSGVaZS9wb2pMMFd4TVJyMVQ4clRwd2lOMENtN1pPUk1QWHhtTW95OUl2dVdkMm5EQk02a0JMSnNIRTJVUUxGTjl5OUpzMDREYit2WEhDTk5xRlNJOWo5Q0NnRXIxWFBBaUV2WmtoblVBVjJWdTZIbkNGTFRwUW85OEo1UXJXYkJlc3pOajlGMFZEc0VhdmQrcldVaDEyaXFNU2R2SkpvKzVpSUZldDQxK0dmcyt3Ny9yTDlqdXE3SHRUTlE4WEFPOHBGWjZpL1pOUkF1Mld3enpSSnZHTjRlSW82aTFHZEVoVmI1em5XSkQyVmhZNjV2bUtwendtQzI5ZFJyK3RpOUlJd3M1c2FZd3lZL0d5ekMyeG5iWXVRR0k3WVF2c01xUnBKMzl4TXdGTVpybDV6dER2dFZXK2MwYkh0NUpWRHpmZjgxaGZpbC9tMU8rQVRTTDYwcWhIRVFiTTU2V1BCdDl0TWJ1SGxTMVBlVkpPUnIvYmFpOEh5ay9vbXRBdjFnVnhRY2dMTXNsdkhUZVViUmNoblc4blgzNlVxb1huYjE5MnR6UElOMDIwUHZRc2ZLUFU4emRwL2JZRDdUNEZJeUZyazBqSHg2aEtKa0RPSnF6M0Z3TEVKTmluWCt6WTFwMWFScit4RHI4MExBTU4vWnB1eFV5c3hKSkNqMlhzNThkcXVYYnlWYzVPV0w5c1JUU0drWDNlWWZ5UU0rUXF1NUlEQTZUZnRtYUVsR055R2t5SisxQ1V1VW1FMTB4K0ppMENxNkltOUV1ZVNjYmwweS9tWnQycFl2UUwwbjh2aWpxNmtTZ3EyM01XQmZOVzdiS3FZTUZVa2g3N0QrL2tGVlkwS2NLN1lmMnFBUVVNeVoydWU2aUp1OUNkVklPdVJ0MmNqWXp6UVBabEcrQkpuNmJ1dFV3dmNmYThCLzFpR0hZZDRvNSs0WnpUQlozV2VVS2tWMVE2V3RQV2c0TmE3blRXYUVqUWVhQnd4MjFvT2kzTWM5ZytONWRWbmFZMTZCVHNFTzgxdCt1aVpWZWpsSk9UejJYc1ZxeHgyWnRFNE0vUlFyVmtGbDM0NnhkY01zbWNiLzZpbGowRDdmMVJWWWRQb2NZdFJReTZYbEZwc2tlMlJYRXUzQmNBQUNBQVNVUkJWSjd6REdtQlMrZUJ6MjNyZXVHRU1NOWgvYjVIRXdFald0ZGhlZ2RWQXJ2bitwYThJVmVqcnJZTkozUWV1RzZ5Z2RUR0lncTJ6ZlNEclBlZ1g3aElxMDREWnY3MnRDV2VzOVk2aU5Yd2h2MjhzS2VDeEp5VHM4alNlZUQxVmo2WW5KWUJnYUI5TmpXeE5CbEh3SUFQS1hVMzgvM2ltZFpmSTA2L2Z2bDVZSDB3bTgwVjRGU05STkhmNWV4YXZ2a0xONlh0MURMNm5XMzhVMWtDL1M0b0pFZS9GTU5wcXhKNmVzSFd0b0hUVmkvZnorbGFVbVU1OUF2T3M2Ti9wdjBEU0ZYWXhYYWFiQTc5OGwzRVpycHFDdkpmTVZBZ0JybEU4cVY0SllYa0FIYXBYMU0zcUY5RUpGVVFoTERuL1BFNDJ1cTkwVkRMU2pWV1JHa08vVklzc0oxRjZ5RExzS3k5M2tQZjFTL2lCcW40UnFtR1lkbjFWUFdDNEZOcEc3VmtUTFVYTjRwOCtnVkhiUWZkekY4RER1czN0aXczZWZPK2VOeTcwYzFuR0dKWktXV2V3K3V2cVUwYmxMckpIbTZxNTdjZHNDbVdmZmJwRjFiMjRmbmN2R0wxdktDUWErbkJvb3JrM2FkZnJCRXVWa3Evdi96bmJ3WHBCWVZWdHRkZnJBOTJVTVd2MzVpeEY2dmFBKzdLUE9mUkw4YjJrZTJBc1M2ZDkzVUYrckRjVlo5KzF6S2ZYRW5TQklWbEJZc0RpNThxOTgvZkFmcWQrb2tHV01hMW9NaVVIZjAyckFHR2lIaHlzRkFsbU5yY2p4ZnBFWmpEUHNPREhSRHVWaXdQLzM1bllDTklhNGFablJCSDZ2eUlyRTQrVjRTNHhtaFlrZHdqRUtXMi9oS1N1bW5wV1NYWitwMkEvcDc5KzU4TTIrZUtvMS8vL0YxQ04rdFdrK0hraERidk9mUkx2cDAyWG1HYUIxRlNpZ01yQTJuUDBXL2EzN3czenJtVklNWjdaczBGYVhzcjZ1dVdUNytaNis4SG9abVBnVkttZm1rYkxpL3J4MVVLaER1ZEd1WFk3d0Z6VGZjZ3AzNGZzNW81eE9UZFZqemVhWlpzU2xkRGFLM1ZHWjJnVTk5Y29RRFUyRFlHRVV2N29OSHMweStxdFhYVGxMRFdYOXJkYmhKc2YvcU5vbHZ5eEd2UWptRXdvTi9TNTc2alN3elJSYzg2V1dOTEFBL25mMFA5eUR2WkhOa1VMakZlQUxINVRDbzl0WEdwbmF6cXpWZU5HMmN2eFFuY0pscTFyNzVoZ1E2ZzNLYU1mcWNheXZwbjZ0Y2FWYUg5YjBSUGJReUt0eUtHcVErbVF2NFZPcW1EemlSTHZYbEk5UGhnc3lmWXRhRUd3Rk5kbDBGc1QraU1sWmlCWUhPRTR0M3Q3NXBTaGtWSUppdG8xYmxXREU1Ry9PcE9iZkhEK20wNFZtUE9ERGZUQWsvZGovWnZUc0JTV2RwZEpLNEVUaE9HUUlGSXYwZGpuN2QzMnBLSlAxWUp4VlREOWo2aEVyK0JHWU5HOHV5U3NFWFFLMWJQdHZ5cU9YR2YrWXk0R3M4VTk3KzJpckZSNzFwWnl6N0RpVkJGWWYxV25mM1JtbSs5RWRUcHFjbEJ1NlRCK29YNHRQOUNhNTFsTzV4T0hHaG0wa1FtRTdhUC95WnBSVGRlRGpJNFZjc1Y1YkMzdjl0bUtkWU5KQkptZVRNRkdDS1d0UVpjMjJkNFhpbzJGdFl2Wkx4bGlHV2NIMFgwMVBPQUtNZkVBL3I2VzB4VXloamFQSVhocE1aY0JNNlBabiswcENPVFU5cVlLRDU3OXNZWW1XVlZrTGpuaTFMYWE2NFZpVTdRMGxtZmZtSGw2aHFCRWxxL1pTTStvZCtaTHBVRHZFNTNmc0VOc29mSGhsa2RGWWE1N3lKS3laODdTbTh0aURuakx0QmU1THdoZjJpcFdST1puRTN4dUdhcnRHT0xLc0ZmNlk0Y3UwWlFXNUgxSUdtZnIrWlE5ZWtYOVJRSmdhdjFXekhjQ2YyV0Z3bWpiTUJSUkRaU1ZPUC9lMmE1c0tBcWVVK2NmMnNQeTVTU0hlalVyRjVpWlVrTVRkWFF3ZDQzREdPVGw1Sk5JWnh3VnNPMjdXQ2xocXBFamwxano3RldlaWxXRkpKM24zNXhRckRsNENuOTB2WmpWWlpnSEMxQXM0dVVMZHY2aFl6dEhWNzI4MWZSZEp4N2F4L1FiNVAxNjhRRVhWZy9Vc3VmS0RuUS8yTW1sQmVkVmd1WWJoRmJTdVB6RFRDcHR3N2NOV0tBS01yV1VqeDlRMWRBUzMrcVNzWGRxOTlxWW8xUStyV25KblM2WU9sM1JaUEZjTFU5eEFIUFQwYTVUL25wdVZBelRYUnpVZm14dHM0Z2V1QkQwZVVIbExqVE9wVFU4Wml2Ly9aNTBSek1vZGtTV1pzNUx6UDBsRTdtVHptc0FXSXR4UnZLUkd4b1gwU1E5K3Ezb3JBbEMwcS9XTjYwOTlCeDlidWx1WVhpVFFieENiYW9pN3dKL3BTT3NncGVEQWwwOWF2RmQ5SUlMMnFaemNQTVozOGtpOWd3eTByVjg0WmNSODVWekZxMU9GclAvR09HbUxsc0tsbXArNkRnbTYxOEltbXZ1VENoSzdLNHBxUmNkWVJ2aDRjc1FwMEVFMHEvRkNwWGFBMVh2NHNLVHV0aFcyZWlLRTQwYUJYSlpNNm43Tno1YThRbm43N2p4SnFjS1pWY2tRMGM5TzEwLzhmRkp2T1ZyL3pvRjlUK2JBT3k2b3FXVzBacTJPNnREMkFuK3luWndQWlh6U21vdis3UTk4N2ZjaUlJcFBSTDJ3ODUwMll1Y3Erd3QwRFV5cGJWd1JwdFRTZ0tPbTA2RFhveVl6WHMvT1k5QlM0SXNqSEcxNGl2WkRVUTY2MHdMU1UySHk2cDRlWXFhTXRjeTRKNERaQUZrWVJIVWhjcEhQNmtUbzlraWJsbFB1VnVyYmxXSkJvN0hpRmxhR2pWVUVMS3E5KzV4SjRtbG9JbC8ycGRWQjkvSWZjS08xdVVMY051SzdKWUZGWUlKaSswckVvVUtIM1A5NVE3OUd1RVk0bHZXeS8zbU5US3V3R3lOUnJTVFE0UlFrMVoxM2xCdWdyUW9teWxxdDlLV2N2Y1RVajBlMUExOUNvRGVEZkxFczE2RUFzZEYxS0crbFdwdUh2MWU4THhnT2szZ0ZLd05iMThWRGI1bTdvYVhTSlRabCtwTFZJQ1Y4MnRPMkZXYkZIdS9jK2ZMOXYwRmhrZ3VxWlhmM3FJUUlsdlhJY0d5MmIzaTJHbSttd29IRXlxU1UyWmExMjBRcE42UVRaNHA1SUpySW9zem1UbDNqaTRhNXd6MDhkYWlrOG95WXdubzhGZS9VNHFkTUVGTGJ0QytBZy9DMkcrNjVHb0I2WFBDcjJYMmVLNERPQzh5N1RQSzU5U1hjdnNVSzVmbVhYQWhuNUMyQkxmbElvTlRpazdnN1pvcDVSTGx0bDg1U2lsUmN1K3VxTE9FbUIxV1IxR2JJVW55K3lTQkdYZmFGTnh2UmVsckZkMUNqUThMbkZPS2ltdmFRTW1TN3o2UmMxVlJYM3FnYy9HWUxYL2lnZmFlQk0vVXQrSmt1bDRoU1Q0WFpVSE9WcVpkVXVONTFFUzUxeFBjSkQ2ZHpKaDZoVThkYjhWYllUSDlzUmJmNkNCdGhsN3pTdCtrVmUxeGJmUjczTFlWV2I2OGw5VkQvVHNVa3pzQlFDejRseFNjckRhWnRkMGxkQXJoc0pLdmlhQ3YvSkd2eFVGTE9zWFpMcXNwTnhMZUU3KzlSY0dlVk5SSVVkRlhNUTRwaWY3cnQ5NUU3Mm5xdFNBUnJvY3JZeWVuR0p2WEMzOWd5cTcxT1lnOWErY2NNVVZQSDNQL0pXM3RjWUpIOHNXMzR6d3pqNW9WbDlRcitBM2plZlRyUXdmd2xjQ0tTSzZxUlorN09LNlNrYWxHcnQrbFg2dndTZUJCbWNrWmlEZGhDZzVOcFpDVmN0YWlwZFV5RUZIRzVvV1I1UzB6MzlwRWRXaW1XSG5ycjdwZGErOTRaeVkwdmZ4ZW8rMDBjaEU0NXE2YUt0TUhnN3BCMC91MENpd3JvNXhCeXlvTjNrL3FvY09oUEhhaWF0dmZOM3JYbnZqdVZqNjBMYjQzc2I2Ly9mUDM0UUpZelUrM2ZpZXRXVnZPMGNCcEQzZ0RTR2I2MldJemd1dlRaZE12RzVUQWVlTU5haXBnRVZWcmZtbzdWNHJxaHJkZFRqRUJvcjBCOTU4Mjg0L2JxZmhVZlNKMi9yUC83dGtRVVV2UXNtU2RCN25oZG9OVDVkbVFTanFrejVkbXhzZC9VWlQrRURTYTM0cHF3L0pzcW1hbWFySk1wN2ZNRXR4TE5VS2wydGQ0S3J6WDNrTS9KbS9ka2ljMUN1M0E5NTlCZzIyODlmQ2VhRmtMMzhkZ2ZtclQ0dlRuNWRhVzlndG1aSENMOTNobWI4V2gwMHRXK3hiaGR5d21NNWJHTUhrcFBMSGdoZzVDNlp6T295UzNEM25Wbk1Tem9OVzNzcURkV3h4R25xRGo3aXhVQ3Rjcmx6ZHdiVExoVGNRYVR6cHp3MnNNVVNFbmhqVVE2UTRVcVJNZ0J2T3B1RHN0RmI1QUU1cnhvRWVnSmxkM01ydlhtVVQya3ZwZG5jdnRZNUxIZGppeHlXditxc2RjL3BNWTBBdmhxV1hiZFlkME5JQkZzY0hTUHZvU2NNV3E2T29sbExyaGxiNUFQN09ETWV1bHF3OS9vQVdoMTg4Wms0amhrLzg2Q2s2MjE4NWs1dWs4aWR2RG1adVNJcVpITTR3R2N5dkQrT01maXphVjNyc1ljNzJsd0lRdUJvVWsyL20wQzllY2lnOE1sNXR6Ly9XVEp4a3p6VDJYUEd1QzN1dWVod3FXdHZmcWd4VXdpM2V3dS83MnpuWUh4K0tacHE3MmYzbTRHcFhLTnNydTBJL2JzaG0rd3UxaXFFTVA3b2VUZVZhbG1ieXJ0UlpZcGxTWWU4c3BJTXFteksvYkRtb0pvNlVydG4rNHRoQzJPY2xpbWhONTF1V3RzMVo2NTY3Y2Zvb2QwZjhYVkY3Wm4zMEs1cnRMdzcxdVU3cHBISTFHcyszTEkwUDRYUnQ2U2luMFBiQzZPdG9IeHppcUZadGYzR0N4Yy9obHg1c3dHdnFiZVdpT3JWLzE3ZWtPY2pWNG5DUkpvNXliQTIzSzE1cWVPaENiWC9YTUcrL05ZcSthbWQxZzIyTjVYVjVldnF4RnkvOUhNQVRlejB0eUVGN0lNcUdlUFJnSU41eFJZQXZ0U0I1NzdGTE1idjlxWkQyTEx0WVViTjZVTWVtOTcxNGJ1ZDdHR1VRSTNzci8vVHEzdW9kbDFvSVgzVWxyempVbjMxcGZNM0hrYjJubWp5QUQvZW5hZi9NSkl3V0xKbldBeXlJVWhUc1dRS2x5aHRWM2VUUFRSUjh3SDB5NzhOQ0FUcTlmWTZQQU5rQ25KQUF0cjhyQ1ZDK2JDZmZUaXBBYkd3SURuaUFkQUcySllCdFVkZk81MDdQN2l0R3VhWWZCTXZkWUlHNEZ3bmtQZFJQMDM3bmZueVVkKytuY3BxWEFoS1NRTzVEL1JDQkFqN1NFc2g5cUQvU3ZTaVlDMGtnOTZGK2lFQUJIMmtKTlBYUEdFYWF6WUs1UFVxZ3NlOUExQjRiTHFvZGlnVFV3OCtIMGxqUnlLRkxRRC9tZnVndEZ3MGVoZ1J1RGYwVy9EQWFMOW9vSkZCSW9KQkFJWUZDQW9VRUNna1VFaWdrVUVpZ2tFQWhnVUlDaFFRS0NSUVNLQ1JRU0tDUVFDR0JRZ0tGQkFvSkZCSW9KRkJJb0pCQUlZRkNBb1VFQ2drVUVpZ2tVRWlna0VBaGdVSUNoUVFLQ1JRU0tDUlFTS0NRUUNHQlFnS0ZCQTVHQWpOZmlIZCtxbnN3dEF1cVJ5NkJpUmp2RTJOOS9TbTFJMmVvWUdDWUVwaXE3dnplZi94RWxWN1ZXbHlYb1FUS08vUG9GVjRQV0x6KzZUTFVialFWNDFXUHVNcld4dzR2eDM1ZXFYMDZMVitmamMrWDdPdjFZRmVxL0VhOTN6MzExdFphOGJ2cVVkZlZYdmpUSDlSdEZlOUYySXY4UnJ4T2lmVlhCSXY0UHMzaWlETmJzTGRyQ2VDMTZmSzlpOWIzcFhaTnBhZ3dxaEtBV3lVZExIelVVWHpWWWxSWkxmaktrRURwdHE2M0ZKOWlsWjlkeDJ0Yjg3NHEzVXVwQUI2bEJDWkRMdzJyc2ljRVg1aS9sL2tuQUk1Uy9nZmQ5c25RMjZ2ZnRsTVhiU09DVmRqbmcxYkRnZEhmR1BqTzdCTk1mZlQrd0pnb0NKTUVTbi94a3JoLzAvOXJDMm5jSWU4aXQrZi9nei92TmNjLzlyZm5Cb3FLT1NWd2I0UHg2NkZOcWpDTEwzajVyNlgrdVJ0ZlI5ZU44Vm1Od2M1ZGZSTWc1eDdSRUpsUVg5Uk53azIrUXg4TEs2NkRsc0NUU0xuZjhZcVh4dXhpRjIzZEZmeW13QklmQmZ6ZkJjMlVnaVgxT3p0NGJZMlorL21mc1RmZjF2LytUVTJaRXUvNWJQV2FiNXQzUUZkZTVxcHJFMzB1L2VodC9adGUzazVBQTdJaTlWNzZiOENkK2pDZmNwV2dmdi9rZ2FjSmJWNTh4WXFtL1ZJQjJubW1ob2pFaVlHeEtialBaKzFLOStKRUdLZitLeFlNdk8zZ3IyNkJycnprak5wdnFLN1BWTGpNRTJJSnlBcEJKS2ErQS9RcDl0TVJwSjR4WDM2RktEOUhOY1R2czZTV2IzQkFsRmtiK09tMUZ1dXZXdFhnVFgvL0o5LzNpZXJGdGdhK20rMjhLaXA5bWwzTTRFZ2pYNjZKMG5aQ3YxTTFkdkVWVDRmUSsrdFdud095R29OMmpMNDYvZmxXcG41TE1laDJMYkpJNHVPTXozSWhsT3NNL0lwZnc5bjlUalVZZjR2clJMeW9pRTNGWW96ODJaVjhqbGo2TFpiUTcxWHNCWkRRUkFOeG9yWVNGUTdWL2JKYXdsTVVCZ3ZmTEVhMXJOblNnWDQzTlZXZUdIUG5vU3hzeUNDVmkydmw4RTNXcnBWZFVvdHhXUy9LVjhtT0tkNHQ3Q3NtK1k0S0JDN2pRYUxUczNLMHc5NVo4eW9nSzdMT2RVdFlWeUdmcWQ4MWxKKzNLbERTYlY4VVR2bUFUcjJPeFIyR296b3JIUHROTmZGaEs5WkZqZkpBWWc3bHl5YnpONSt0a2o3YzNwZjdjdjV0d0VLdnlyNkdaTFdkcUl6RG5Xejk0cU9ieVk5UmxIeWUxR1FTS3luMENiYlR0bUJMeWdaWDlJQXpYeVhDVUpWOXNtcGNBVWxvaHowWExvODlmMHV4OHFicFk5VFhTU2tFWkpXY3ZsRzBORUMvTXloUFBGVXo2MWdBMldBd09xblVzdVI4T3hQVGQ0R1hrTlU1TDNBNjV2UWhEc1d5RmJYTDgvNjVHMy8yWDBRNEpiZjFlOHFzYWpYemhHSkFWdEJtWXQrS1ZURjdyc1Q2ZUUvSjlBUlRLZXMrS0RvNTRUWU1YN3JOYXlObXFYUVpHN3ZRY2Jwb05YTUZKQlA2TmU0SnRpamFoZkhMaXF6eG9pc2lmRW96Vzc5TklDaXJMNnF1K1I1enJmVmR1c25ja2htR1ZLVFBsRWkvQ3h3WnRtV2RKL0FQNmxmSksrNmUwRy9sTVMwQm1vdkxQQmVRMVYwZVpYWUc2TGVGT2l1NkNVcDBmSWU0N3ZSMDhDa3p3VjVvdzhEZldaR25GV09GSjA5YWpHQUwxaFhsZy8rUGZYRXd6Z2hpZlAxS2dLbUVmdFhxQld5YW5vL3lXZ0ZaYlJzRHJvbmJxQnBvSmRDYzBvV0VWaGV0WXBrY0ZKM3NpSzNieEpjRWZsblBWVGlDMGxKdk1HUDNNVkxQcHh2eFFoRGMwZFBlaXpDYXdQdlVRMHNwOWx6OXdxbDZnMGFKMWFOT2Zsa1ovZXNhL0djRjgxWTJsWVFuWlB3ZUtoMUxUR2RlNDRSYVJGUDFPV0JhcW10Y0RMK29ZcDZVZmZ1NW0wVWRSR2wwWlhoZEYzUW1NekhiU08zUE0vRkhwUERUcmhObGMrWHExOWhrNEVCc1FrWitXZEZVWExCSlVScVB6MlRxbHhab1o4RTlrMWlPT2NFMW4wOXRtdXBJcjI1T2FBMXRPaVE1b2czRHFFMDQ3WWFXazVxbzJ1RTRwMmlVTTdkaUsxc1BNT2pxbC93VExZb21NcnlXWDFZYktONU1VVzFrNnplcUthS3k1cHd2VUpVZG5aeFcyaTh2Y3lJWWxKcG54UTlVZWttbGFhVkpEd0JkYWhMVDhiRlVMMEtRUWZVbTlrYzBKN1hBbDVCcG8vY0JXVFZBMXNoR3BaWUc2SmRHUlYwaDQ5NnpkMmNLWHRVOEtJaDkxeDVaOHp3SHJ5ay93VUtDbzJXMmJqQWFIazR0YkpHOEI2d2R2MCtSbFpvNElrdlBNOVU3ZC82U2Z2VzYxVU5tRlhoK1djRXErbVpGYTRCKzRZQTVpMnZsZ3VMRTNNY3k5NnZUS3F6Mkc5SVY2bmlXVjNUa0s0WWcybXliWENEMVRtRDlUS0JzZE1GVDI5QllOOHlmcTErS0gycFQxa05tSGpYOXNxS3RTTW9zUnRIY0FQMVNOZWtXRVZNbHRrVTM5NXBNdU5odWFZZWRveXNHb1M0dmFYajhnRG5INDlDb0xpVW45M1lncGM4cEhaUVJ6RXpWWUhCSlNhSEwxUy9GRHg5WHFFdkl0Skh4eTRvbW9xVW9WZW5FQVAzU3REZVdFei9qOVRDWEdaMmtBYUt1VmQ0cWNpdXFlWFZ2V2YySW90aURvVERsblo1VGtLNTNvZ1RaMmFkZTg3ODV0UFEzdDdGL1VoY0lFMzhiWC8yRGJaRStxdjlqRmN4SElZVUFDNjUrbzIyOWxZeWlKcnBNdGZ5eUtxUDBiSnJvcEtPdzk3dzB2dWFiWFEwMm5NVndmQ2ROSXRwd2FIQ0VlMThTWC8xdHZDUEVsYnA0RVkzSnpTU1ZEZWZoNk9yQURmRDlJQ0ozMDBsU3lHLzNZNzRsdzJFNUE2MTFRdmtnZnpqRVdnUTg5UTRhTk5PQUc4bWxFbXdwb2QreE4vMjhScTFJVFd4NFpkV0JSSlkxcms3TTJDdmRmWXhkSGJNZExnK0ZzWVI2WFpXSnlqNEIxVkpLLzVjUVpzd2VRbGRvMTYwdWdVWVRHZ1MvK29hZDJ6YzFYYlJpR1plcXg0SnJWRXA4Q2pUQzcvTTRzek0veWQzT1RoL1QrQTk0Y29KZCtwcG9Oazd2RUIyNkI1dWhaMThlYVdlM2tkQ3ZqUnpMUFlaZlZoV0laTXRHbCtrL01yQzNNZmJ6VWVrV3hsK29vTUJycUhkZVphSnRTd3NhYUJ0d0RnU0pWMEdETVpZT09QUDZFcDRDZW9ENWpyWnczYXhvZEpMNlhWUWx2dnN0R01uT0lIU1JldGVSaVYrUFR2R1ppeFZtQzFPYUQ4eVd0UXR6Nnh4Q2p0NHpjLzJnZHNMNnBabkNOeTkrV1lHNE1GVEJGaENyZWhrVnVrOEF1VWZBdnZFL1lVODlJdkJWY245M0ptMjNVVG9IUmxabjRoZXNScDlnN011RWoyczdxZCt6QXU3N1Q4K3c3TlI5SlJKV2hWMm9JQVJXK1drT3FJRy9FeGRYS1kxNEFiOUx4RU85M1FzTjBLTTIyVmRZdjJUM3VGVDhza0pwZXRsejJ1ckllWWo0QXdTa0xsb3V0ZDg5YTVjb2pHUjBFdUhGODZKc2UxbmhXUGNXQ0xaYmZDUytWeitTVUhQMDIvRHNvRFFGMmtCZXRCalVCU294Uyt2QU52djcwM0pYM3NPa3JTendVbGlUTFo0NC9ILzNvTnR2SE54c1dML2tJTmVKZ0ZkVzVBZXpMaFdITHFoVnFxWGhUTWpZMm1KN0QzK1QwY2x0YVFTbi9ybERSN1c3QVVaS044enpiRU41LzVYYytoMjBnY1Qra0V4eGpWMnFMWWdteTJ6bmpGUTFiTnhaQVR6cy8zbDM2Mkg5OW1DMU9OZGVXWEUvcDV2VnE1NnNUcSs2MFRFVFZNQjAwVVp0elFRUkRhbU83YUp4RzdqQ0MrOTA5clFhSDN5eVUzSlRkNWZZc2ZQWXViV3lOeGg3VE9PN2liSGFnQTBrOWc5VUZ5UlVKOVlZVzFvVVZEREtRNFRkWm9hZGV3bzZuV3UzSHRadlZibk5LZjFTbDhqTWVwZEQxUk4wbmR0TTVMRksxUldZYjdmWWlzeDJIalJ3bmFycUNBc0hOVlRFRkNKV0ZEVXVFa3RncEx3bElGanlyK01wOEd3SkhqV3RuRUFWLytsaDcrd05KRTZvRjRBYkc0UFFRb09yb2pwR3VUV01CT3d3L21Oalluekp6QWFEK29Xb3BQL2tsUlgzWTJVdnZRMkE4S0lzQUs1S0FvSUNiZFI4aDc5anlzYUsyakR6UW1XMEl2aUUyWUh6VzJrTFpLaEJXTTZHbzFFM0oxSHBOb3VTUzIwTDRFczI2dnhjVEkvUkRSUDdSTThDQThjbWRFZVduR3pFdkdtY0IycFBja0Nkb0g1aDZ1UThjcVVqYzF5Lzh4bkVlMnA0QUVkWkFvNU9BMGVhMHpHZkIzNUdhNStqTHludmpDekdJZ2U1LzVxQWF6T1B6Q1lWTnh6QkkrY2JHUkdkQno2MzdaSkw1Mml5b3J2S1BKUEJXSlJZK1U2V3EvVTAwZjFBNkR3d3ZGdDNLUWYxVzlQaEM2K3NCdHBuMU5McXJ4Z0ZVTWhaajV3enJPMXlRemszT2drTEtBVWJlcmFMOUt2TmZGbHlqZFl0alNMbm0yYlRjWTROWkRSRFowK3dJcnFOYlRYaUl1eUl0YXJUSGRHUUlldVh6Z1BYTmZFQmlaQitvYitkdHFqcmxkVWcvd3IxelpsY1UrbUlFNnd4OWV5TTkvRFhqVTZPbTBWM2lUM1AxNWtPeUoxVkJYUFNObFJ5NkpkMkdJTTNrTkhrSXlBT05wWlZHMVhUTTRBWEZEaDhINnArK1hsZ1BkeFlvaVNrMzdzWmU1RkU5Y3FLVmtQZjVsV1J4NEEzaDdnOXBWQmV1b0dhZFo3cVBhSFFyYnNiblZ3eXlpdDkwc0l5U1dDb2pSaE5mdEdzbDJkVGgxSzB3M2lqQy9MbVpyNEY0RFZ6UWdFN29wY0RDK3l0SzRERDFDL2Z6bTFtTkpZb0N1bTN3aTYySmFwZlZwQ085amdTTkNrTFFXc3A0TURBMkdwZUpDZUQ3L0MzeEdpN3FhL1lXc1kxMEVuMHdJZzJWK2dPUHhOeGVhNTY0aHZ2QnVZekhFSlpHVFRTbGVXd1RIcFlXdUNNMmtQVWI2bUdBYXc0eVdoU0Z3WDBpK0RWNnhXT1gxYVFtZDdtRU9ZbmZ2ZVZuNkhybGEvKzNiY2cyekpPSm0yQXRYUlFSSUV4dmpoTytZSS9FODVTQ1FmR3QwWlRnK3JhQUlvZTBOaUs4YUZVYyt3emVMMmcwTlU5WnV6RktqMzR2bTBzRU5qWGk3a0Z6cUF4UlAxaTJqdzhuOUZVcWlpZzM1NWxYZjJ5QXRTWVJaQnRJcTh1Wkplc1VVN1dUV3RBN0RWb1RmTWYvcDUyVmpUMFIvdXRWTVZ6bGRHcTdqTHBkd1ZJRUx6MmgrajU5NVIrWVdVem5tcEpOVk0xYkVCaWk2bzh0c1NrWU9uN0VQVUxTZTd1RVNLL2Z1RTluZGQ4K21XMUJFa3VhNXlVZmp1UTN6ZXFxK0dhY21TNTcrVTkvRzA1VnI5c213R3JOU3ZaWWpyY3dCMWF6bmtucWQ5RnF3WlBnditkZWhJWXltTTA4QkZKNVhNbTVnd254RmxNQXRXSHFGL2FYT2J3Q1EwamZ2M2VhYnFEK0kxWFZpMjBkTUhRUWVyOXYvd1J3TmhYdm9hZ1RVcWFTLzBxa1ZlZ29kRkZxdXdUVHNjOGx5N0ljRlBPNi9uL3JZRmFXeFZodzhMblA1cHc1Njg5RkRreW5ScmwzbVpnKy91NGFtTERHQ09ZYXFzVmhaQzZEMUcvMGIxeG5qMmRZY0dyMzFKc1R5Sy9yTEExU0hkdUc4QjFUcnptS1ZXdHJnSHJQREkxdlk2cEV0emQ2R1RWdU04V2pwT2NBN1ZWQllIYnpxM0tocVVRSGx5azloTFhMVkJ3empBQnlGNVF0VHRtT0VFR2l3cWNjUittZmlNNjlYMXVPNk0xdDhpcjM3dU5od2hzdjZ6STgwbk5QNkJLVDZxV29WK2FaQ1F1WjZXVmJMblJTZHFGZVRUamRJR1czRlVGSWYwdUlsTzJsMy9Fei9paXJKRFVuWjdhK0xMS1pONmh5R1dGVU5Ibkp0VEtpZ0puM0llcTM0aWUycmpVem1qT0tmTHF0K0dZVTcrc0tKeGtkcmlTSmxDbHI5UE0wQzkyR0hRRVBHRTdYWW9wTnpwSm1IVlZGTGlUT3o2dnl0VDhuYk1PbVNrKzZtc3FpdTVId2MycWF0Wjl6VktrdGZGREovWEl5cWcrWFAxR000M0JaeUthRzU5K1Q3QnJkVGtTQVZuVklKeTJqWWQwQ3pBaDY0NWpJQk5vTWZlS1R6c3JyVVE1NmN3SXJIdEdkd2tpS3V2Z3FQVVgzZnFLUXVBUlViOGVuZ1Q2ZVhaSlBXV1crQU5nK3ZHRTJFeGwzWmduTVdUOVJ2eXBTVDJrUFExYUlKOSt0M2ZhRXVPUEtSR1FWUm15cVVzOGRXc0JKaHJ1T1JOSWxjczd4ajBHZnNzRVFFeDV6OUVuTFFLbXpKOGlHOTVWUmFUZkxXUXdxYlhEeTUvSlV3aUpPejMxL0l3RXpKUGRObXlBcFVjbEJuWVpaaEI1YWluUXNQVWJUZFZ5UnprOCtwM1VrY21JVDlDQXJHamRXMVJka1BjV1lFSy9TSVg3VG1nclVkUG5lN3JSU1poYjhZeEJvaDBuQzJKMUJTQ20xcEhCcERhbnlNZ0VOOUg1b3BRTlF3QXRuSld0Z1R0UzljekxWT3VCKzlEMUcrV1BVbnIwdTZRamsxTjhteHFRRmMyYnh4TTlhZ0VtOUF1UHhBZzRnVVVXQVVMeUhmNG1vcE1ZV3FrMVBra3NxdEZna1JmcGx4aUFkMkJVaWlrWEhtdjN4SU4zbEludDczblpHSUl2eTBpTys4WXBvZnpHSDRrci9qdHgveSt5bnZmMm55U3l2SzE2a1RTd2RFZk83WHRhdjdNbU1qbkxaUlNTRmF5c2thRm91U1hGeXcxa2VPYnhJK0FaRXpYV2JNUG5jdlpNMEV4NGxLaGFHNWFQamU2SVk2dUdPZVNod3oxbFVsVWQ2ejROQlY5djVUMUp1SGw2SkplTnRVREQ2OEJ1bmZWVUlWQVYwbkN1ZWdBUllQSWs3Y3NSZzY5YXp1MTdXcjhiUm1tVFlvVU15SXBtNGFiYmRCbWdlUTZpMmQwMmhVK3gwdklJK0pSZHJqRGQ2S1Q3MDBXRms3ekxhY1RCYzhxNzdWak4yN3ViWkdYa0I1L3l3NHhvZVlQd3FpU3lMZHFRUDJPTW9nOC9UeFo4UU1pZ0JobllsN1VybWI2aEszQkxmeXJ1VTRuQnNDeEpoVyszNXRxK3AvUTdadTFLK1pPRFBJRFZWdTFZc2lJVlhxZmc0dDREU1BTTnJHYmRGRGE2Sm8xVUJYaHJQc3ZiY2tjTW1yQ2RzREh0dWRyVWJPbXZxVzBaRXBzS2FjNWhSVUhOZmJhQlpsWk5QcFdDa0JZVnNHSU1nNHcrVjd1aWJFYVY0RDErQ3B2ZlBldnZobHJFQjcwcHlDSGtadWdwblMrNW9IUXVwZDg3TGJHdkNUNURzdXFsVnNjT21wVDZiVmt5Z1FmcnRveWFyUEdFQytPNVpnSlJpbEJpM3VuVkx3YUJKZ1hDQ3h3Wk52bThyRVVCbXJaS2UrK0RuckxEQU5sU0ZjMktnWGFKSC81OEI1V2VVcjdndURNb1lhZnJWT3hjTlRWZ3FvYXlnNUFuY3gra2VQTUF4S1IrUzFVdEZreGNZWlZDc3FMZHk1WkR2d0tJMUM4cW1WRjhJckdLd3FSYUVUK0xoQnVkcEhNZ2F4VXZ4Y3NXcWtrMmpUekJnR2dmd3IrZ01Hb1o3cFhBR2F0aHFFckdWUzNyamdHeUtiUFlFNmxCaGlXVDVITmE1ZWNVRzJzYVJWVHk2RmNKRHI1TlhWTGV3eTNIVTdMUXIrS1BOM0M2LytQOEdQY3pyM3psUjc4Z1JSU1VWY2ZlWmFJNkVKVjh5YnN3QzNrNTRkOUErYXFIVHJmYzZDU0tXbWJqR1VWMzYzMjVVNGtlamtHRVR3QUFCbUZKUkVGVW5ta0xDQmhRMjk2bTdoZGt1T2hXU09leW4zSnY2Z2JvdTdTcUw5RHZXVkRhb0g5MGxaVVo2V2tVVVpEV0wwYUpHRERZbTZ3S3BEMzlIL3lVTzJUajdCMW9CcHByV2JRYWtsVnlBbE4wUWMzZkNJK2pyMGltUzdGS1NRRDZaeEFsakc1dWRCSUFVT3hTQVYwenNYcGlTT1QxZndoNlFXU3dQWklzUStuOXRnRGFOQVRFODU4LzFpUmtuaTV0R0N0aWJYL1JDV3FNZnAzRXI0NVM2N1l4SGJ3Z3JWOElicFVYWWFDTHludjhmdy9rbUhrZ1BPZDZNRnhESkh4eG5SZk5CbVhWd3hacDNyRFdmQmdBbFlmVTFiS292dWxxTUt2K3dJVWJuUVI2S1ZhcXcycGhlUWFHRXFXYWFvd3VhYVZHVTdGYWdEZFVxVnNwa2N2Nmxaa2xJNndzVWloMExJV2srcWtLT1kxbkJjMnE0WmtEMHZvOW9WeXg4Uno3K3dTamJ2YmVPSFA3VHFGTTlpcFRwWW1zZGEyTGtxQ3N5S3RYQnBIMnZDK0NMenV2cUYybEpuQ3BtcHA0bllUWmtIVjZLV3Uxb1FmSkgycHpvQnJRZDh5Q09tVmc3VXhMWmNrWnB0a1dGUTY4YnNXR1EzYll4UVVGN1VxMHJBV3pTWHBzNmhiVmdNSjY0SkpKNi9lazJ0YXY1UnA3TGp0dWpuWjMxN3NnbWJ2bnJaLy94cGdyOC9rLzhNQy80MEFJeUxtNkVqVW9LK2lUWGQ4V1dHUFZpMjA0UkZxL3BZYjBXVHJwZFhQTjJsSEtOdWhXTVV1MmhJS2pMay8rR043K0g3eTIyY050VFBadDloQnU4aHFMaFY1NzFnaFVaZjU3NkZmZUNNY0lSeFBWZW1ZcHhoTHdZUFFrdFFwUWxMdk82WUpsTFFNT1NPdTNySnlEWHZvTW5WZlp4Yi9ncjd3aFkzTUoyd2R2eTdsV1pUdGhXZEh2cWgvNlMwTDdkZTdxMis4cncxSDB4ZC83dGYrODdaay9XTVlXSkczcmxvaE84cEkvNEErVS9mZEs1ck9zczloSC9mNy93dGEwYmxGN04rdC9MSW8remZwZEM1aVp2QitkK1hJYUF5dk5pb0tXbFpNTUFBWndWZnpFbVVveENvUzRVbXRxV3I5TG9hVmFOYk9iKzB3RDYwYzdYV090VDk4ZTR0ZU41NFIrNFcwNWw2NFVsaFg1NlBnK3ptZHZrejlvdTlWcWFScTJBNWZuaDI0WTQ1dWF1RTRrb3BNQzNtSHN4cGoxZjBSaitSS1RNVFhVWDNISzdzTWlqNXJyRGpBemcvTkM5ZllsRysrTzUrcmM5TGt0bmNaN1Z5eTJUZ1hYMUxSK2E2R2wydERlUllvVzJXdDNnZTlERGN2cTNnYUpGbzdXejZYclRmMzJiZjNiUDU2R3crczB2MjR3eFlub3BDejRrOWV5bTM1NDNtQjVVek5mcUY2ZGVKTkxGTDJEWHUvUzllSUhnRGd2M01Wd2NJaWNWSzVTYWsxTjYxZDVqYW1sMnFHWU96TTFlSWMva0ZhR3JEN3gwcmgvKy85cER5UmhJL3locyt1V0pTM2ZwTFpySFh6Nm5uT3JlMnlrcFZ5bGplU2FtdEl2dHVsaUZNSHlEeHE0dWJncDNiSGYrWnVybWYwaUphT1QrNlYzcVBXWGxGcWJpZTF2T2o2SnBWcW9GZTdwb2ZKNHhJM0ZsNDZZZ2YwMFgxTnFiZWdZaXlTWG1yK0lNb2dpODJHTC9iUjhYT3JPcUJsd1hCaDIrSXlWV2kxdld5Q2s5SHRTaFc3bmN1L2RuS2FPYWViTTREang2UFlNYStvSzV3NXJhdGRsOHlQSkpiMmwxTHBoQWlkdWxjc3lOMmUybWNldmYxaFR1NXhycktudGFDd3pLTHlrMU5xa3dNbVRONDlmYi9mRWNUbzZ1U2N5UjFNSmE2cVlwcWZwTUdKU2hkNjl6TlJVZUtOQkZxdDVwZWczSFozMFNtYzBnUWdOQ2NiV0tNSTFyZ09hUG02cjBoWEQ5bmNMb1lDMkQrZnlnNVZVVVBaWWRnM1JYc0YzamJyUldzN29CTlI2Z1Jkanp0ZWpxVlRNUGFQcWNTNmFObEg4WTlpTm5yVFBXSWR4Mk5TcFozUUJ3ZGxIZWZFU3JkblR2a2hQUnUxalczVGFuS3dld3o1czAxekVCVDFEZWRXc0h1QUFndXNVZXNhYVBTN21jbGFGeTZOc0JLS1QreEJrbGZIZDNRVDdLdXppWnpNRE5WaXErVk5sU3c4MkVNZnFiZTJqMWVOVXRlazdjamd1SGNDYVNvZlBZNDBYenNDL0ttZTZWMWlxMmJmaXRjYzdxeHRzYXd5N3FTdmpPdGJSU2RqYXo3R0wveXorQ2xubzE4aXRjRUJ2UFhZcFpyYy9GV2NNcyt4aUJhdjFGWEVkNytna0hlci96OXY2YjJqajJQL2Y5bS9PMUJpZXY1dkZ5ZVhIZ1hSUDlkbXJtYmlYVCtHcDR4eWR4TE02K2JjNVZSV3B2bnlVbDZNbmMzcytXYzlCL01CUjFsUkllWEJMV0twWEJtTmRkaGdiTXI1M1BEdldVeUhsd2V4anFlNE94cnJzTUhyQng1dVBRMWRUaC9waHBxK3dRMzBsaUVsNmorZXh2VktIK3VHZVhGbUgrbUU1SEt1U1hheXBWOWFoL3JIU1lwRFo5S0YrRUJVL1Y3MVN0cnhoR1J5M2t0MnNxYnRZcW8rYkdDNWJmbmV6cHU1aXFiNXM1WFhjT2piSEVKak1lYW1IbjNPaUYyZ2pJSUc1WFp4ZHN5dm1SR0VFRkRNa0ZpWnUzTXhONmRiTVorOXlrN2tTRVA4L2xTOXlsOWJ4eHpvQUFBQUFTVVZPUks1Q1lJST0iCn0K"/>
    </extobj>
    <extobj name="334E55B0-647D-440b-865C-3EC943EB4CBC-24">
      <extobjdata type="334E55B0-647D-440b-865C-3EC943EB4CBC" data="ewogICAiSW1nU2V0dGluZ0pzb24iIDogIntcImRwaVwiOlwiNjAwXCIsXCJmb3JtYXRcIjpcIlBOR1wiLFwidHJhbnNwYXJlbnRcIjp0cnVlLFwiYXV0b1wiOmZhbHNlfSIsCiAgICJMYXRleCIgOiAiWEZzZ2NGOVVYbG9nWEYwPSIsCiAgICJMYXRleEltZ0Jhc2U2NCIgOiAiaVZCT1J3MEtHZ29BQUFBTlNVaEVVZ0FBQUZ3QUFBQmZCQU1BQUFDWFZiM0ZBQUFBTUZCTVZFWC8vLzhBQUFBQUFBQUFBQUFBQUFBQUFBQUFBQUFBQUFBQUFBQUFBQUFBQUFBQUFBQUFBQUFBQUFBQUFBQUFBQUF2M2FCN0FBQUFEM1JTVGxNQU1ydnYzYXRtellraUVIWkVWSmtWcEtPUEFBQUFDWEJJV1hNQUFBN0VBQUFPeEFHVkt3NGJBQUFFbmtsRVFWUllDWVZZUVc5YlJSQmVwMGxxSjdhVFA0QWMwUnNndVlKY0NrTFBoMHBJY0hDNWNRSERMM0FySVFWeHNZKzVnS1AyZ05STG45UmUyaDdxTzFLZEN6ZVFBMGhjRXlFaGNhcExYMHBUS0JtKzNiY3orOWJyNTkzTG0vbm0yL0h1N016c0prb3RIYXZralpkTHlVcjFQVGI5RTZHM1FYL3o1OXNQTU80blJJZkw2UnRFcDBlV2NwSG92K1ZzMVNBYU1tVkF4RE1abXYrdU9ZY3JSSC9QbStmMUxmcWNJZXhDWk1ibXY5UG5qS3dSL2N0eTZYY21rZXNWZGxGS1Q4YlcxQ1E2TDJXeG9VS3BGV2RFSjR5V2ZxdTg5Q29SaTZWa3BWYitzc1lKMGJVbFBHdXEyWFBaSkhvV1p3dWpUN1FqU2xSQUtyeUlraHpobU9ocnA4V2tPdEl5alpHY2ZVcjBvZE5pVW9Vb1MyTWtaMjhSWFhGYVRLb2xsQjNFU001K2k0alAxb0dsRXB6VGRxazFNTndqZXBXRHRZOENZd0JzZEtWYlZPUFZwT0NjdThXRldBdkRidzFjdDVoMmd0K2VCOUNLcEZ2MGh2UFdRRzhUalMxWWl3Y0lyVWoyMTh3Q1ovTkFyOUF0N2tRN0FWcVI0d3hzK09kZE9uMVc2QlpOdXV3TUN5V3ZXNHlpZldaVTZCYmZ5ZUV1OUF5dzJDMStJS0lDcjNMcDlHT2pybC9LdnJMWjNTZDYvMGVNbjM1N2pMUDF1dGdvUytnTjhCOG1XWmVlcDNvbTdobHZjT3JBdEprZE5uUzFWNUt6QS9WclhnNm9mMjljMXo3eTBVS3l0ZEVGSitlcFVyVm9QYlRIU28zb1pUVy9xMGIwTHZ0WitLM3BYZmZwYkpRWDVTTnZXK0dNcGo3cUNWYTZiV3hJcklPUTVKQXQ3UldIWXJNQ0Y4dUpNNGJTOURLd25tUWZ6a2NEcFdOMkFoTzZqeVdzRXkwdHkrNlJPUld1Qk5BTFp4TDh5SWErMzlEeTJTVXlrV2NHWEFBTmZlOWdmN3hnVk1YWklwN0ZLbTlCd0xQb210VVJTRmRFSmZNZXVSY0NaaTd6Ymh3Y3U3UEJUR2t1SmM3VlRPS29wbkpnWldTbGtPWnN4UG5teWNOQStFVXh5QUxhUkU4MTQvR1QrZkVuRHNnTWhGMDhJdGQyQUNJWGd0RXhaQy9zdU9uTU13b0J5bDcvYlAvN2I2Ri9zcisvLzN1U3U5RXpZTnV4TTNHb0pvRmJkSDVnSUQ2R3lvQ0dsb1BnamEySW1hZGFuR1hiQnNHdjJjeGVOYitxd1dPdURhVXcwMlJZWW5NSWUzaHE1bUUzaDdtQXNFdmJtUkIxZ05iWkZYSmlKMmMxcE1xNjduM1R6WGU2eG0rU0xWbG5uVjBpN0p5eldLcForaGJuZkV2VzJUQUcvRkloN01oa2N3TEhuWHdGdXVhdHRNNHZMS1M0M1k2NlkydFc5eDR6MnJMT0t1ZjFCVmRMZy93aFpVck0wTjA2bTV3bmNHbEZMT3VLWmpVNDQ3QVhUbzhWRzMvOU40TU54RjM3SEtuZk1LNU42dkE2TjY5YnJFZTJPdkFHWUYvVzVNSnVBWHdTZWpFeVUrK1JQWHF4dWJBTGhCNTl0cXEzWGUrYVcwRU1FRm9TZGtIUmlGN1ZraHVxMHVNZGk2a1Fkc0ZNMkcvU0tkRjdxWUJXY0dFWEM4S09sZitTN0g0cWtBZ3U3QUloN0dOUmZLRVFkakVnN051aStJTExkb2NqN0U3eHBjVmg1MXp6dWRBV2g1MnpQYUNYaEQzZ1dXQVNyck9RN2NHczByQUhUQU1rVXBWaVI5aUhvdmhDU2RpUGZKWm9KV0ZQaGVBTENEdlN3eHY2S1pKNmlGT1FUVU9uUVhyNHh3RDB0NTk4NDZHc1lGdUhMSnZ2REdRelBKUVZaQk9MK2JlZjdYNndkL1VkZDlkNDVoNlh2SWVXS2tuOHppek1SZGZoVmxsQUY0c2I5MS9EeHA1OWNUdGRiUGZSdXh3RGl2NXJRMCs4UmJ0WDkvYjJ2a1FZT3VMb2YwWG56QTJjdkV2a0FBQUFBRWxGVGtTdVFtQ0MiCn0K"/>
    </extobj>
    <extobj name="334E55B0-647D-440b-865C-3EC943EB4CBC-25">
      <extobjdata type="334E55B0-647D-440b-865C-3EC943EB4CBC" data="ewogICAiSW1nU2V0dGluZ0pzb24iIDogIntcImRwaVwiOlwiNjAwXCIsXCJmb3JtYXRcIjpcIlBOR1wiLFwidHJhbnNwYXJlbnRcIjp0cnVlLFwiYXV0b1wiOmZhbHNlfSIsCiAgICJMYXRleCIgOiAiWEZzZ1hIUmxlSFI3VW4xZmUxeDBaWGgwZTBaQ2ZYMDlJREF1TnpoY2NHMGdNQzR4TUNCY1hRPT0iLAogICAiTGF0ZXhJbWdCYXNlNjQiIDogImlWQk9SdzBLR2dvQUFBQU5TVWhFVWdBQUFwSUFBQUJHQkFNQUFBQ05sbWxGQUFBQU1GQk1WRVgvLy84QUFBQUFBQUFBQUFBQUFBQUFBQUFBQUFBQUFBQUFBQUFBQUFBQUFBQUFBQUFBQUFBQUFBQUFBQUFBQUFBdjNhQjdBQUFBRDNSU1RsTUFFTy9OdTZ0bU1sU1pJblpFaWQyK1lnbnBBQUFBQ1hCSVdYTUFBQTdFQUFBT3hBR1ZLdzRiQUFBTzFrbEVRVlI0QWUxY2EyeGNSeFcrNnlTMjR6aUowd2Vob1dUZFZEeEVTOWRLSy9FbzBwcW5CQVVjaVlZZi9GbFhRQ3RBd2xiaFI2a3F2R29GYW43WmFvdFFFR0szUldyNWdXU0RRQlVndEt1Sy9xQWcxaUJVQ1JHd1NaTVdCTXFHVFF1a2p3emYzSG1kTTNmbWVyM1pOVkxJVmJUM3pPT2MrZTUzejV3NU03dE9VaFQwdXY2RGR5V1hyOTRZNEV5QzFSZXJ2Umthck5iMmx3WnJ2dy9XcnpsK2V6bjF5bHVPSGovNi9zTVFPOS9xZzlsZVRMenVrZmIxdDgySE5mZUkyWEJENFd1SE84K2RDTGU1MnNOVkp3ZWx3dWMrM3JubHlXQ1RyYno3YlZiVWdvKzQwQUIvMTZuR2F4K0N2T3ByYkVuNXkwSmN3TC9aNEdCN2hUajlwNS9kK2FDOUpsUzNrUm5nRmVKODVBVm9XK05pT21qVlZrb3piU0dldHhVQllWejh4NnZOSXQ0R0xFZE1yL3ZobFUxVDJNTDcxZUxDSFVuaEFYRXVTTXFDNUl0ZTlSUmFZVWJjOXN5Qlg4MklselN6WWNDallqM2NvR3NMRmZIOFJQTDZzbmhIdkZ1aDVqTVpRTHdERUplTURZQVQvektGcmJ1UGxjU0tITzMrOE9DTGxFVXBLMlJQaVI5SUFVOTVvNm9JZnc2THlYQ0RybjFNdkNLbDBWSXNobUNJSHdxUHlSRGluVUMyYW9lU0h1cEt0bnJBd3QwYXA4SG5EYmNHVVBSS256d1pGKzlWL1ViYW91bHAwT0lHVEk2VVJEWHRyaG1scWxwK0hQN2xNUmxDdkJ1OUhIZUZrbEN2S0dCd1lGVVlOSFhKSkZud0FLc2hLNVJHeUZOcDljSjVBK2lnK0xjUkEvY05tTHpDUE8rSTBKUnlHOGNlYWFmRHN6Z1pSTXlaVE9hZ05zOXREYnkwVFp6VFkrd0tEcTRleGRGWlQzdVhGS0dRQzZVTFdqOTAyNERKc240eFNkSUl2cEFheG4zN2R6MmZEQ0wybU53THhja1FvQUhXTmNTcnhuckpQcGVwd2QxeG1FcktPM2FMdXUweVozemExaEFobjBtOHU2YnVQR1JmS05GT0hqcnpycnNTQkQzbWswSEVIcE55QVdKSzFPcUE1SkpZTjVZYmdjSEh4Ri92blRBZEVCNlBwSEx4UlZ1VjdIRUdYS1dSOHBrY0V0YWZRV3JWS0hsM244a2dZby9KVVRCcDVwcG5ibEJGSUZneHRwZEZ4NGoyUG02OVJsWmRvVHMwWHJNZGtsM0JlYW5iODVsY00yRXlTY2JpczlGak1vellZM0pjVHFDNkE3a0YwaEFKam52Y1pMTWo3MkxrVnZUcVVpYloya2c0ZTFJVzhwa3NrWmZRZGxIR0RxNEVqOGt3WW85SnZKaTRrM3YyKzFSc21RUVI5cENUcWNsTGJPK3dpelFxaDAyaVFja3JDT0tnUkRNVmM1bUU0NXkxQ2pVUjIrQjdUSVlSZTB5bTRkMU9OanZJSUlVS0NTZUlWZTdKOUtEYmFOeGUxcUZuakQwMUszaFljNW5Fc2pCbCt6ZklLN1dWcWVBeEdVWWNZbktWMnhsd1NSQWVFS2JKckZVRDczMlpBQ2pyQXJJL1Y5dTdUeUpWT1dMdExJcllOc2RqTW93NHhPU3NOYjRGQXNoejB4Y0VaV1pZa1hqcGJ2T3NtSlpMRnR4NGxuN2Jobmd3NlFxK0JQS2NtUVZLSyt2Sm1Zd2c5cGdzeURqWlpHWUdYQUFBRitVd1BGdGY1Tml0S1lkZ3dmQ01lTzRtL1c1QjNkYjFUcVZjSnRmb0JxOFlYYnc1a3hIRUhwUHAydTFoR1d3UktOVkdPaDBHNzNIQ0c2OUF5bTE5QUppbTZ5dW1ZWWdFTzFObjc3bE1sa2tHbG1DcS85T3FNWUV6R1VIc01ZbVFUeVliTXplZ0F2QTc3NUlMWGpNKzBBN1hDQTdzYWRwY05LV0dxVndtTVZ6VkRnY2tkck5sSzFPQk14bEI3REVKbmRpTDRjYjdWbHBtK0V0MHVtWEdXSFJ4WUJGQTM2bzZGRXBrdjVQUnlXTlM1bnhOcTRFMDBkbTN0VkxnVEVZUWUwd1dZWHVXV1JsMG9TVkljcHkwbzFFZk9BcWxkWXNHankzMHVkbzJjK2h2RzZtUXg2U01aZk8yTTdZRkpnemJPaVZ3SmlPSVBTWXJVV3VlOGI0VjV3UmRMOERrZE5UMGRyTDdHcFpNcXBjK1E5akk2dVl4S1kzVXJRcVlqRGczWnpLQ21ETXBYOUswTmIwbFFzTm5jajA2N054NTBqUURxT0pjUFVtMmk3ZVE2b3lZeDZSY0ZXQkJYMkRTSG1lWU9uWG5URVlRY3laYjBWREJUZmV4VlBPWm5Jd1pMN0FJZmdWWWtNditTUHRDUGFZaDYvT1lsRjhZT0dVd21VbkJsR1hPWkMyTW1ERUpiKzlVbGZLV2ZWWVlybkpndTJpZzdIQm5ScWdhUXlEQTlVS0QxWnErN3A3SHBEeERyTnV1NEl0c25HdzFCTTVrSll5WU1qa0tjS3ZVUXM5eTRiNWZ4NjY2WnhTejlHVlhWYzVoc3NVOTVpbzh1THcrNHJSRFVoNlQyNkZldDByZE1obEJiSmtzM1BjamVPUnZyZDJMRXRUVVN4L1UveUJwZURwRUJsY2tPMDZTTmcyVDBHMmtwanR1OGJXUTk1UFgrRXR4SXlrOVkvdElJY3ZrQkdzM0JlNlRFY1NTU1h1OXFXcDBML0xlc2lZemdyODhBaGZocnN4S0RNVW96WlpraTU3ZjJSd3dQUnJNREt3cWxxaE55YVRqVHZxa0s5RitHU1pEaUNXVE41M0JkUkxDUjZuNnhjZzdTckFXdnY3aDJTMHo3bmlKZGMxK3g2QTkzN2VJUlNaK1RWR2JuRHRlOHZxUmZSakhhRXQyZGljak5lOG5IUS9mN0YzVHNFNTl1SFBxQkIydk45a2lTZFZSSWxHVFdaenpZL2h3cVNQU2kva1pkQXJ2VS9XQnp3dFZhcE56SjB0MTJteGx0T1F4cVJBN0poUDVDd3o5Ylh4cUEwVituVVUxWlJLdDUrdDJ1QjZGTXVNT0pUSnptTW1TbDRBai9XazJBQUZaWUhoT0t1MjhGWWR6eDNtbFkyZVlKRys3YkJBVEp1V3M2RFNkaFh1Ky9tZkEvR1Q2dzZZdlBBd3gxVC93L1RYc2VCL2RoK3NKckZIbjg1N0MyWXBMZUY4aFhCa0ZuQXJ5dWpVY0xZNnB0NTJYbXVjeDJmY1ZaOVZBYkxEVEJFd1Rrdlcvb1dST1NqRCtrdGI0a2hDWm44TVpZMTNldTJWeW03ZVYyNTVPT1B5Y1IxNzErR0QvR3laNXBncDBiZklkeTFYbVpCbzdBOE5rVWhHaExDVCtYTmtXem1RN21rOHU4SU9hUWxtZDRseWRNam1WdFd0cXVtY1NleHpQN1kwTlByc2ppT25zbGo3SUQwM0wxQkhhT3QrQWl2VmlqUEVYTTE1djl3cWIzWEVtYXpUb3kyM0hxMnE4MzBncXZVeVRJc2xqa250T3QweEdFRE1tRTlCTkZxa2tZVXlhbzMvS0pMNTR5WGtLK2tReHVlYWZxcDBOOTJTRUo1Z01LN3JmR3BqTW1kNTVUTXA5OTd3ZHJsc21hMkhFbk1rNTd4Y1lqTWx0K2h0U3lpUzRqbVN6RnVBR1FzUEh0UjVVd0lKREtSNTFZV2NFZnV6Q1RVWTVqMGw1RnNTWTdQWXNpUHc0RHFNcnhKekpGa3hQRURDTXlXRzk3MlZNZ29ncVVkaThpSmZIY1UwRmJXQWlUcEtHSWFJa1BTdVdPdVdmQmNrVW5qRVorU0VQajVNUnhKekpaWml1RXNDTXlURWRqeG1UaS9RN0phTFp0ZGhpK1VJcGRtYSsxN3g2WlhpT0hxT3VlVEdKalozbmsvSTR0bWw3RDBWUHVUbVRFY1NjeVNKTXIxalRYcHhNZERUcUw1TUxqQWFNdjByR2R5TGdUN3NTZ2tyVmxUQko0OEU2ajBsRWVXSUhMeXU3aDA5SDRVeEdFR2VaUE9JZzhoVW5LVGZUSnNaa2c3NVZvdG0xQ1B6a1p4ZnMwYWlOTlJZTGtXVFF4aG1hWXRBR3lIbE15cTh5WjIxL0lHSExyVzN3emljamlEbVQ2TVRTSUR1N3owaXpOZVd1ak1seStKeTUrL05Kdk85WExHYVpodFZ0aVFwdDVxemovSHVDWlY2a2V2bE1sdWtVTEhycGdUUERmVEtDT012a1dXZkIrbVFoZFlHblo5TW15aVFpamVQQktXN2lmQkxXM0p5UzA4MVpJWktrZU5hVmg3a1RidStWeVRYNmZoWjRldUJHODN3eWdqakw1TXZFaFBGSnM5aWtUWlRKZ3p4OEdkVVdIanh5K2VlVFNHL2NkNk1vaEpkUHVUYk1HdXNKZm52cWRGQzdLNklsRlhKbjl5SmQ0RkNZY2tOUWlmdGtCSEdXU2IxM1NDMFpKc2VwcHhBbXNXZnptVW4xTm5FK0NXOXo1R0h0Q0xtNDVJcXVEYUNIRFR2S2lhVWs1RE5acE9RMTZGUm5OamlURWNSWkp1bWpHS0oyUnBoOEtqbzRRNUpib0pFV3FTR2RFazVQN3V1cXJqaktwL000Q1JDdWs1SnlmUklVVFZxRldpeEdlN01iTWM5OW8rUVFaNW1rODhZdzJRb3lpYitQRTUreVFIb1Y0QW9UUmhjYnR2QUVrenU1cHVtVkpJaW5yaUJuTUVudWFRUGtYQ2JoNmk2bnA4YzEzQWozeVNTTW1ETXBBYXU1Tmx5WHhoU1QrNDh4NEZENTIzRmN0N2RGUDc3NEtSSnYyK3VpNFZjK1BFOGVCdzJVeWNUOFpaZnFzbE52MklpQ0ZYT1p4RVIxaVk5THgwWWUrYWJWbDRMSFpCZ3haMUllZmFxMzNUb2lUWlJsT2Ixa1NWOVNSVitubnpTVnZkOHhQOUt4cElXVzlVOTRpMXZTazZTSUFTbXpheXhQSDJMYkNRNGxsOG1rNWlJc0ZqWGpudzI2cE1PY3gyUVlNV3JKOWwrV1ZFTFhXSktBeXJLY1hnUWVtRnhWeGUvTmlMK1RodDVFZkJONDFtaFc3SUlEVHFrVExxQkltVndXZEdHY2k1dzhTTFA1VEM2NzJZWlF2S0p3eUVTQm1wZE1rdDJEL0h1VEFHTE9wTXpuVkxaUlNhMld4VGw4eTNEUFo5eDRHTXN4bVl5VnhadlY2QmZ4dVdaaFlyS3RhME1WQUpsMlJpV3hsTWxkZE1rcGxOaHpPeTBwNVRPSlo1blYvWXZXcEZ6ZVdHNkFvRWZYNFNTSVdNN25hVzBMdHphS1IyU3gzWlNmWnNWWnBBR2VNSmxnMExTNzdOenJ0VWQwSnBRdXJEVzFGUWxrWGN1NExhSkltUVN5S2R0NkpabFZ0dElJK1V6aWdhL1RQU3ZXRCtWcXdieDhyN2V4RHlKdVFZdThVVm1jaE9rUlJaMWhja2VNU1p3TnM3ZG44Ry9tamo5RzFtK2o1Vjc5RElCTU95dUxLREltRDRvWEozUnpvVTNURFZuWjdXOHcwUFV4RXlneHBWZTBRZWxkOUtuUy85emdEdDBvYnhuRW8zZisvRHRRd2xMOHh6dXJxcVBNZ09WcXB2K2N5REFaeTh6VHBXQkpxZmIrYWI2aVFXeXh0dVlBWk5hWmxNVjVWOFNYZFdYN0IvSno1a1dZOXE1L2d3RUZqTG1hNmkySTgwWi9HSU9adVBqR1AzempBeVdVaFRoMTlQaXpwb2VQdUpqMlVCOW0yYW9weDU1VFBtK1lqTzRXWmRDTTUzSm00QTN1K0d2MWxNRkY4WnJ0aVlsTzNVTDZaTjAyU2dFQi9qM3lYdmlpZldwWmxKZGtJblpOcVM3dTgyN0ZJTGFBaWxIWlVuSHpvVWdOV1VRK1l0ckxNRG1PRi9EdTVCcTlvVEJNcWhNTVBUeU5rM0lkOCtlV1E5bXRkTFhvL0RSSkhoQ2RwdFA0OUxrVlYwZ0ExZTByVlAxWHdmV3pELzRFRU91a294UzcvZzFHMnJraWJxZ25vODdGVVRsY3ZsVTJ5YXZZdWVrNS9WT1VNNGNzazRtSGVPeFIxUnVmQitwRzNOVVc0cEFKblliSkpCb25rU1BUTm1ObGsvZGZZQ2FVUklkeXh5M0FSZG5xS1Z1ZlZ1N3kwanp2dXRuUytJd1FKNFc0WVhONkd5S0d1WkVmbit6Y09xSHNXaWJwTU13bnNZaDYwNDUyN1ZwKy9CT2w2ei9Xek9uK3V3dXptZFpyZjMreWMrcmJtZXJOVm94OTluRG5saE9iMWRvUU1UZllIWk1YNlJSOHlFdTAxQVdUQ0FiYWdTOVJEdnJ6V0JzemlSWEhYd3I2TS9RbFptVmpKaEUwWGVweWlUMTlQeDluWXlhUm5wZ0VxcDhEWDNLMk5tWVNTM2Yxa252c0FUd1F6b0t5VnJHN1dESzFWMTZlM0lhSy9EdXk1V3dIYlBBTms4UEl5MWV5UFM3WGNBWUtCNURJaXcvZHU0OWxPZnVlV0JQaXh2VFgwZnVQZ2NnWHVOTGxVb0FCN0tMVVJZOG9zRmF6NjUwQnhjdFZIZ016blp2TzNIem01Q0YyMk1PWTdKeit2S2Z6LzFuOEwvNE5oWUFRS21rR0FBQUFBRWxGVGtTdVFtQ0MiCn0K"/>
    </extobj>
    <extobj name="334E55B0-647D-440b-865C-3EC943EB4CBC-26">
      <extobjdata type="334E55B0-647D-440b-865C-3EC943EB4CBC" data="ewogICAiSW1nU2V0dGluZ0pzb24iIDogIntcImRwaVwiOlwiNjAwXCIsXCJmb3JtYXRcIjpcIlBOR1wiLFwidHJhbnNwYXJlbnRcIjp0cnVlLFwiYXV0b1wiOmZhbHNlfSIsCiAgICJMYXRleCIgOiAiWEZzZ1hFUmxiSFJoSUZJb1hHMTFMQ0JxS1NCY1pYRjFhWFlnWEhOeGNuUjdYRVJsYkhSaFhHVjBZU2hjYlhVc2FpbGVNaXRjUkdWc2RHRmNjR2hwS0Z4dGRTeHFLVjR5ZlNCY1hRPT0iLAogICAiTGF0ZXhJbWdCYXNlNjQiIDogImlWQk9SdzBLR2dvQUFBQU5TVWhFVWdBQUJSZ0FBQUJrQkFNQUFBQWY3a0V6QUFBQU1GQk1WRVgvLy84QUFBQUFBQUFBQUFBQUFBQUFBQUFBQUFBQUFBQUFBQUFBQUFBQUFBQUFBQUFBQUFBQUFBQUFBQUFBQUFBdjNhQjdBQUFBRDNSU1RsTUFacGwyNzd0RXpkMVVpUkNyTWlMMzZJZFVBQUFBQ1hCSVdYTUFBQTdFQUFBT3hBR1ZLdzRiQUFBZUZrbEVRVlI0QWUwOWE0aDB5MUZuMzY5dkh5Z2hxTWhzb3BJZlltWlZmRURFV1RDYUJLT3pvSVpBaEJueUl6NSt1SXVQSCthQ3MyTFVRQ1N6U2tUL3pTSUJmMGlZVFlpS0pEb2J3Y2NQY1Jaek1RU0NzK2k5S0lqWjc4YTlmcHZjbTl0V2RYZDFWei9PNlhOMkhuZGc5L3pZMDQvcTZxcXU2dXJxNnA2eldmYlFIL0g0ek1zSVBIUlZ6SjZmRjBrODBpRWV2REoySHBWZ2JrYmdvU3ZqNnR4STRwR1FCMjhaMThUcFE1K1BqL3pQeXdnY2k3TjVJZVdSam9jK0FwMjdoejRDai96UHl3aHNpNWZtaFpSSE9oNzZDS3lJdzRjK0JJLzh6OHNJak1UZXZKRHlTTWRESDRIaDdVTWZnVWYrNTJVRWRzVC96Z3NwajNRODlCRjQ4dWd5UG5RVm1CLytiOFRCL0JEelNNbkRIb0c2dUhqWUEvREkvZHlNd0piNDJ0elE4a2pJQXgrQlJmSEtuSS9BNmx1YWR4OXN6em1SWTVBM1RmNDJmbWNNd3FqcEN6TUwvUTNFUG5VNjVudEtqQzgwOFM3UDdaK05TZDM0emYrNFBUNk9MQlRzVlBtci8rUUVhRjUvZVFKSVNxSG9UOHhsbkE3ak85Mjc3Ly95TDNiRjZ4NlpYN3k5TGpXZ3hVQ0JZRlA4ZmNNNFp1bUp1Q29tcDFUdFZ2ZTVVbkJqQTIySnIwUndMTHdwVXBnb21oTGpvenNjenlVaFhrMzBYNzc2ZnZJZGZyMThEL21RZ1dBVC9DMk5kWEdnOVgvNWxGU29lZUh1b2dMMC9VRTN4V3VSeG8xNzJLSHBNTDdUZkora2J5VEVaWVRRK3hUZFQ3NHJvbjJmem9JMm5tQlQvQzJMTWM3SDF1NGh4b0JnS05nV0g0a1ZUN3hzT1Nyalp2VkErSlFZWDN1bVdJYmI2Sk82VzFSR3ZoODc4MGU2TTZIdVBjR20rR3VJM0REd0UrbE1vME9Oenp0LytWdDlrclBocEFJbFBTMkZvSWZKRmpURWRZZ1FGc1hLUjRSVFlyeEhlLzJobUpSejI4aVhyeG1LbHErTVQ4UzVxUnd2NFFvMnhSOG8zR0ZPZjd0U0NkbWZWOXN1NUtZNGNndnVuZHVNbXF4N284dHIySXk1WXN1d2U4MXJrRk0rTGNaYis3ckRteElxbEVPYlYxd2dYd01aS0g1L1lqdEtWN0FKL3NBczVOcUZoVC81dXc2cTRydi85czF2L3FlZjZVTHF6cDFDeHdFWGhyOVNpUmZmZVVCdzNjckdpVnBXZUMrSW1GdmVBTVlNSGVXd1RZbnhMWEY3cmdoWUUrSzBIQ2tKcUNMNVV0TnQvKzc3NnJqUjJCekJwdmdEczFCb0YrcFFmYUdvL254SGlHZlh4QUc4dDVyamVSWWJiQjdjVEdSYnpvaUxKWmVqbGh4c1IrN2lFTU15UGNhM3pZQnNpbkgxUVZPZWtpK0NMZmtoaGsrUHVSWElFMnlLdndaSW9zZ3VRTDN4QzdjN1F2RGQ4NW80aVF1clpPa0FUQzJCTGszSUVoQys2THNXMDNpMEhibUxReFJOTmkzR1lkK2lmZWNGRWQzM3g4a3BLbTBnZHdtN3YvSlZEME5uVEE5K2tDUFlGSDlvRm9yc3dsQ3dwZTBKd0o1WndtdXg3WUN0VHFacVp1d0J0R2wwUHRudTNnRGRtQ3VFdHFOd2NRaTdteGJqTzBKb0NzRzI4R2tma2xDMkpDVmZ4TFByeGJzV3hwMEllWUpOOExjazNnQ2lLRmh0Z1psRHkzaUhUOWg0Qk5rQ0oxTjFabld6cU5WS29xZ0VzQkVWY09PbEZnekJYZ1ZNMDJPOEs3U1JBc3NZYzI4ckVLbEFrL0pGc05HaEFxYS9ZNStaNWdxMm1ML2xXL3pBUXY1bUVuU1o3M05IM0pZOUdkZXRxWEV2ZlgzTU5aOUdzdUFkNzZKNWVBeE1IaGEwODZ1bXgvaUxkM3BTZ08vZ21TdWZpSEw1bEh3bGxzYWxpMnc0NXI0VURBdHp1dmlvRi9QWGVDbnJnQ2h5N1FMTVVGNjVEdGsyVVQ0Uys1UzgzM3RGdkh4aFdtNlFVVEFsRTAvMExPMFc5NUxZZzYxcjBlSmdZWFZxQm95dkpLYkh3bHNEcXFJRktmbktSaTFYL052Uk05TW8rcHpDdEdDai9EVVBzMEs3Z0Y3aWxlMFNzMGVVYlkwN2diSXZYaE11ZUhmejdUT0RHaWZaTWRzbGhtWDVOaXRlSEJpc1RzNkE4VjFSUE5OSE1lODNwRFJMeVZjMjhWei9sWEZYdkN3dDJCaC9TN0RSS3JRTDZOMHpIaUhpSUo3cS9QZ1RpQ0dHWkNPMTZYUEJxK2RXbzdhM0FRSE9EckRsV29jaTdMTmd2Q0U4RGZFSTZzWG1sUWNEMmFSOHNjbTJad1hHTnZ3ZUhUSEJ4dmdEczFCc0YyN00vazcyZ0dFUU9yRmFtWXlMYlNnZlZQTGJUTFB5aWZnWG44QjJGQzhPUVFlellMeVpXQ3BybmdJRlJLcUNwSHdSYk1rN2xtcnh0VEFIY1pYaW1HQmovS0ZaS0xRTE5UY0V0d2pLU0x1OEFYTlNxOUNXQi9za2FyanlvTzlSUG9wWlA3UWR4WXREME5NTUdBZFgvVERvbHhlVVZNYWtmQkhuaWh0TTJSTGxyQzRucHpBZEVXeVVQelFMaFhaaGFKVVBPd1MvVTlBdXJ6R3h3M1RFakJaNnpGQ3JRcFAvdHhXekptZzdpaGVIQU9FTUdMOFJ0OWRCdjd5Z3BESW01WXM0dlREamtqM2w0RDNlUHgwUmJJdy9hUllLN1VMWCtvaElEYnFRNUROMmk3MmE2c1FuM0tUcUNOMFc4UzgrU2R0UnVEaTRXQ0EzQThZN1p2MEplbGNGNVpReExWL0VOanBVT1BYZmRXTnVuT0l4TXFGZ1kveEpzMUJrRjdaQStZNFlHZUJDMHVLOFBYRkQxcHF3cVdWMFl6TCt4U2RwT3dvWEJ3OE4zTDJjdEFVUEdBZHZxTzEzNitiTEtXTlN2aEtwRjJZY1RUemdXNDYvbXJvcTB3RVZpMjhtNFZUSzJlUFdJSCt1aG1WUlRQcjhya1o2N283N3BITFJuKzh2S1BZS0l3b2VBVE5ndkNGK3d1dlV6NVpUeHFSOEpWb3Z6RmduQ2Z0OTNqc2ZDRGJLbnpJTEJYWUJOeXh0UmtRSDhoY3F2eHM5VzJPd2xaTTNxYldwTWthblFmU0xUOHAyRkMwT0RnN01USi94QlhHbkJ6bm9uQXJLS1dOU3ZoS2Q1MjY1RXFjT3gzbjdnbzN5cDgxQ2dkT0lKeTZNRExnQ0pDZ09jR3ljUndZd1ZuSmRLRVB0SXZuckQrUTl2K1FDSm5MeEx6NXAyMUhGYVp3KzR6WEhOWXJ5VlVvWjAvSkYzRjZZRVU0QW9qMk9VZWdMTnNxZk5ndlNMc1MzOHdOK0ZwMWxlQUR6NDVxcS9zUmRpeWQwWllYempZZmplYzgrQjB5bDR6L2YxN1pETGc2bktSU3FmdXFNTDVSd2dFb3BZMXEreU5HU2U1aXpPWEdYR05URzZTTE9INW1GZkx2UTQvZHFzZ3ozTDFkYVpKM1F0Zmo0aitpNkVxK3RQMjIrdSszQ1FmREpMY0FjSG83blBTY2hlSDdKSUtRWHNSK29GaEduY2VOWDMvRmRzbkxyRHo1MCszdDdCdlBVR2E4NW5wSHAxMG1VVXNhMGZMT3RiLzVISWQ3eGJkY1crVm80RlRiZnJrZkpRdVduMG9LTjgwZG1JZXVCdUU5aitPdnV0Ym9XdTFEZzNHeVViY0hCdkNJay8zbDdSc25vZTZzdTNzNnZTU0FRT0FHbXZXbTA5ZE41cXVqL0JzSTBpU2ZxNU96eWFySWRHZTdVdk1WaGVOdVVGNWFBMUZ1SWNCbDVUSnZ4QmZGUlRtSThYVW9aMC9MOVpFZUk3bDFUUE5zejNleUdadzkxNjh6dmRONWxJS09KdEdEai9CbXprS0ZyNkliaGRVY2doS2UyVHp5WlB0TlpjQzJ1YkkxTURXeHQxdVR0UERqTVBuKzNCMVBBKzMxcTNwNCswcjV5VWZ3T29yRWRFRHowZWwrOHU5cVV5MHZqOWhOWjlqSGpLMCtkOFlhNnlsUjhMNmVNTXFibCs2SVFuN3NlSFc2OVFWamJjV3cxVHc4eXhQZStTdU1OZ1daS3h0OXB3Y2I1TTJZaFpoZGtWeGhtUExHZDlvWDRNY3FCWWxLUzNnMnowMGFFVElrSndMNVhjYzJFaTBhMkJGTmRhWW5jc2tubE5zVXJFVlRHZG9TTFF3K2M0eWJZd3llM2U5QVFyUGE1YWo5dHhwZjBJS3pUU1ZlRTdDd3JvNHhKK1g1S0NMaUoxcmpNc2kvWVZhb2ZTQTR1SkppeDY0VmlkK2hMQ3phSFAyc1dwRjA0YzdES0RDNWU1NllZdGkrdlhsQnV4Vi9Wc3F4bGl3RDBsQ0JqN3hGT05SRHJsVk01VEJ6SU9zQVZNNFBZbFN4ck8rVGlnRVNacHd2ajBSSlB0enJ2azBVZE9wZVlOdU9OcnlrU2RwOGFVaUtKTXNxWWtpK00vem1nbG1IR3ZsbWxXb0hrNEF6NGxFZ1lXaGxUa2ZOT0N6YUhQMnNXUXJ1Z2VuRENqRXRON3FVdCsyWU43UWlGZmZEWWNOOGgwczFzTlErZ0FQWW01MDU1UFppVVR2VlltYjRYVFpQSXJPMElGb2NOOUNEcjRxVTF6Vk9OcnRGTW1YRzQ2NnY0SEowVThWdEdHUlB5M1dxcGRVNE96S2I1RFdnemlDdUJNQytKbHRodEc2cURkMXF3T2Z3eHN4RGFCZFVCK3BJWHVxL1BONFZjc0hSMmw0U2o4M0lsTTM3bmplZUFHU0NWV0pQck15amprVlBSSU92amxFNG1ZeWNLdzhkc2g3ODRyQ0V2US9HVjRhV0NQeWFUTUdYR0cvUTdyTDd1V0hYdi95MmhqQ241UHErV1poMW03SkFzUWpNeXNzS0VRSnVSc1U4UzV0T0N6ZUZ2blYxaWlXd21FZmVBdHBqLzgvdmZEaGNiejdCTVB6ZkNqMUNEYmhrM3B5Wmlob2phWmpVWnJJUmw0dFFVWWFJMzhVTWRnMzdKMG1iS3dFazl0Sm1lY01pNWVRcFZIUnRtSFpHek5GM0dsK2kyemwvWTdidWwwYVpLS0dOQ3ZpQnlhUXIwYmNhUjFqSlF0d1BialV6VnJEQzVqRDBvQlpvU2JCNS8zQ3o0ZGtGMzFCUDJ1ZjNjQmUvK09KZ2k0Q2NlRXNSUU1FMm5RdlBlVW9FMGFIQml5akJCQStJVTNpT3pIYmFKZnZHSjJ3NS9jV2lncEpwMmZvMW9qWmd1NHczeGRueWc0K0pnWXdsbFRNaTNwNFBiK2piamlwWVlCQXYydk9Gand1UXk5cUF3bXhac0huL2NMT1E0alhXd2pCL0dCOGJtNVN1bjkxcGd4Y0MxUUFIS3B4bDZsRlFGNzBWMTdRV2NnRXRXaWpGMTdidzdwZFV6dzR1Z1RjUGJLMGtBYmp0OHA3RURJc0hUSDNqSnAwZktPRlhHWWJFd3o3WHVPZm9xb1l6RjhnV2xVNEUxZlpzUnRzeVNWYkI5YmE5SEprd3VZdzhLczBuQjV2SG5tQVhmTHVpT3VpWkM4MzdRUmtmRS9TQWNkV01OUEVqUlg4UTU2UVBsRncxc0ExVzdHM1hzZU10UzZmL3k5a1hZcU9sRmtTUWl4M1o0aXdPNkdTQVkzTWJJcDAvTDlGUVpoMTdNUXoxSDMybGxUTWgzUkd1dnZzMElJanZCbmtCZHJ0d2V1VENaakYwZ2xVc0tObysvZFNkT0dIVWFlWmp4c3l6R2lEM1hBeWVzWnRrQUtYNDlScXd1YTBpMjBScTdmTzlPNUZnVVdEbjBPNDkvOGFuN2xNTUJPZGFIWFVVdGhHQUNiU2NneXFQSGE1cU00MFVVZXN3MDREU2FkRm9aRS9MdDBpclV1RlJJdGQwQm5xOU5MekxCaFZuelJlYUNwZ1NieTEvUFhSSzdNQWhuTG1xNWNwMVQyZEN0SDRwWHFFYS9BWUJLd0xWdzVFemwrdDF0eTBUZE5sQVZrMUhHUGpzdzBCMkM0VCtpcEgxdnVCWVVRd2NtMHJpSm93TWxKd1FPUjJZcU9VM0cwU1RRbzBOSzFMLzNUaXRqc1h4aFZUNVZLRnQ3NnEwbkhvanV3dTJMQzVQSjJBVlN1WlJnYy9ucnVzcFVnMEU0OVRxQVdXSWRDSkNNMlN3RFhDaVQ4cTdGOTJyU2ZjZHkxNjZLSGlVVnNuOEpSQWRYc1h1V0Q0dHEzUjEyc0FDMi85Vi9CcmlCOVNOZ3JkS1RkejRZVHl0anNYeHZqR1JwZFdxcW1SZ3FJL2NUbVl6dE9OclVmUVhybVlXbzA0aTJ3dlFFc3VJeWJ2bVdzWUpyb1hDQ0UrQTVsdEV2L2xhOHo3amEvRFdnK3NxUXJSSmRUanJWZWJiRGN4b0JxbWNSQWZkNnhaNFo0MFFtdmJmK2xWM3NyTit5ekFldUNjYStFL0p0MGJ3enR4bTFOT0M0eGJPTW9MY0hHaStYc2UzS1Q1VVVMR3ZtbVFWMDFvaytBelhnK2dlRWNHK2k0eS9FZ01ENGlUVXJSWU1zU0lETk5nMVVaVXdac2R1OFp6L0FDU2V0WDBQSDVOS3RpWC94eWJNZFdRMGFudktHZFRzWDdWbzFLOFk1SVRMOTZieGhDQ1kxZ2hmTEYwWlZCNi9wTmlOcEVOeWw4M3FHWWFHNXpXWHNRYkZzT2NHeUJwbHZGa0s3SUgvRHloeExHSXR6aXlHUWlSVVhydUUrUjdhaFNZRVQ4TlJrWkFJc3NWc0FPWndrZWM5SkFKMzkrVzBiUTlXdUN3S1NPUTFCZmRzUkxnNWR1eGJBV3FWN214WGpBY0hIZWNQZ2ZtZEJ0eXVXTCt5WjlkaXY2TldKMUROVVJpWk1MdU9BUGxOUVRyQUdIQksrV1FqdFFwYjF6ZHFFTFp1T3dRbGtVc0cxVUhTQTZoMnBGUDJOV2NhSzl4bnJ6OG5WbGMwaFJINGM3TTJnMExjZHdlSUF4c0xndVRFemNWYU0wNkNZdC91NWYwY3pJLytsckZpK0lLeExoWGhYcjA0UWQ1Uzd0MUFabVovSVpXem9DaExsQk11YUJXWkIvaVRhYkNZVkpKZ1lQWDhnRDZJaDQ0QzFnZXNFNGpwUXpUQlk3SG1EdXNKNURXd0RYYjRjT0FwT2d6S1pCUUNDSWZQT2Z6cXhPRWxnTzNDNmNhMkY1Y1pFZG1yRzRaOFB4bE1ibUlSOGowMDBmNlFsRExaUzdrOERuNUVMazhtNFFCaVZCUnVZQldrWFBEY2ZaSE5pT2tWWHpPYkMzVFNJNjBvRHc5TEtOOTRHaFp2bzJRYTZZZ0xLaUpnZ2JHRU9UaVRtVlhLUWREL3FGZGdPdVRnd0Z2bHlNelFlUkxDYmZsMFlUeWxqUXI1OTQvL0xZMDhZRUxDSWh6Z3V3VzZhKzRuQTZqVUNGVCtWQlJ1YUJXa1gycndic056TVMwVG43ZEpXQnpLeDRrS0dEaTFrWHFwdTVFc1FrNGt6U2h0K1NqanhIZjM1Zm1nNzVPSmdiS0VNTXg0Ukd1cyt6Z2ZqS1dWTXlMZGwxbzdXZ1dKeG9HVWRLQ1AzRTlrcE5RMU01RjFac0tGWjhPMkNQQmxpNFRrZ1N1emJyb09EQ05lMXVMU1FlYW11SDJhRVh5VEhEdTN5MnVlWHcyZ3duY3F5a1dzb1ZjUFFkdmlMQThoSFN3cjFtOXpIK1dBOHBZd0orZHF4YjE2cDRhaHBvd2ZMd2JVenN0eFBaRGRXSFJnM1k1RlRlYkZnSTJiQnR3dnEyMXlFVG4xbTU5eG0rNjY4SFQveHhsc21iU3VXb2xnQ0t4cUk0bU1IQmxxWWhQNGRSQzNQaFpTTkk3YkRXeHg2eGsvRXN5aFM3L2xnUEtHTUtma2FyZHFtK0FXWmZ2QWQyODdnd21EU2xLUWR0MU1mWkNvTE5tSVdmTHVBbjA2d29RMzFNOVU5MjNOUGJiNU1BYXppSkM2MHNkZW1JaThSUnFNbWRtc0huSEJPd0haME94V3hIZDdpVUxkK0JITWY1NFB4aERLbTVOc2tRMDloUnRwTTQ3UTdjMFFHd216ckFwQnhpYjFBWmNIR3pJSm5GL3d3SXhCbHFBTGkvTHVIb1d1eGpTZHErUStUTHdHRlZ3V3BwdHJiZFhiQmhUME0yOGRzaDdjNGtMR0F4aEN0T05FNDVvUHhoREttNU51aCtmbEVoejFnL2lvR1laL0tUQTd3UExSVEVtUjhDQ1ZmdW9ZLytVOWx3Y2JNZ21jWC9EQWoyQWx1YmdZMHR6UlZJSzVUSXJBcGZiOG5YcUNJYW0yREk2K29aNDJyVjFNeDIzVjJVTkV2UHNWc2g3czRNRDh4R3dpemxac1B4aFBLbUpKdmk2UzMvSFUxdE1ja1hPRDYzQm50cnJpanZIWWZoMmRVRUgySFlVWTRWeldyWnRna2FoWTh1NUJsSFI1bWxDYzBGeGFWLzFNUUVCZnBsbzVNTGI5aW9TTXBhSERnRlRmS3JBSmVtMmkyWVU2N3NEcjZueVI2dENGeEVEU0ZOZi9NVDhSVDZyWUduQS9HaTVVeEtkOEcvWUpKL3JvQ09PdVNxY3ljYmFvTUw1dGQ1WTBTV1pPcGdUTjZLbE5Wc0d2K1liaEVnL0U1SG1tRTdJbnRESExrN0dMaHVnTXFqejB1TmJCMkgwZW5PaDkvOVlJd0k5eVJmQnFIclZxNnk4L1pkOGdLT0ZnNjBhblNBQ2FKWjc3YzFDM3Y4OEY0c1RJbTVUdWl1RVh0U0k0S2JGdUk3YTVKeVJxWWtxL1N3TlhrbEF6KzdTVlY2M2RWd1I1SHpZTG5OTHFlRjVnN29UYWxDOWZZSy8xbVFsTUFpbVRNKzVxeXFQMTlXYmY2SFg5UE1NNmJ5WmZLVzNhbHA2TDd2VUdQakNXREs3SVJ2Wk0vTmcrUncwSmtWaFRtSjRMaE1MTjBQaGd2VnNha2ZJRlB4Znp3UUw3aHQ0OFhlalJhcm9jTlEybVVwU05iYmVwL2UvbituMjNySnU2cnFtRGpaaUZyZ0Nob2d2aGhSbFJONVR6VXpyRnpNS05FdnFTbGE4MTdUM2xzblROWjBiZGFLdlAwSjR4R3dXVFlwOXJ4M2poempnakZJSVkxYmp2azRRMnAzY0FTenQzSCtXQzhXQm1UOG9YRnF5M0hSNFVaWWRlaWZoQURaUTEzN3NLVXBQKzVDa1lTemRHYTJndUFNVFZhS2xIUm40cUNYUlh2NGJmaFRCcTB5TmdGUDh3SWxHanJvSlFNNkwraTd1RU40aUx4YTAzWVVYTVBsVGkyazRFRy92azFGQ245WlhpekxQOCs0Nzg1Y0U2bXhZSVEwUzgrSGI5c3VPYUpYd0JxeWFiMlRJcUhHZjNQVTAyUGNZY2hQMU9vakNYa3EzK3FyNFgwZ3JpOXBoNUdRdTlwVk1IQTNnbTZVVW50Wmg3RFNFWEVoWnBRVHJDNlExaEhjeCt5Qy9LZXM4M0lYOHBKVDViQ3BHNElBSFgxVktHSHVZUzJhRk81R25od3c5Qm9DaktVcjhNMFZJQitYNXQ2U3FCcTV6M25CQlM4WWFSb1BzZS8rTlRKd3dubEp3cGRuWll5K1dPWXA2YVBHVEZ1K29zbUNwV3hoSHlQbGRWWlVDSnRpdWRNTDd2dVFYNlBGa1RjNU1oQjFWOFhHTnFSTW0weFVWYXcxQWhFbGYrMENhcG1CWXBGMEVKU1RoZmdXdnlrR24rN1JPWjkrQ3R5ZlZ0V3UzbFV6WWlPWVFNclg5WGxnbHdGcUh2OWhnVWw5OUZhNDdYQUxQYXFpemZGYXlFQTJ1dmNSNGNoT25ZU0FUcmIxNHdZRDRubUpZWEtXRUsrUzhvV3FqQmpneSs0SzBKWkVkMWJIWWJwUXFhZlBGTnd6YmJNZHFFaU1yS2xCYXZ4WTh3bS82RlIzMm15ZlJTMGJHa0wxenRVYVBxT280dlNWeTdFeXQxbnBETFdUaVVjbm9ZRU1SeW9nUVpIQ3BINSs4UWRCbFZlOFQ2alJvWXF2S2ZTQTJmUzZQb2kyMEU2U0F4Qms0SGtTTGVkRWVPNnQ1eFhvVEoyZ1B2Y1I4dTNMcjhDS2NPTUx3cjdRVHpjS2ppSHA2aHo1NUtJMWtjR0tPSUZIWFpzUVlXL0hpTmNXY0ZLbk9wZjhPVFNxc3ozRjcveGU1QUs4Y0h2L3FZcjNXcWszTmNkY2hTT25Ya3hRT2cyZ0s1Mm40T2Q5VW0yb3llUXRHejdHZ2Q3UVlNRGxzWGtzcnRBZUxYVnNrRE5xV3JSaU5ubFl5UTM5MmxqUzNBYVRLUVd3R1VabHNOTlhXNFFCb2dGSzJmTGVKRXlGcHA5WWdya0FyTVYvYjh2a2JZaGMxSTdybVZDL2tHWFdEWDUrV2NYaXpoUFg5Q2pVb01LY29Vc3ZKeTRWUVJiYUJia1dvd1JSM3BvNUdIM2hGdVc1NGtBOXd1blBTRmE0aXZYMlYrMW9INEZ0TXJBdFlSb1huSnFWUm9hQURibkdkRkM3NVRlTDlNM3F0UjBWaDJOclNPS25pT0VBbWs5cGI0Qkd5WHh5SjV2eUlDUDE0UHhJbVZNeXhlWitZSzQrK0dzZHJMelJpRysweklIS1dkZkFoN2d5L2dWeDYwL0ZQdTRPdTV0TitHTkR5eDV0N0doaFFHcElsZ01wdVUvYUtSUjhlZzV4Sjd4QVlsOE5Qc1UwaVFmZDFHdEM3SGRFYmNmRW5kdDJGb1A0UnZKK3dvc1crcjgxdUJFcDlrTEdyQ2NURGFZWStiWFZjM2YwQ1p3S2Rnbklhb21jUmQ5SHlJSVdNWURmT1BEM0VlOGZzcGw4RG94WHFTTWFmbEtwbjRPUHViZC9WMDR1djBXbVRWL2h0eXZRZGYrQzBLOHN5bndwdzJmRmJkTk1rYlpEOXk5TGJZem5ieGd2L3pmbjVIRWZlWnZ2bXlJM0c0SjBESHpSYlJWeDdmQTROTE85M1Z2UHlobnhmWmJidDlqMm9FdGlTaGpKQm9GODQ0MUdpK0pydW8xb2xnT1hOT3lpTi80NndhU3VZKzRqbkduNm5WaXZFZ1pEZG1KeENmZkM0UDAyMis2OE1DTytXWkFlb0QvOFY3eGprOUlxSC9wL0dpYmdjZVVjY3FDcGQ1M2Z1aER0ejlGR2JRdWxxNUljTWtDWm9NamxsSEpTQU1vOHNjbGFGYTZBUDJtZllTdUJZdEdhUndHRUpBWjl4RUs1NEh4U1Nnald2OXJ3NlJKTEhObUIyeDlNQkNVMkpMaEZjcXA5N1FGNi9abWNuMW16aVBCSlFNSDE4MzJXVVlsSXcyV292NXcwTEprUVZlSG1xSmZmQ3FKZzhEQWEzbUYwdkNlQjhZbm80d2JNZE8yeWQyUVh1Z0IycEhZTmt1MkxadTZZRzFYUERXd0RuNHN1TVJBZXdjc281S1JNT042MUxzTFdwWXNxS25Bd3dLZjVpV2JCbUN3SXpoaGhmUEErR1NVY1RGMm9BZTJ6VEliOFFCdDVVWWt0RE4xd2RydWVZci9UK3RJY0ltQjF0c3NvNUxnWlB0cjk0MGo4YUJGeFFMb0FGMjc5VWtnM1hXREgvUEFlRTFIK3lxT2lnZSt6cjBQVXplazZCMlVSRHhBQTVjdFJwcFBYYkMyZTU3YW9lZ3dGQmE2RmxtVE4xUHBZeWVBSU12cXpBY05HMVF0d1lEQUdkNXNhMWR0R2NJRHNSekxQREIrSEZ0Z1E4b1RKWU9uTVFCbUZTSWVJR3V4SEdrK2RjR3kvbm15YnZjR1FNSVZyM0xTMjVHQkcvSzFRRUp2cWROR3ArVVlHUmhHTklyZFNWaVF2cmUxbWdQRzE5NDF4dGlZcGowWW9mQlp0UDRTYk4zOEd3UU1maFJwUG5YQnN2NTVjbUJYMnI1Y0Uza2xTeSthY0JBVS91Q3pObGFGMGZ2TklyYXhTY1VIUnVVMU9MWG5BZXFLR0F5NEUyYUUwdmxtM0pDZFR0VFBZekRNTE1ENmNoZ0RVV1gxUFZZM004R3lQbG1TcVUrSDc4QVlpRXgrK3FrdGdiM0FhNUNENHczNVhYeGJBUksrWkxueGt5UFU5elZ4T2o0bW1EbXVvei9makZkZ3VIc1ZCZTZiWlE3RWRSa0Z3Y0l0N243TlRyQTU5SFJmcFFybk55ZFVTRzgrL3hwcWt3dHVMcDlWQ05tZllKUVI4Y0hvaUl2am9CdXNxdmg0WVVab1BkZU1sK2R1aTIyYmVhdDFvNEc3b1p3c29MTVhuNTFnTFFGTzZwajhlaEFYMnJ2NHMzTjdZU3U2U20zcmdTWGRzV2M3Rm5xY0ZON1FPT2p3dzVMN1l2UENqSUJtcmhrdnorWkdKR2lOclZkTlBPdzRldjFQOTNEREY3ZlpDVGFIdjBWeUtBcGRDL20vcGdnRGFBaW9MVVJHVDZoRXY5ZUNFZytnY3JZSm44U2ZpSWFEamZXb25XL0dTNC9VWWlST0tCdlhhUTRYN2dVNmZIR2JvV0J6K092cUVIeWhhMUUvWXEyQjVuTzBMTzcvOFFDQUdyZWZyTUg5azMySU5OSnN1VDhXYUxucmhoa1IxMXd6WHByWjlieWQ4cnJZVjBpSzlnS0xqbDJkb1dCeitMdlJuaTZJaTg4U0IzckIwYklXN2dWZ0JkWE1Hc2d0c3pLWW9uRVRBeGdmZS9GbURHd2pOOHlJbU9hYThkS3NEZzV6UUhjb3NsRzBGMUQvYzQ4d3pGQ3cxS1gzM3RBL0tqc3VjQzJPbmVsM0k5NldiWFRrZlNRSDE4cEUxTVpCaWIrK29lWEdxYWlhYVhoaFJtZy8xNHlYNXE5M21RZmF1N3ZBcXFLOXdLclpja3NrTXhSc0h0RU5GYzl1RkVqOWo2NTU0KzJ1K0xBUXY4bUxaTG9lT1hNUGdLb1Z3SVhFNkwzNGFsZ0FlaGdKeDg4ejQ2VVpkT0tFVHFzbDVTWERKZXREcDV4bE5uNkRaZUFDME93RTYvVExNcHNxQ05BckwvWFZmMmpxdTNFTURmeGVtVHVXdkdhTWRNZTliSE52VFA1SDhCRFJYRE5lbHRPUFMvTVhoZTdMcUIxc05BK2kxWkhDR1FvMjByc3M2c3R3OE9MZFhoNUF1ZktlaVZpV2d5OEYxUXMzSHFYYStVQi8vdXpNTDRLdzZCd3pIbEpidVdRVDk1bndUL25DTmF3YXFxa0lObzhFODQvVjh3QktsVzhIRzVwU3pSSkFFRm5Qbi9xSnRzbnFlV1k4U1h3SmdBWS93eTBCSHdlWmptRGpmVUZwejltZjVJSVZWd3p5QWw3RnpSSzFTN2h6bjlveng0eFBndWNOZDM5eVQ1VFRFV3d1TVR0dnphMHFYL0haNi9LdzVTRzNwdUdJbXU3bm1IRkQ0emlKZjc4ZXA3VnVteFRzL3dQZkRkZ3hJYng3RUFBQUFBQkpSVTVFcmtKZ2dnPT0iCn0K"/>
    </extobj>
    <extobj name="334E55B0-647D-440b-865C-3EC943EB4CBC-27">
      <extobjdata type="334E55B0-647D-440b-865C-3EC943EB4CBC" data="ewogICAiSW1nU2V0dGluZ0pzb24iIDogIntcImRwaVwiOlwiNjAwXCIsXCJmb3JtYXRcIjpcIlBOR1wiLFwidHJhbnNwYXJlbnRcIjp0cnVlLFwiYXV0b1wiOmZhbHNlfSIsCiAgICJMYXRleCIgOiAiWEZzZ1psOXBYbnR3TEVGOUtIZ3NVVjR5S1QxU1gybGVRU2g0TEZGZU1pbG1YMmxlY0NoNExGRmVNaWtnWEYwPSIsCiAgICJMYXRleEltZ0Jhc2U2NCIgOiAiaVZCT1J3MEtHZ29BQUFBTlNVaEVVZ0FBQk1FQUFBQnFCQU1BQUFCSGJsc0FBQUFBTUZCTVZFWC8vLzhBQUFBQUFBQUFBQUFBQUFBQUFBQUFBQUFBQUFBQUFBQUFBQUFBQUFBQUFBQUFBQUFBQUFBQUFBQUFBQUF2M2FCN0FBQUFEM1JTVGxNQUVHYTczWGJ2aWFzeVZNMUVtU0k3d3F4UUFBQUFDWEJJV1hNQUFBN0VBQUFPeEFHVkt3NGJBQUFmVlVsRVFWUjRBZTFkZll4c1NWVy9QUjl2M3N5YjZabUZGd0tKYms4Q2JsU2lQYXRBbEFSN3dHVVRzaTUzME1SZ1hOTURyQThVWTQrUmYwekVIaFNKSDVFZVZERFJtQm1WQUluUkdjS1hjWUdlQklOa0JXWmlqQW5xbzVzQWl3b3lzKzR3Kzk0K2RzdmZxWHVyYm4zZWUvdjJ2SnBkbWZ0SDM2cFRwNnJPcVZOVjU2T3F1Nk5vL0tjMmZoTVhMVnlNZ0g4RVpqczcvc0tMa29zUkdIc0VMckhOc2R1NGFPQmlCUHdqTUdCNy9zS0xrb3NSR0hjRVpobGJIN2VOaS9vWEkrQWZnU25HSHZXWFhwUmNqTUM0STlCbDdPYTRiVHl6NmwvNHprSGxCU1hKbmdqYTQzbDNkdUU3aDVYQWxjY1plenhzbCtmYzI0WHZIRllBN1QzR2JvVHFjdjdmT3ljZjJ3L1ZtNmVma0w3ejV6N0s3dnQxRHgxUEwvQnRvN1RPaGpHN0ZZalppUTVVTWp2OWxVRGR1YnNKNlR2ZlJmeXlOeTY1S1hrNlFXOGZwVmNlajNyc05BeXY5ZmprZ1cvK1k4elljcGorM0wwRTlKMi93bDc1K1crOGhiSC9kVlB5TklMZVJrcWJxMUdYc1RDTGJQdGtDNE02SFZBcnUyUUlkZ1A1enJQc1ZVUkFtejN0RDAxdUk2VTF0aFUxR1Q0Q1BQWE8zYnlYN1hNZDhZQys4eU9QOFpXTEhvTVp1aFhGZUJzcG5Yd3lpaUR4bllxVWpWVHRTbXJ1elorcjJnam9PL2Yza3ZFNU9HZTdvRmhLdDVIUzNmVW9hakMyVVV6RStCaTc0dWlnRjBvdHUyZ081enZQQ2VQajh0UDkxS1FxcFRQeC9hVDlQaEMvK1RXdW9TWllqUzd1TEFiU1dxM0RsSXdqeHRiU1pQQlhRTitaOUFOLzZveDlhMVJHMzNMeUJWU1plL3ZwUjVaR3JUbzZma1ZLYS9HSEtKUjZGL3U3Mk91OFhTWUQ0UW9MY3JtaXhrNDNFdWJSNGVyb3czQTJOUUw2emczMnhwVG1QanNaa2ZxcnQxcFFMQk9kVzI4UDRZaFdwUFRLdDZKZHR2SGMwK1Zvam9uVlpQSjU4RHBBc0lrZm13VzNJUStETjEzSk0rZW9OUUw2enJCdjA2MjZPN0paMEYrYlk0L1hlcStQSU1QRDJ5QU12Y21LbE81dVF2L2RqRCtJeG5aOW0xaG5HYVdCQkE0RFB6WDFKeGg3U21jeFdDNms3d3dEZnk5aHJNblljQ1FXNTZCYkdQdmpXMHRRbEFFMnNZcVV0cmFpUzZtZlBPVzVuN1B3R1BFTmdic0NSSE0vTWRLZ0ZDTERHdUhkMGFDeGIzUDBPdFpvMkNmSGR6NXJmaU9ZbXlzSmQ3dU03ZlBVSThzSm9PaHpFZ0xwcE9aeExCd0dXU2tBcFdVa1U4ZUdzWmp5dU9BNTI5N21Xd25VbCt0eXhlQ1hKVXRuazRoRk45bVVqbE1SbkUwSEpWcko4WjNQbkY4Y0h1d2tKRFZGeEhFcVhXTkZsQjVoOHhNTGNtQjUraUVvTFNHWkdSZzlEWGFDZlpiQzZHNUxNMTZqMHByemNzWGxNdy9EZnZsa21icmpVZjFVUzE0bFBSRHd5ZkdkejU3ZmV1c1ZLV3R0b1NWcjNHZ3Bacmk3UmxKNU9VZHNtMjVSRUVwTFNHWUtRanhJdFJIVWtrdVNNNmxkNUl3NXR4SkZWandhbzJOTXludmI5VTR5aXFPM1VhMUdqdTk4Ry9tTld2TGs5NUZreVJkUkh3OGptSzM3SEczWE5IR0NVT3FYekxOZWRQSmlQcHNhcXhGT0hJODVrVkJMV3p5aGZ4eWw1bGRmbU9CSzhSVzJyT1JHVDliZi82TE82WWYrelRXeFNYa2ZwaTF1bHh2eDBmdDMxL0Q3enVQeUcvMzNyOTdMM3Z5eXYzRDJ5NlF6UDV0dVRFNjBTQWl2QnBVRC95dEJhaHBXY2lCS2ZaTEJzZks5aWRIMXlGb1U5Vk5uQnRUdU8zanFieVRBbm1CR3dlbU5keXZ4VDJMR24xdWd3bnFrMGlDamY4OHFyZ3E0M0VuNlRENGYvTVQzMlEzNWZlY3grWjNGRFFyK2ZNVHVsTTc2VTZzQWJuMnFOeHhvaEpjSXIvN3pGS1ZNTWJ0TTF5YUJLUFZKcG9XdDUxbWR6WVIrcVBKa0RpSGl0Vyt6TkgxNlIvSjBiU1U2STl3Z3Uxb1p5QXNZZTlNRFgvckdCenJzMURIRk9uSkpZNXM5dTBOaGJJMzZjOE5rMnU4N2o4bnZSTXhPZi92emR6NzhEc1l3T2N3SEx2MmhnTTJ3VFpHMDNwcndHc0k3NitrekxCaWxic2xNMG83NjE0SWtxY3JoMVF3dGZzaWJscytXVVh6Z05Od01KRy8ycHhuN1BWNDRoNUhmTWRHZ3M5Y2xiRXBFSlNXa2NtTGlyYi9WSjRiZTlBZlhyLy9PRDlNbWVyS2pOK2IzbmNmamQ3ckRiaVJkdlpleFg5VDdSSzRwelRCazRqVHNiR0ZGdXZDRURSM0YyUVpJZFlKUjZwYk1BQ3NFS2pIZEY2UXF4K3Blc2pscWtUalNaMGN2cm5YR3VUUjNGMlB2VE52RHhtK042QkU3SGNydTZvYVZJUXVxSlFhNFFwdXkrdTQrUXJ4WlI5U2UxM2NlajE5YzNiMGhPbXJMUUQ1MXlCOEVBcFhBejVIVEpDWkVYWGpDaGtiVTR0R2tIZjRaamxLblpCRFoyc0VrRjVGTnFjb1AxRVVreUoyUUVZeUcwS2FpQ0ViQW5reVBuUGc2UzI3ZThZcWdadE5vb2E5TnFyWWt3MENybElXQXBRRTVpeW1tbVRCKzMza3NmdXM0ZHBRNkFIckQxUHM0aHBYRkZLcFpkWE5tQ0UvWTBHaHdYYWtRa0ZLWFpNRExFbHhqTWNpTEl0RlZEQjlKYlNQMUpDTUsvVzlLTUU4MFhWcFZSL0htc0cxSklVZmtkQnRSeGdXbUdZV1hySUNpdCtVU0JUMzFmQUxtcDRoNThxcCszM2tjZmlQTTZvMk1OQ3lwbFN4SHFZRSt6enZLNktpSWh2QkVvMUJFaHdwYVFFcGRrdG1teUdvc1YrNkJDS0xIT284SndTMUpPSGpiVTVpZ0dPeVRXbjZrREdiNHZsSUI0NyttWkNNSTVCZlUvSVMybzZrbFZkSWRiY1gzRlNjT3JYbDk1N0g0UlhSUDNTa3R1MkNhblc2cHJEVFZIVTBwMElXSGxibkRDMkZENzJkWUlTbDFTYVpITXdQTGVETWhxWnRxY0JnQzZ4bVJhV291MDA3VzVZckxtdXEzcXVZQ3ZzTFlxMVVFVEY5VkFEZ0ZOVUpnOFMwVmZidzBPQlhNVTBQYjhyQ2RjbjdmZVJ4KzZ6RTdHVkx6NHNHMDNoZHBlamVORU5pVXNad0ZyaTQ4YkYxTHZBUldxOERBT3lpbERzbndBOGFyY2dQcXB5b2YxT3JiQ0pIOG5FenVXSGFxTVVtU09WUzRHaWtKYTBLZlFSQzZPa1FZOEJXOXdWMU5rK2xsbytiZ3BxcVJZcXgvUmRwSHlJbG5TMnQ1REg1cEZ1dm5FdWhtWFdsOXdyUVM1b1JtVVpBb3FRdnZpampvNjJxdVVsQktiY2xnWjZYSTNzTkxLZTFDZzEvU1paeVU5ckpKaEVPbG0ybVY1TlZ5dVo0YWhqZHpZQTQ0MllWckdmcUVhcVJ4OEpRbWtBeXpTb29zTDJYeVVIWkZ0Z05DNUxNam9aUVlnMStNdWI2aUVIVFE1a1JUTmRKNHI3RzI0Z1FoaHZBV3hUN1IwWVluS0tXMlpMQlhIUXVDOFphcWZGZXNtci81Z2l5ZVU5akV2cU1GSjJZRmR4SzdkQUo5S3FFSVhnMXpiajJyMzFRMmxRUTZyUWtrdzZ5U2dzK1Nuclh3MmhpUWJFVDh2dk1ZL0pMbnJvUWlxRmNhZ296MkNkMUdvSUsydXVJa3BpRThZVU5qOWU5SW5DZ3NwYlprWVBKa0s1YWZiQ1hFZFZLbGh5VzlMNmc5ZWtLazhOYTh2eWdKL1NuRkl5UzNEYXNMVlJmVk5UMmhHMm5VTW01WGo5QkJQdXFSN3JsQy9XZjZ2eUgzYWROMzVxSE8vSVo5cFZpYzJaaW1TQUN0U2Z5bWJxUVJ2S0d1T0lsb0NLK2I3Z3FYdE5VZWxsSmJNcERsaHFTWTM3OC9wT3dNUzIxcGlIODlMYS9GSWtVQVJBeFRPSDgxZkNFYkZjbVpybmZVMFUxUW9EV3lLZFJPdmtJNDhVV2xlazlkcFFxOFFyS3B6dVlvUW1BazAvOSszN2s2djlFamVvZWM1RlkyekloKzNjMWhQekRNdUxrc1ZFb0dRc29RWGorZFdWM05Md2hNcVNXWkkyMUhKWnE1QWQ5a0gweDRhV2RYRFQrdFRTSzRReXEzYlcyaXFpVkY2ZWZvZXdoSHA0MWttRmFjVGowOXVsb2tud050RUNXNFNxS256Q2pVeCtTV1J5NDV2bk4xZm1zZFhXMXdtakhNa3IxMnVuUnhIVWMrODJMRlN3Z2xET0dCOGlWQUo5Z3Rlb2tuTUtXV1pKcVpLSWtrUlBLSnY4eVoyUlh4NXRrWDRqN0psaUQ3emsrQm5kKzRRMlFwb2piTU1pT2xXb3BXRWhWaGw3RGxOTk5PbzQyTHg2SVU3OFZNSUFxMFVqSlc3QzQwUUdhWjZDbkhkNjdPTDAxaGRRWndvZzh5czNaYXJGWFZPb1JSTXJTNTA0V0hRZVAzRnd6UE96Q2xsbVFHbXBrYmRkbk4vdHVpZWt0YUJYRGV1YjZrWFFWUHltYURaNVNkZmRhNXh1d3hzU0hVOExJSnBoalZTZ0tjRnFYYmV3cldwT1ZlS29VakpYR1pSSFRGNngwaHY1cTI0UGVkcS9NYnRiUEpsQkdLWHNVeFJqdjFvR1pUT3lWQmFvbDVsOVdoeUw4NkMySDMvOW1OcGVqTHVoY1VtbEpMTXNaTndqNWJmelo5V2ZMSEJDUDFsN3p4SGtwUHN3Y2Z1cWNqVG9nZllkZnVlZWpEOTRvclAyUzllTTQxUkR2ZTk3WVc0VXpSU096clNicjk3UlRXM1V3VDlFSU1Wc21OazRUakpaY1R0WU45UVFnengzZXV6aS9aK2VwYVNXaHZTTU56V25nQk02Uk01Tk9VMDE2Q0l0emxVMmZoRlhaYWErSExrbzhORlpReEpGT05Va3N5MlZWS1RoWmptOUduNGg5L2pVcmpmV3JHazE1a1lpSjRFTHpndnUxSkFoZGlPT1pWcGsrSFNkWHYwdVlCTnJtdEJEN3VKMW4yKzBvam9FY29zUnpmdVRxLzhQKzAvcEt1RndGTlV1MDBrRkU3MEM2WUhHWHVSMGFzTHJ4RmRpT2FGOWVWSlZKb1NrM0pHR0V0cVBKbFNadEl2RUVrY3Q0SDBuYkpRWElWa1pLMGx6VE5zRWM1ZXB0ZG82ZGp5aVhXSnB5cjVaSXdpdUVycUxSdzA4MGp6M2V1ekM4cFNYWGpTYnVtR2JaRWFaeEljb2FSMTlic2xLNzdlRFZEZUFkNmhESnRPVGlsaG1Sd1pISXpKWVZlVU9WREpjdVQ5VEw2VDNlUXpTWnk4ZzBNNWI1ZERpaW5Dd1RKWjZpaTlUVGpTUzBaTWQzUUpVNGgvZGNsVGVUNXpwWDVKZjJ2VFoya0w1cGhmRlB1SXBFK1Q2bWNYSloyV2dZMWhOZDFlai9CS1RVa0F4MXhuSkdNTzE1WkdFcUFKeHdESXNya3V5OXNGd241Mm90T2ZvaG52aGFmSkpkWFpaR2FHT2dDRmtVWVpONXROeDF0ZW9reS9tNXFkR3RGbzJWMjlkRHhFVHJpb3M3M25TdnpTMHA1ejZhUVp0Zyt3T3FLVWdVRHcxUG5uNW93aE5kbjZ3UTFudUNVS3BLWjZZQ3Q1Qkg3dGp6WlVzaWMxRGhWQ3RTa0hsVkR5Ui9CZGVZYit3dzdUUklxdWt6VGt0Wk9uNUlTQXRNQkF1a3M4ZWltL2JhMjk4cjJSazhNOUQybGxkSkQyaHZQTUdtd3dUTXNFMkZWZmlOcWFkbW1rc0E3QUcvakxaNVZGUTBqd1NlK2dEbUVKNDZVQlVyeURrNnBJaG15UU1TVFVpVk90bFFpRHpiVW5Ec04rMDNqSDB2dUZjUGFnRFJaNi9WTDBhZTg5eTVvU1IvYmJkTE1vajJNSEQzeGFLNFZBbUtPaVdrM1ZBeUpOUUpvRDltaFN2bStjMlYrb3dFNmNCQzFEZkErNEx0NGkyZFR3ek1tcGkwODBMU2oxZUNaOEpRcWtwbC82L1hyUGNaZWR2MzY5WjlKU2V0bVIzS1MyUDZTVEhvVEVJeGVOaUQ1VDhObXZremI0d3U5RzA0RHczbW9WNlVjelN4dWg5bEZLV1JLMk9OZWpISUZ0RnZ1WmFoZHhuNHB5M2xUbGZtbDdwNTBORXN6YThzQnowQXh2SHpsc1lVSG1oeVNDaytwSVprRG5iSFlqcm9zYUU2endxT2FuRFRDVXpOSmpLSERkcm9RSHpZcW43ZlFkSThzeHNWcHRtWjlYblpZakZscCtSVE41UTJKRGp2L2hrTk1zbHdrS3ZNTGM4cTVkTHFBRDBYcnpuY3ZVOUdpWEJmZWxDR0RCQ3M4cFlaazJ1cm1VL3Nxdm85eGg2QS9mYmRYRElBcmU4bndkSnBKVUdmQVhrWGpoZ1dxcTdpc2liNk1OR1l3cE1pak85WWdaZ2F6MWdSVnlwT2EzaGMxcHp2c1pFZGs4dDZWK2FWbzJMcWo1UjdnRHJBQ0d0Z0QwbGJyM05sbUorK3lWMGQ0U2czSjlOU0pINFBON01nazRXNWVON0FWbHRXazRTSFVVNkcxMlNtcGhKWjNENlBUSVpmU0lDdGpYZTNBU3NNU0gxckE2SG1mOVQyZnQ1RTVoSG9TY25sM2g1MHVlL0IwY0ZWKytmZE5EL1cyZUE1RGIzdnhHbDdiM3RSVjRTVjJtUzJzOEpRYWtvblYzU1crZHQrSHJ4bHhwdW03TlQ0OW1TTTlIb2lmcGVSUE05RjFIZDFkVTlvZ2o0MHNldk5wQUw1aUFyVTh0TnUrQnFBTVhWdndQV3NXTmdjMGNOK1VKLzdyTC84Vlo0TTdiaXdUV3BYZnFBM3k5czNXK0U4WkdWckF3dG0xQjBvVjN0VHBndy9kMnhGbm0xbnQ4SlRxa29IaFdjYk15Z2oycEl4d2NuTTl3Y040MGp4cDBWbVU4NkY3QnNlT2tsM0FseDN3REFSdjAwYUE0K1I5UEJPV2VoTFA2Vzh1WlIza3BxcnlTMFBoMG9aa0RSYjR4dHNXUWluaGhhZFVsd3hFNHRwQ2NrZlhWZGpVbStrc0owaURaTUYreGFrSkNXVVJJN3VhNEdxZlhjQ0hHc1RNUUw5dW1MQW9lZ2ZxdVorVGZSdWJJQVBzWWZmUWcycVBiYmx4YkdoVmZ1azB6TlprU2FCVkMrSGJYUjVaM2xJcDRZV25WSmNNdE5Tak5qT2pRN3JzcGxKSjNrbG9wUXYyNGFGU3FpYTNNZUtIS2lCTjl3dk5Fc2hxMDFGeFpGQXNOOUhQWVlxVjNjT3E4a3R4UHBmZDZYTUFGSGJvWEZ0L1NnbnZIQ2pWSkFPZmJWMG51MXB1b0ptaGt5STI0VDRSVXJwb1lzU1hsWHlhOUVXTlZFd3RqS1VXakpTbW52YlNHczh0RndzajdLcjhVckRDcFEwYmdMdFdtc0xMb25WZ1hrcDQ1MEJwTnFJZ0h4N0lpc0pGNVdSUDJ3b1gwdzBmKzJXQmxUZkF5RzdadlpJZzZOQW83OUg0eUVQTUxkUENZVDFuVk54VnZ5cS9GQnRSZDN2Uk5xMjBIWkZ4diswWlZrcDQ1MENwSnBsRnB6WGpaakVQcXZPeHNKSGdRbndGVmw0TEkrdG90NFRTZ0paY2RkUWNGYVNGd3lDeUFtTklORitWWDU5bjB5KzJDaFl0QTY2VThNNkJVazB5MjRWTFI0eHAvcnVsN1dFQ0YrSTdGbW4zR3lOTHAwcm0wMkQ2dlZPem5QTDZ0MDVkR0dWZ21GVFpGTWZXNmFMRzBVNVZmbW5wN05udGthNHUyTzN4L1FFellMWmRSbmpuUUtrbUdlek9RNXZoMFNGOTUxU0MrQnpEcWJZZVo5ZlRWWEFiSTc2a0FoeHBqUTlIZVRsUVE1MVVGUDhkbHFwWGxWK2EwQ3QyRHhRV0xQSzQ3QmxXU25qblFLa21tWUd5Z20zR3kwUGNmRFFLZFhESDdWcGg0cms4TG8yZTJEbXBOWlFTbVFQdHVBR0MzaWhSaVM3SUh6dndpdm05aEI0TzdabzA4UnhnRFJFNFd0NzhIb2hSS0xMblFLa21tWDVadFNBSTlyemRmT3c2NDlkcUU1aGh3dTlVd0JRNExUU0l0SldpVkI0dDJkVk1SWkN6V2FwK1ZYNXBoam5tTU9aNTRlWnA3MkdsaEhjT2xHcVNLYkZYbEJweHQ3WWZXTXZPYkt6dnREL0lXaWxhMHJERFZzM1dLdVJCd0xHc3BvWXVKTkNacU1vdmNiWm10d2dxQ3Zmc1M1YWxYNklTbmFlNDFPK2dVREpqVUtwS0JvYUhLenBqRDBFUlJQZFlCSFpjdUVPMm5BUmdTWXV2elltbTdMZktoMTFhRmdLSjcwbGNpb2RtT1lCbis1NVQyYXI4a2krNUxQc1RDZHF6MCs4R0NKRDl0bVpZT2VHZEE2V3FaQkJPY0VWbmJQYUtJRTQrc0NVNFZLRFdWTTg1dy9yRjBURDZ2cHMyR2JSbVMyZEl0aHNTbThKd216S0h4SkVWUjA5THEvSkx0NUtXMVI1NG12YUxIUXRxQUt4NFdEbmhuUU9scW1SdzBlOVlZOFM3YURVc082TkhqdFB5NG5CWTFIVnBTUkw3aXQySEFTbURZMVN4czNUVGNWK0NTZjZITW9mRXdIZmhvU3EvMU4rYTJnTlBZOCsyTDBXWVdJc21Uam5oblFPbHFtU3dhYTlxbkhnWHJZWmxaN3F1MENyQ1lTNGJRSzI5NjlybXlMTmFVckZjYVd5UW16WjgxbmM5N0xQdSsyRzBlMlN0V0haNHkyZEVWT1VYaTA3Wk0wWFBjZkZBMGU4N0dlZVM1WVFYbmxKTk1oaFNYVXplUlNzR3cvT1d2MmVubG1PbXJLcDVSN3JodXYzYUxhTWtZWVZzV0EyT2ZEOXNVUTJIOGV1QnkycWpCL3FXbGhWVjVSZWpiNHc0MnFTTmJTZHIyNU95N2xhVUUxNTRTalhKUU1ENm51MWR0QjYyQlhqYnRkalIrbUdDTUxFcEVJMDM5aERyTWd2WjJ6cFZSaVdlaFNwZHR1Q2tYMzNQaW9VTkFQU1RZaW8yVVhkZlJhdi9yWnBUMGxYNVJTRE5YblhiTGxOQjZTeEpHaGU5YUZNemhza3B2UENVYXBMQkFPOXJySGdYcllabFp4cXFvRVR4cmx5YWpXTUJNOTYwZkJQUS9OdFBYNXFrc1BVWitzQ294TFBRTi9zMi9CMW96LzI0NzRkMXRYRFlBRldIZHFNT1NGVit5ZkJNeCtJejhSdDJrcFpqeDc1bTkybmRjUzBudlBDVWFwSnBtd2FQZDlIYUhHc1E0elo0VWdhQkxTV3A5cDZHbldXd295WUtvdDVuY2ZxamVLam1RODhxNHB0eUpTZURVc2RPOXFYQXFReWlGaFRicUJxa0tyK2tpSi9nTFgyZG5iQmJmSGhncnQ3U0duZG4ybVlRdW0wUzZ4UmVlRW8xeWZTczAxUTNkNFhRS1cyUWFwL2xGV0twQVpQL0JuSzEwa3ZYNzN0dTdVZi93d2NhSVFQamg1cGQ5ZWdiY2s3NGFFQk1LV1UySTFleTBjcjh3bDNsRy9SczUrTlJmY0Q3YmxxL3hPM2tZU0EyUDFGYVRuamhLZFVrRTVzZXNLQisxUGVrTmxXNy9CODhZRStsUHZpOGpKOSs3a2YyOWFheHBzbmZySFUyOERsWXhzY0JFei93aVl6L01iOEg2TWZNS1NHN2pUcE9IdHBRay9zTEUwTUI4N3dyODB0OUxLSFI1NUQ1dDBEaGJ0Q1E3R1dlcmdTNFpScHc1WVFYbmxKTk1wcWRLMWlwOHNiT1NPT1dQREN1YURmQ1hINHlBVndSTjFOUW9oaldWQWdrZ2lTM1l1bS8wS0hGUzFoaDlHT1lhZU5KRjlVK3lRemNsMVZwdmlWK1J6T2JkckpVUzFUbUZ5RTJQcWRiMUVPZGhtazMzY1cxOWgwWjhlUGdzc2dhUzFtaUpzSlRxa29HdTB6QkRVR1YxcncwV3RxUzVkaVhTTm5BbTA1blZuTTFMY1ArWlBqbHRaamJVOXNjWS9JcFB1Q0hLWGJ1cTVIYU03bElSWVY2T0l5Q1ZZbEYxTjhwcUZtWjMrZ3FJM3RxTnBuSnJTR3RxRkpMQlhFT25haVN3Z3RQcVNvWm1EeEZJZEdDa1piRmF1eWdtV3dGN1U0NmR1TDd1Znp2azFTN2gycGpPcTVBUCs1UWV1WmJGQnNxZDFLNmJScSsxTUNvVDBOTUtWNlJOQmpYNjdQRjFsaGxmdEVKK2xoNGd2ZllYU1BuY3JrTTJaZ3BRdzJ2clBEVTlrZVNURlZLVmNsQVJhMXFWRmZQdE5pbXJEemdtMWVkZlc5cWgxMlZtaEVibGpreGtqWGNYNkxhMHpmZ1V0NGF5b2J5RXMyeitBb0xSbHpkUU1RTW0rUjc3L3hMM3J6bXBhQXl2NlFWRDZNcnljcHViMzZkc1U5Nk8xRUxKalJMRnlWbGhSZWNVbFV5aUR4dHFseU1rZTRxQW0vemJXbnlCaFlCVFp4YUxEdHBRWWJDSmhPZFFjb2JVY3h6RXllbzZwZXFxTUhmdlRNZ25mNHJRalg2UUI3WGtydnI2QUkvdXRzL0dmSytIQi9WK2NYZTgzZzBkY3piYkw3U0hnOUhad1M2ckZFS1FGbmhCYWRVbGN5aXVvUENxOGxidEI3R0JmaEEyWnVPMkNzQjdxMUdiVDRMUHAxNmxJQmhObW1iQnRXZTdlQnJpaTJhaXZRN2Y5bVBZQk1nNSttVVV5NytGdjcwZTM0dVJuL3NZei81L1ZzcDFuYmlTOWE1eFhQMVJ0Ni8vbGJuTjNvUFkzZFBKbnNZeHVPeG9aOUV0ZVNTYVQyVUZWNXdTbFhKWUVURjRJS1ovRVdyY3V0SUx5cUc5elQ3K3loNkw0SmFNK3pHVXUydmxIZ0FEbXY1SDBKb0RUd2JpM3F3QVZBZGZ5Yi9UcTNJbjRGWndpZWxINk9nQkQ2V2ZHQjY4NGRjU3d6SWU3am1oTGUzb0RCbE5EY0d2N1VXWTIvbGhzTlhPK3pHMEdqWWw5MDJUZWJ0a3NJTFRha21HU3doaGFIOFJhc2d1cExhSnY0K2RocXp0d0h0TG5iU1lSOVg4SC8yNURWY0R5bWdLUG9uQ1BieGQzM2ovZGhTeEFSN1FFTndaS1lUZmVZb0tRbWkyU1NlZFZHblMvK2srdDM4TkpYK2xjMzY4d0dCWnlpdEVmbWQ3NlBqWDd2ejRiZEFSdytUSnFmM3M2YmRxYmJwSXBVVjNqaVNxVUtwSnBtQnB0dnpGNjJiYndtZDF3elJEM3owNUF1ODZQbWROeVFKaVJqWk15ejZUQ2VSOWFrd3dtWXp4WnBWMUZLVHB0TFFTc3RrdnZtbE96amFIWGQrVTZMUHRoaTdsclJNLzZLa1JuWWtUcElZaTk5NWNYemFFVWJwOW9yUnZwVnRtVlpCV2VHRnBsU1RURjhWVThHaXRWZzJBQjBsZEdrVWFkbWFhL0xNdnZiRG5RYy84WU9YdWQwRzlNdGk1TFdxYXFaaEtnMjFzSHE2L3RwN1QxL01xemNoOHlOMWZJeEd4K0kzZXZmdjMzdDYzejhQZThMUDZLMFp6WnRaaE1PV2RGaHA0UVdtVkpPTUZnNHJXTFE2ZTNhdUsyYUhYYVJCWnRYd2dGWkNxbWMxZ1J3Snk4aEF5TEp0Y1RFb0E1MXRLdDZKRUt2eTAzRVcvRWE5SlBBYTFZMVlsODNLdE9VaGxSWmVZRXBWeVNDYXNKZnhVclJvTTB4bnFtRWV6RHF4Y0NxVXN6MU5pbzJwditxcExjR3g2cU5JNk5rbGFuUkEyY201ekgwVy9FYXRkR082a3M0MFAvMVQ3S1plV0Y1NGdTbFZKWU5ncDdJNUZ5MWFuVUVyNS82TFRRc3RXdmkyRFJPUUsybXdiRUdsU3hScTcvcTRocjdXbWlOVFI4QUY1NVE3anFJRWRCYjhSdjJVMFVIT3NrdTZPMUkzQXdLVkYxNVlTalhKSUNxYzZmYkNSWnR3NnYzVVd2Wml3WG8rOWhlS1gxTWVLSFM1c1JkWXprUjFWeGtkaXBzMi9rcG53Uzh1cEsxU0R3dGk3L1ozTnpETjNQTENDMHVwa014L1hqdWtxTEF3Tk1GWjRhTDFjNStVRE1ycHJlMDlmME00SzE5RDZUOVlOb2RWcFpHanZ5emtxb0NHT2o1V0kyZkFMOVF3YlY3emNhRlJXVXNQNERnVm93b3ZLS1dwWkxEL3crQStNamVDM0VWckRiRUJLQ24wd2JKUlQ4bGlodDE0MS9OZW9ObXdTckdTN0phYnprcU5Da25qQnlxTkZzNkFYOHd3OXJ0My9HR3M2aEtqbHpRN281aGhJd3N2S0tXcFpDQktXTEpONGJvSnJ2SVhyY0R5dk5WQjhLQUFYT3Y0eStpb0xYazJjcENvcUphN3V4UlVMbDNjWitzNXVHZkFMNysyVFJ6THF3RysvaHFLcHo2eThFSlNLaVN6eTJkWXl6Ums4eGV0ajNzQmp4V2RLMkRXZXlGdk1PbTZGajJGbnRWTXNlRmk5VHd5QU41YTdrd2ZuMTlZK3NteldrUmNWN0ZNUnhkZVFFcUZaTHBRUi9oZXZobGV6MSswUmFOd1lCcWpyZ3BIZWIvUFFOKzVwc2R3ek8xMmpzd0F0NDB5UGdUblNzTzhWc2JuTitvbC9CYXEvTG9hK3UyT0xMeUFsQXJKZ01pbjhHMGRRNUpGaXpadnVGRzJrS3RVMHNyOTVaeFc2RzRGUFhrNHZIcmZYQnM1alZZdU12K3Z4V3hvZkg3NVhSUHdXM2puOG9vYXEraU9MTHlBbEFySk5CbHVQbDB5SlZtMGFNMGhOdk14dkllQ1o4RjFaaVRyMERlaThSUU8rRVR4TDlYSU5xc25EdWhteGR5ci9RMk16Vy9VNFB5YWNyQjdiTXF2MHFDc2d2Q0NVU29sMHpqWndzMWwwMjRxV3JRMjV6cmtxSEMzajVwNVNqSzVQMVppQzJ1VTBjYzZiUlZ5UGRxVDZTek45NHpQYjdKcEY2Nm9tdWIwVnhCZU1FcWxaT2JZaitLU3lvb3hkSVdMMXNBM3MzUHM1U2JJeU04WHpFRitwZVpWUmlVNzJ5b01nZHQxUm9aZ1F6M0VmOWF1K2l1T3p5OU9QdUhYWUxYblA1UGFHVWNGNFFXak5KUE0rL0NOWTh1cksxeTArZU1RUmUwaTgyanVrd1ZOL0hsODhoOEZLR1R3UWZTMy9jR3hERVRmVzg3cGFIeCtaLytGM2IrZjAwTlNOTkROandyQ0MwU3BLcG5ueC9jUERjNktGNjFSd2NyT0tGRWJxL0RzQU8xY1krNnMrc0gva3lQd2xueEQxOU5tSUg2blRXMHp1dkFDVVZvZ21SS0wxalBTRXR5MTlrVlpkSGFKdVREem1OL1ZuTXkza1lMd0crMmFCck5qTEl1RUY0VFNJc21VV0xRTzFqVFFkTEZicE9GWHltenJPcU5TR3lVcXpkSlJZSHN2RnpNSXY3TmxqSUlpNFFXaHRFZ3laUlp0N25pamNOY0lzUlhoVnlpdmFXWnZoUWJLVm1tZFJndEZ2OUVTZ04rb1VjYXZLUlJlQUVvTEpWTm0wUlpKcC83RklveXh5MnZpMnlKanQxVFF3Rlgyb2NMZmFBbkFiL1RjWVFHaFZGd292QUNVRmt1bXpLSXR3ZXovRzVTZnV2YlNadzR2endqaGxWbTB6NXdoL3c2ajlKa2h2R2ZVb3YwT20wR0Y3RDZ0aFBkL0dMRjVWcFRzL2trQUFBQUFTVVZPUks1Q1lJST0iCn0K"/>
    </extobj>
    <extobj name="334E55B0-647D-440b-865C-3EC943EB4CBC-28">
      <extobjdata type="334E55B0-647D-440b-865C-3EC943EB4CBC" data="ewogICAiSW1nU2V0dGluZ0pzb24iIDogIntcImRwaVwiOlwiNjAwXCIsXCJmb3JtYXRcIjpcIlBOR1wiLFwidHJhbnNwYXJlbnRcIjp0cnVlLFwiYXV0b1wiOmZhbHNlfSIsCiAgICJMYXRleCIgOiAiWEZzZ1hIQm9hVjk3WEhSbGVIUjdZV052Y0gxOUlGeGxjWFZwZGlCY2NHa2dMU0FnWEcxcFpDQmNSR1ZzZEdFZ1hIQm9hU0JjYldsa0lGeGQiLAogICAiTGF0ZXhJbWdCYXNlNjQiIDogImlWQk9SdzBLR2dvQUFBQU5TVWhFVWdBQUFua0FBQUJXQkFNQUFBQkJRcDFZQUFBQU1GQk1WRVgvLy84QUFBQUFBQUFBQUFBQUFBQUFBQUFBQUFBQUFBQUFBQUFBQUFBQUFBQUFBQUFBQUFBQUFBQUFBQUFBQUFBdjNhQjdBQUFBRDNSU1RsTUFWTys3RURMZGRwa2lxMmFKelVRUW5XVWNBQUFBQ1hCSVdYTUFBQTdFQUFBT3hBR1ZLdzRiQUFBTkkwbEVRVlI0QWUxZFgyaGtWeGsvU1NZem1leHVFb3NnQ0pKeGtVVWYxcnVLZjBEVUdhMktkSldFNG90aW5YVzNLaGJxeld1ZmtnZEJSRFJoVy9CQklSRzFXcVJNWUFXdHFBa1ZDL1lsWVpFRkMrM01rK0JEVFp4bzNOMDJmbjduM3ozLzU5NDVtOGxrdGowUDk1Ni92L045dnpuM085LzU3ZzBoNUQ1T1o5ODlTT1VHaXo1SXlZdGh6MEt4Zm5HOUJvc2VKOU54amxxQVJoN2NiemZ6ZWdUYkM2QUh4NDVDd3pxczVZaFpnZGR5ZW9TYlBlZ1B6SVc3ajF5TFJ6OUxoM0hvV2pWdU1VU0pCNzMreG1KdkdXREo1Y3VzQ1ZIaVlTL2ZVcGpRcDdyazBjK1NOd0dvV1ZWT01VU0ppejU1NkF3ZTRRcFhQMHVaQ2dEODE2cXppMEZLWFBUS2JYdndLSmRkL1N4dHhwRzlQTU1YcE1SRm4vaVhoVC9TUlZjL1N4MDBlN21HTDBpSml6NTd4OElmNmFLcm42VU9tcjFjd3hla3hFVnYxaXo4a1M2NitwbnFWT0FHc3BmajhRVXBjZEdYTjB6ODBTNjUrcG42akhkbmtMMGN3eGVreEVXdmI1cjRvMTF5OVRQMVdYNk50SkcrM2pvSEtYSFJjNDgyNXZTbnZPVHFad3FjMU1nZXNsY3phNjFTa0JJSGZUSm5GVnZBcDczbzZHY0tYTUZ6eGpsa3I2ZmhDMVBpb0ZmdW12Z2pYbkwwTS9VWng3V1NhL2pDbERqb0V6MS9CblB1RVNnNStwa3lMOU5qUnA3aEMxUGlvQWQ5RzNQYVVTazUrcG1DbzlranVZWXZUSW1ESHZSdHpHbEhwZVRvWndoT3pSN0pOWHhoU2h6MG9HOWpURHN5QlVjL1EzSnE5dklOWDVnU0J6M28yeGpUamt6QjBjK1FmSXRIVjNJTVg1Z1NCejNvMnhqVGprekIwYytRbkptOVhNTVhwc1JHRC9zMnhyUnhoVS8vTTVUK0VRZVlQOHJXenhoeFJrU1ZlM3Q4UFNpeDBTc0hCdjZ4RnFyb2xvYlN5ckhPcE1Ccy9WUUw1cmpaNDRZdkhCUHVRWW1CWHZyOTB3QVh2N05tVEhGOGhUTWg2ckIrOS9pbU1aQU0vWXdXTEFpejE4dmo2MDJKam42NURaQWVKbkRVKzh4c3kxQzRYSHAva0w3RE9RL0tqMjlhL2IvbDZaUlRwZXZuZEJWbWo1QjVuT2lLMDR3Vk9aUm82RThDL0dxdFdTdmRnSzVQRngvNFFPc2VzcmpMRFNUNXBOSDBjNXFsMlNPa2pGUDV6bGg1bENqMHp3SjhseERxMnp3Q0J3MW5xaE92cUxLb3I4bGcvMElvL2R5eDB1d1JNb2JUZUF4ZkxpVVorbG1BYlp5QStUWTc4S2c3MTBuWDBNQ1JsVjd2WDRaTVA4L1F6T3dSa3VKTXpnT1hUNGxFTDlYaHZYUUM1dHVjaFc3RE05dUpWazJpUGhjZWZ6azllaGtUWEtUWGx4ejk4aVdTK3ZsNlptYlBiL2dLVUNMUkgrWlBxL0J0Mm5ESk45MUoxbjBTRHA3RCtiWjI2YVR0emRpcHBYNmU4Y3JzY2NObnYwc3NRSWxBeHdlZjhTVkNXVTJ2RGZWSU1MaXE5bUdIZ3RlMzZSVVc2VFVtOVdDdnJNV0JQWWF2Q0NVQ2ZSNk9tR3dpbERXUjk1NGtScEcreGxURTZvY09EcHVNL3dpdkIzdWEyZk1admlLVWNIUU1yL0o5UW9TeThQT0U2R2VsTDVLQ25kZjVtV2VHOFhaR1d5WEJFZjZHSHV5bE5XM0lQSnJaSzFxWlJwenpLZUhvVFJBbllSSEt3alBWcmc1MTh2azZWMldLUFJMVDhjZkhNSHU2MmZNWXZrS1VjUFFVaERNZ1Exa0EreWZQbURiampQZzF4NWxjWlNHZDFxRm9Oc3hlMlRBSGp1RXJSQWxEeHdmMUNoZUh1WHVZQmZoZlVma0cwbTlhYklCTkpzYXM3eHhRYk40d2UvUG1UMko1Zk1Vb1llanJ3SXd6WlUxc2JnblkrM2N4WVkrclYybU5JKzJ3UjJBdlhwZ3dlK20vRFdHM0lGdEN0TDRZSlF5OUxvOHBXU2dyLzVzMlkrcUNoZjdqZThrdWhWNDJIb1JxSUVqNEJaOFVRZmJHMk5GS0RhRkhYZTFIS2tZSlJjYzlRandhTXBSVkdnaDcvY2YzWnJpS3JmOG9MYmx6Z2FxNnFhUDNFdmtnZTJYcmUxQWFQbE5IM1lLVVVIUTh6N0VIaEpBSjhSV2xHdXdSS0xxcS8vamVGTGNvNlIxOVRwYzJVYk9rOXhMNUlIdVcyYk04dm9LVVVIVDhmSEtEVHpZcmZtUjBkclJWN0JFcXFxcmYrQjRoL0s5SlNtQ1lxQmNDOUYxYzgwZ1ZaTTh5ZTNnbVJOZ3JFcUVnSlJRZG94bWJmRmhUckVHazN2aTVKZWhKMytlWnV6Y2pINDJJNlVQczJXWVB3L1RJWHJaa0NsSkMwWGNBTHl3dFgrSjNmRTFTNDduaFh1dk1xNmdNZ0QzYjdCRkM3UW8vcnFMT0JTbWg3Tld6VTIxOWliTzF3SU45dzZXT2tCTDNPcWNHd0o1ajlnaEprTDZPVUxrZ0paUzlGT1JKS0Zua283ZXkxVGhVQXM5eTJpWUd3SjVqOXJqaDJ4WDZGcVNFc3BmQVhUNG9pMldrYWcwUGs3NXhmdG91bTd0R1h4SlIvVHpKTlh2YzhFbkhzaUFsbkQxeGFKSHUzbUMyWEk4U09WVmIzTjJiQmNQZnl4bGtOZ2ZZYzgyZWFmZ1NLRVFKUlcrRGNQT214WDBpQzdIODhObmt3b2ZGNDh6RmV2c3R1UENMcktiMHU1dmRsOTRxQlA3Tml4Kzd1azFtdnA5Yy9JbXBRbXlwemUzUUxEZC9VU2dCOWp4bXp6QjhQU2pSeGFEb2RVbjB1UGlOOTBDczkxZmg2Q050T09wa0kwb3RnUE1KSElxYWFndXVQWnZBTTZ5ZEhTVzJLd21jQndtWWpZdks0S3NOTm01Qi9yb1JLQUgyUEdiUE1IeGhTZ3daS1BveTNPWjE2L3Y4bmdweEsvQnpySGhBbWtYTTc4RHJ1TzUrbElxVDNTcjhoWkRxS24vQVNyZHcxL3B6ZW51UlhFNzVLeWFPRm4yZEZydlpnaVpBdjJCKzlueG16ekI4UVVyTStTbDZVKzY1VzVkWUkvckt1eXpUaEJWNmIyV2gwZ2s0YUdBRkJzUG9qWHdlL2tadjFmU29RZSswdnMwMm9LbmNQMTVpL1hNdWNzMnQzOE1lNW1mdm5IWEk1WUpnVkVyT0ZLVEVGSm1pbzVmTksxdEw3TDRIaHcyV1dlWFJnN0prRnkwazR4ZmpFWFBZb1pRSzcvSXo4djB2THI1Tk1WS1lVRmFLdk95STNXSkJ5aGVCNDJkdlQrd0pGaUNLTHp5K0lDWG1DSXFPWG5hSDFYSjNEODJOZUJsZTU0OE1ic0dMckgwS3VnMmFtZVVrblpQSHVVbEpieGFReGNOS2gvYThwNVNJQXcreTE0a0Y4clBYTmc3T0dmWXlzcmZMU2tGS3NyNHN3OUFUdnFTcWZBbGVoKzRhNzdRS3Qxa0crQk9NQjJKdTczQlBwajEyUkRWOXRwZFl4elpjWVhjYTlLcnhuSDROeC9lK3FIY1RlZFJnZzJYeHgxb1JkWDNmdk96TndNZTlNY0o1WkU5NGZDRktUQUVZK2g0ZmM0WWRPU1lUK0t2b2N4M2V4WEx5NVhncW5QNVMvYXRZajBIQVJkRnhUL2l6N2N4Q3RqejdKTnVVVVVCZjJoWkkyazNZQi9iR3BxYlY5NVgxc2tlL2Rnd2xZWXhDbEppVE0vUUtYMjNjM1Z2VzNJMjM4TTUxdnFSd1UxalJSdVBXSUV1ellwRXE5cHJaMlZuMjRlNW9TT2hkMVUzbTlzVGVSSENwUjd2TFh2WVFPWnc2YlA0Z0pWSTZkdWZvcS9CTkxERjM3MG5QOTJjdHp0NjAzQk00d3F6Y29PanE0RzljRlh0b2R1WEN6T2JyTTc1WGwvam9BM0FMa2lFVnozalphNGU1azRhUDVGRENKZURvYUdJMjhVM0lQaUZmY3FJcjFhKzhMZVZHRE8zUG1pYjNubkxEOEZGZ1hDbjJjTDFzYTMwanNpcStqYnVXaXBuM2llUmpEL0Y2SkdINGVsR1N5U0RRSDRIREovQ0xtK29mQUw2ZHRkSE1KNTVtRTlWb2ZsMCtTclJBTjQxc1JTQlhTN1JLc1lmcjVSS3RpVThvL3I0WURYSlA3eC9OeDE0dnM2ZW1DbEtpQ1NIUlg4VVBsdFBIRXpqNHRkWkl5RHNBSHZ2alUzVys5cHJLME5GT3E4cEE0ak85UXFzVWUraDU3dEthK0lRcmhQMGlpTEFxZDhMKzBhUisra2kwS2oxUzl0VkhnQklkS1VPLy9DRkV2UGE5aHQ1SS9zNitKMFdIcEVhcjUwMzI2bXJ0NFFheVFYc285bkRsMUdqTlBhVG52eUVIUDZpZHRHVmR3WHVtWDhIK2VqY3ZKWG9IZkJyWFpIbFNaVVVWTHFtZjBheGdyMm15MTFKMkR6dHUwSTZLdlh0ZmV4VHYzcE9tWHdTWVM0a0pvcUdQQ1ZkSGRhZ0w3MWl3dDI3YXZWVmxqZVFlb2RoRHU3ZWhnSWFYMC9TTEVNS2x4QVRSMEtmc3d4OHl3QzJQWUEvMzNFVnQ5SmIwS05oZkdXN1NGc1dlNUZQclA1U3NwbC9FL0E0bEZvYUdYaFo3ZGRaalFkSkRkNDNKRHNIbms3UEplNndyUHdMdGNJTldLdllzcHZtSUlWdzEvU0ptZHlpeE1EVDBoWDJyYlVjOHVJU3lkKzRPR1ZOZVNIV09MYmlHR0NGNVZ1eGhuTVpDRzA1UjB5OUNBSWNTQzBORG45KzEybG95aHBKeTl2RGxtNHhObERHRFpDS0hMTTBMbDBLeFYxZHZsaTNVa3kxcStrVk03RkJpWVdqb3E5dFdXMXVRaGVHQUdpbmZvUzZMOUkrM0tOUDF6S1dUWVlRc3hvSlJMdnUzc01CUHFLanBGekdqUTRtRm9hR25pMVpiUzZ3ZjNEMzJ5VGl1TmpSOEhkNG5vYXZ1dWx4Zlk5QnRzUHJzWlFvZWZOZDR6eUZmTmYwaUpIRW9zVEFVZWltTG1NZ3U4OEtoVzEvRlJUaTdqOVZ0ZUE5cjVCOFM0d0piWk1XbWpJRzBKYjB0V1NPeGhuVlgra1ZJNEZKaWdTajBNZmxCUWRZRHo0T2JXSmk4TUlIQnVxME56RDRJM1E3ZVNuVWVmSDRZM29rbE1wWjBPWXZJYnNJK3BKa0dXVVBiaDVtVWZoRlN1SlJZSUFwOXlua1RVVXJoYm9OVVc0L2lJdnNsUDRqc3dNRWNxZTRjTmhoTXFRN3ZhOUMvd3Z5QVFHM0RLOGt6R01oTHNocHJ1aE12S3YwaXBuWXBzVUFVZXRtTlFPSzcyY09mSnJoVExBTjhqUTNFRjdqMGRlMlNRSmxwUXpjRitLQUV4VDMzSVh6REMvQ0tyQm4yWGVrWElZbUhFaE5Gb1MvVXpCWmFtdnpUMWNPUE52RCs0ZzlFSS90NFlFNFU4R1hramF2ZHg1N0xpdFJqK2R6TjdyVW5zcHBoWjVSK0VaTDRLREZnRlByOGh0RVFWYURzbmE2azlJdVFLNWNTaGI2NkdZRnZEYm5QMk11bFJMSDNmTU9pSXFKNG43R1hTNGxpTDRJc1o4aDl4cDZqbjExeHY3TTMyUDlDY0x6bzZhbmJOUWI3SHpDT0Z6M0JjTUxwU21QSDlDR21YNnZqUlAvVWwvR3p4NmNhL29uZXJPM05nUGhNQlNOWmI2YitHYWpDK2EvZnVwcTh3ZGo3UDBxNjFwZGFqVmNLQUFBQUFFbEZUa1N1UW1DQyIKfQo="/>
    </extobj>
    <extobj name="334E55B0-647D-440b-865C-3EC943EB4CBC-29">
      <extobjdata type="334E55B0-647D-440b-865C-3EC943EB4CBC" data="ewogICAiSW1nU2V0dGluZ0pzb24iIDogIntcImRwaVwiOlwiNjAwXCIsXCJmb3JtYXRcIjpcIlBOR1wiLFwidHJhbnNwYXJlbnRcIjp0cnVlLFwiYXV0b1wiOmZhbHNlfSIsCiAgICJMYXRleCIgOiAiWEZzZ1hIUmxlSFI3Ykc5M0xYMWNjR2hwWDF4bGRHRmVLbHh4ZFdGa0lGeGQiLAogICAiTGF0ZXhJbWdCYXNlNjQiIDogImlWQk9SdzBLR2dvQUFBQU5TVWhFVWdBQUFPWUFBQUJmQkFNQUFBQU9nYVkxQUFBQU1GQk1WRVgvLy84QUFBQUFBQUFBQUFBQUFBQUFBQUFBQUFBQUFBQUFBQUFBQUFBQUFBQUFBQUFBQUFBQUFBQUFBQUFBQUFBdjNhQjdBQUFBRDNSU1RsTUFJakpFVkhhSm1hdk4zZThRdTJZK2dabUxBQUFBQ1hCSVdYTUFBQTdFQUFBT3hBR1ZLdzRiQUFBSWJVbEVRVlJvQmVWWVQyeWN4UlVmTzdaak8ydXZEMENySU9TVnVKQUdhWDJEcG9wMkx6MXhXUGVLa05ZM3BGTEo2VCtGQThvdVhGQWlxTTJsa3R0SzYvWlVrcUkxZ2dNaFF0K2VTQUUxRHBjaXRaVjJUMVVqZ3B3QUNWbHZ6T1AzWnViTnpQZG5MUVg3MjB2bjhPMzczcng1djVrMzc5KzNTbzFzblByTHlLQWNVT3VlSTBkR2VNeXh4My82L1BsTHpUeVFuNm5HdEs1OUk2OFY0dEdVMThQODdWWmoyaHAzNURWSFRPb0l5TldYUU5XL3hlUHFHVHdlT2R2SzZaemp1d0twMWdaVnBYYStVbW9pTWdZdXJPVmoyMGwzZjZwRjl6cXFjbHNWdW1TZGR6c2Z6TG12M1RsL1JQU3VXcnl2bmlINjFEQ1A1WU5adk8wdzFXbWkxN1p2L1lQb0ZjdWJ6UWV6dk9VeDFTUFJvUEp1TkhoT1dEUDVZTmFiQXNDLzgzRFZmdFZ4Y3NMczlod0NFNU5FVmMvSUNaTVdQQVNpQk9mYzg2RDVZSTRQUXNnUG8wRXQvL3VjRE12SUUwbS96ZWVjYzV6cTdEamg0L01OdzhvSE13elBkQjdLQnpNTXo2N0x0MlFUWWo2WVlYaWF1c0s1OElkY1lURHl3VXlFcDFLK2Z1YUdHUTlQd1BnK0lTL01lSGdDUmZsK0tDL015VDNHQ2NkK21OZk90eS8vc3hSS1B6QmQrTzhGb3N1L2pTVS9GZXR2NHo1MGcyaVhhUEFMRFRRMWVQL05qWTJMVjZnMHdkUWZMbDNoN0ZLL2NuRmo0MUswTkd3djE1QmIyN3NSOVh2REpPSitlNHI2TjFYaGFhSmxscDlDcjZSSGFjSVNHdFBRd3pBZkkvcmRRbm1yOEFWeFdHYVA4SnpUdEZ0aXFiK2IzeU12dGxqLzdxc0w0Ni8va2FrUHptSHlkTVRrWCtPbTQxVjZYQ1g2Sld6UlZPb0U3WFVNTC9VTU1Bc3RnaXlQSFVLYnhnTWRtdG1HV2lXeUxlbzhJRjgyMDZrblRMTUNwZzdQVmZwYmF0NHdBc3pqMHBjcDJMS25wOUc1Mkd3TmF0T3NVRFZCdCsvK0I2M2RPL3ltdzNPS0JoMC9GVklCWnR0cHhhbk1RWEdtdTBZYTI5aXk2NDdSbVZCRFFKODA5clRoMmFMcndWeEFlc3hwOHRsalZ2WUkyMXJoaUw2MDFKenYwUU5GSUxFdmpXS3JaMWxzRkpjSzgrME8rVWpHK2RhMUpDNTB3U3hweUluVnJEMTZVaFdNM3RjOFd6M25hSkFTMFF4M3pnS1I3NE9Wdk5TTVUwQzA1alFzQnIxcnFQUUlXYSt4MVJPTlZ5K2NkN1REaE12ZGNsdzRyTEZwMGJsT2c2aGs1dXZHQkY3WVVtV3hpYTJlWTJLc3BLVEQzSTVKMU8wZWo1SmNZMFRpT3UxZVVvbDViNHYxNjAzRGlKMGlXT013ZDV4T25zV2U5V2xnTDFQY1FWakhIUnZpUWpEbHBsR3N3eE1rU1pnYnRuczZ6RzdNK2pqMWZTMFQyV3VjdnR1MkdxYThxemt0VEN3U0xSbUdYRUlVZWtnZzZ6QnhqcDduRjhXSkdsWlQ4WGFkN3VuNVk0R3IrUVZJUGhKV3JucTYxQldLZ1JaTXRsM1Z6K0Z6elNEQXlFMW0xelp4RGoxZkRseE5NOHdESG1OVGxsUlBSSUw3b2c4RVBTWm5VV3NhbmtlcU03RUdRbU4wbDdHN0trODFtdnhNRGUvM2N4Yko3eUloTE9mRWtnU21DUmJ3MlpZRldzQ3Vydk5pV3pweDR6STJtZTAvWklzMlljRjAyZGNnbUFnS3VYcldnT01aUzJLemJPVDVQbUMxV3gyeHlTV0pXWEgrSU1iSGRyT3poMkFpMjJaaXFoWnhiTXpncnJyNndxWnRZNXpFWEpXTW9PcmFIUHJhdG5qL3FTR1lmTTRsUHd0TDJmUFU5ZjYzRVRrbW5ZcmxrcGhkV2FDNnkwWVBKRmE4eG9BU1RFUjA2TGRGVjFDd0V2dm12WVBYQWZLV1dmM1JoaHVZVTZydFNrUlVNaEk3N3VUbTNUMEZrLzIyNnJpc2Y4Kzh6ZWxyYkdNTzVsK0doVmU4VkVoRk5yalV1SEVFM29WeC9WQkswNEk1RHN5ZW53V212VGRzNW80YVl6M3d3M1YyWUM4VlVwRmtXd25Qb1c3cmNvS0tZdFpmZExrUzd0cFhVenBCUlBERGVhbmhJUjdUTFVrQTB6WThZYUQxcEpCNWwzT3FoZzAvdzY1SlJ0ZDkyTUtzYmxXNGJNOWtweGIyYWx2S2o5bndyQXk3VG45T2lHejViYTNhbEFjTzRKZE5SU3dqbzI1bmh4eThUQzVqOFpaUjA1YURlNjJXY3VjRVlTcUpubWo1VGVKcU54dG5tSXRFVVJwV3NGSDlyTlB0WE5jYWtCSFdOWkYrT0V4Y3VUY2JzbzkxSWUydVh4cjNoNXFWVmkrdFEzTVEwV1ptYlZuL1ZtaTNZeGlwcDhQRWhkZ3NBQmxvZDRmR1p2cG1CanQ1bTBNMGM4Qy9sL1NFMlIvaVlGaEw3ZTlUZlJJRXkySVlyQkdKZTdTb2J3MllBUnVaRXFERFNxbEhhYkNRSWFSWk1JazFPM2JtL0tNbEtDelRjQlAxWVpXQ3hTcW1qNWpYdXhxUDZFL016QnpzSVhhaUpvV2VUZHYwMG1VbnNqMnNxMkxoU1hNeUU1NzFZTk0vMy8wVnp6OTFhZkQ3RGhOd2NWZmtqa1QwWjgxRHB4bTJ6WERYWmNOSG1EY05sZlZzNk9VNlBCK2pRVlZFUHU1M2VkVUpldXNDcS8zQjJYOFR4bnRuWDlJQ3g2M3lINGUzcVIycVl4UTRQekd2aVNkbWUyakZiaW1GZjl0VzNHUnJlUUpCY0pUd0liMktkclhDaUR6c1JYNU85SnNuSDNvVy84KzVGU0RHZks0T1hEdVVzUFFKMnYyWjJsa2Z1MEZrRHNIOENhUk5CUHZhZjBEUG9sbXVEUGhEL2VLVlNKd0hjRHdTbjVjdEZHd3pZbis1Q05QL3drQ1gyMjlHdEhmVDgyYWdPNkwvNlhDZmt0cmpwMEU5ZkQ1Ni83T2xHRXVwbjJ3SzQ5R2hNV2NrcnYwTE8zN3JYRWZrOFZ1K3p1YzAzd0NUM21LQnhJSEo4V1N0YS9Sd09SWUxybjFnZ0F3RkU4azZIWFg0dTlSYzNwU0x4b3lWMzU5MU5Jd3lxQm5ESHRCcm1XQ2J5Y2UycHRMNlBSZCt6ZTVxVFZxTXhiMFhPaUMxamZCTWptMkJLZy81VUVzdWVNRDMybnA2Z2MzRW5QUXlkcFNXZjFCT1l5VzlZbFdndWxKUDBqSUg0YlJMNmRVdFUrVTRUbGZTc3dmbUZLUzVEVFdKMjZKYUxvWDhRNkluTW1vNkdvMlNWbzl2aGM0aDRZUnFqdnFleXJGUmpRMDlsMU40eXA5bERwRy96K3poOHdyUHJRRE1ra1ZwS011dVBVZ0xIWUJUYTZZWFYrUXZwcnB2SnROUzM1K0RLcElhUVhodXBpWVBnZkZDSjYya0paa2c5cTlYV3U0d09VRjRWZzlUN3o2NkVKNExlanFuOE15Q2RzM0JYRDRWT3d0elRBcFkwWDkzWmNrZEttL2Nhc3NwUFBmZGEwN2h1UzltMTMwWjdTdDJxSk1qREUvWk42cG5WZWhSL1k0d1BOMlJSaGllRG5PVTRTbWcveS9oMlpDT1V3NCtndCtUdy8rOHlROWRWN1R2QUM0V0FtNCticHpIQUFBQUFFbEZUa1N1UW1DQyIKfQo="/>
    </extobj>
    <extobj name="334E55B0-647D-440b-865C-3EC943EB4CBC-30">
      <extobjdata type="334E55B0-647D-440b-865C-3EC943EB4CBC" data="ewogICAiSW1nU2V0dGluZ0pzb24iIDogIntcImRwaVwiOlwiNjAwXCIsXCJmb3JtYXRcIjpcIlBOR1wiLFwidHJhbnNwYXJlbnRcIjp0cnVlLFwiYXV0b1wiOmZhbHNlfSIsCiAgICJMYXRleCIgOiAiWEZ0Y2RHVjRkSHRzYjNjdGZYQmZlMXgwWlhoMGUxUjlmVjU3V24xY1hRPT0iLAogICAiTGF0ZXhJbWdCYXNlNjQiIDogImlWQk9SdzBLR2dvQUFBQU5TVWhFVWdBQUFPMEFBQUJmQkFNQUFBRDJZVjNDQUFBQU1GQk1WRVgvLy84QUFBQUFBQUFBQUFBQUFBQUFBQUFBQUFBQUFBQUFBQUFBQUFBQUFBQUFBQUFBQUFBQUFBQUFBQUFBQUFBdjNhQjdBQUFBRDNSU1RsTUFJakpFVkhhSm1hdk4zZThRdTJZK2dabUxBQUFBQ1hCSVdYTUFBQTdFQUFBT3hBR1ZLdzRiQUFBSWIwbEVRVlJvQmNWWlQ0aWtWeEgvZW1aMmRuYW1kMmVRcUxBclRJc1hRVU1QQ0tJUm1jWS81NTZESUVTaE41Zk5SZWdKaUp0QXNGc3ZZVUhwT1FrVEQ3MkNoM1ZYNklsZTNCM2w2NlBHeFo2VE9lUXdmZkVnS2pPSkpxYTNzeWwvOVY1VnZkZmRYeHNDZVowSDA2KytldlhxOTZwZXZYcjFmWk5saTJrOW1taGJpMEhOcmt5Z0V2VVhoSHNadUkrLzllbUgzSzRSL1h0QnNObUE2SmVLMVNXcUtaMjZyOVBiQ25HSjZEOUtKKzg3d2NSVG9tRnlQQVdnOTVUQ1RodXR2R1Q5TXJWVmQ0ZG9UK25rL1VVN09Hc1Vkam81YkxieGxtSzBpUGFWVHQ5WDN4V01pMFQvVFE5bkNNMjJrRTBLTzIyajZZalRpdGQ5Z2VpZGRDaXptcDhRVm9Qb1pIWTBPUWUzdytQa0lBVUFkYUlEWlpjKzg4MW5iOTFyNjJQS2ZvVm8xRmVBWGVMVzFzZVVQYUIrYmZyeGdMWUkzR1dpUjMzRC9jVE43b0p3cTBTL04xZ1FaYVRxZHN4SVF5OFJqYmNtVkE4V2dvdnk1cFVKMkd4akViaWxuS2d5aWJ1K0NGeVkrK1lrYklhS3B6M0YrdEFmeXoyaUhhLzE2cDVvWHdUdXE2RjRiUzRRbDgydGlabTVSdlVDN0kySzErVkhncitJL1VWdUdncmNXbHhKdDNVTmFYb1VyMVpoYlZ0WXAvZnphVlM4dG83VXR1UzRjZkZhQ3ZWa2NseGNBUHZCeUoxQXBzMGJFOFZyYTZ5d3llTzVHZVhEMWFoK1R1em4xYWg0TFhXamQrN0V1STFRdkM1anA4L24rZmt2dDNyMy8xcXgwUTlFUEpuZjhUUC9sZDkveHM5RThUcisraGZRdnZHM0Z3aXRiUW9uN2YwN3lpQ0lmczhOcjQ0Zi9Pcnc4TzR4VlZhWWV2bmVNZGY3amVPN2g0ZjNjZ3RNMDdSS3gvUzRqeExtTy9TQTZDZU9QMkN3cU5WTWVnTDNLUnI5TXl0L1NRNDY5c2EzQ29wUTF4eXVKMmR4RzcvTjZsd3pmbzZleVZaeWY4L3ZlbUg5SFJuc1JEeXYwYU1Lai96Ujk4dlBkM25DbzVlMmxuNzZjNmIrOEVNTWZqVm44czRXQzhadGliYXl5M2dEdWtBdmdyMDljOUhIc3FBamU4dGQ5ZitaQmg1Q3dTOGxhMXFXNWM5UlA1clNnc2ZMU01MdzBGYlRmVGhacFhGL1ZpYmlSTGhYN1gwTmZoMDZHVlJCNzNsaFVMYzlCVzlhbmhjT2Q5dUlWU3pwaG5kd21kU0dTQ1FtSTl5ZWFZWjEvdXNXRk1uTmhhVWN5YnlOa1BnaVRhMzlERDYyUXVxVTNvZ0daOG1BaXdSdW03YXVib0tmWlU1dU8zYlpQbGpFNnRoT2pzUWR6MnhGdVNrV1V6cmdua1h2aWJEendFbGdnMlV4TGJVOFc3ZkxXNVdnWHg3ako3cDdHc1NNK2Mxd3NTUFJwelI5cUJOZDk1UHJwbWk3eUlNWCtkTUZpdkVqZ1RxekJRdGpxak5jK09nOGpIWEV2NXNXVGkwcnZSdmVGVUdZcVhWZTlDQmM4Y0N0TVg5ZU0xek1pZlExSktKeGpVbHBrdHM5MmhzV0tCdThDMlk5R05rTVN5aVFqczR2RnJnZkpLcXlDcncvK204L0lNU0hwY0t3cXA5Z2NzdjJJdXZZQmdXbE1XWDJudXFaZGFNRElqWWd5M0pSdGZaMlQ4N1dhdUZuaWlkM0lOeXpESkJCWFdTR1V6WHhZN2l3WnhoR05qV3dXbkl5TnQ5b2lOS05LUHpDQktZUW1wSmxlQWtha0pNeStxUzQ3TWVhTWwxazhpV1FaVlh5aWFkK2U1dkljODVkVi9DRDNLS2hqaVhFWnN3S0t5NW5YWGFWTktSRmYzbUFjRGluZTVDczhXaXJ6YjlGRFVGNEpIdzJJMUkzSzYyNFVhcGhJY0Q1UkFVKys3Vk1XMWpaQ1EvSjFZc0kwSGFiMldpWTFIYUV6MXdWb1FzN3hjVmFmVWIzVWxEaHZWcnlCZEtWRWU4ZWg1cExUT2dMY01FYSt1bTRFZDM4bTdQdE9TK2h1RWh4aGJoWjEvM2o1UklDNXRSRnpacDhVeTNBclFjVm0rN3JITy95ZEpPb1ZGeTJOOW9RWkR6SnJ3MW5CS2VGdXR2eVRja2pCYmpSOGEyNjBNYm5GTHIvMG8wYnorYndHcnJuZTNhTEt5NWZZVFZ4RWpxc1Z5NGk2TWUyTnZBSFhoL29SMTdxVDRmV01PWmFqK3hvTjExb0k3cCs3RVoyNVRTWG0zcTdLQzdIYzgxUDUxOWdpQTdzRkd6dFlReGJzUWR2WCtmeG9nYXZXa0hRYzNsOXhlME1aTGMxYXk1SkVyQTZoMTB5RE5xQUsvdUlCYjJWbFRqSXNQb0REdXdnTlVuaCtPcHJKbTlzamV1QWZTOHlNT1YxTVVmdFJVS2s2MEVQRmlqL1Q0T0tVYmJxa2tpT3RIQkY2NEFncXhSQzVGeG83QnJMcldvcUQ3anJNdDl3VzZHeXg0eDZTQUVkWERMcmJoRjg5Vjh5VnlxYzlUaDdKL0lBa2pQbW1oakhoMjdvaHk1SXVCcnVia0NDUkRPa0FDeGhyM3JFczZvd1lxQ1owS3VKZjZGOFQ1NnJibnRkamVrNEdCcjZvU1dmRm14L21VRDhhT3VHbTNRVE9yaG9jL21vVW5qcCsxbjFjSHpodkFwUDBQOTlCdHhNWEcvMkltcUNDNUdsSkt4Y0dMK1pzeFl1MjY1M2gwd1Z0bzZrdUF4aDZJL0xobG9TNGVaYmJyTGhJaDJKNjhFSGdrN2hNQjc1RWFoN1JTT2xBRGszSDBIcEFRdHNub3RZaE52ZGNieUErMmZiQTNmZWFqS0ZyMzQ5N0YwYWFhVFlxQkZZbFc0aWFrQm4xZUJJUmlQY1RzM3hrQkFQL0NCT3NNVk1WNUY0Q0pzbEF3MnRCdnlNeVYvT1BGNVZPWmV2dmxkUFJDVENmWHJvZUpzKzhwaXVJMXg5ZzV2YlFxS3JtZ2ltbndmK0ZNVTNpMS9mcXlIQVJDYkNGVTVrd25KT3YvRGNUbXd1WDZ0N25vK2MyWlo1c3gwODk3TVJzL0U5OGpkVHcxTzRuN3o1T2haSnY3djVvcE83S2dCZm5ralZIR1I5cndldTNKblNHQjYzRWUyOWZUdy9SWS83Z2Uyb0tkeGRSdVVtKy9jUG91OS8vb21uOVcxZEpwZmMvZWNlb3BDZjBweGxaMWpVdFZFbCs2eUZWeENaeGgzelI0Tzd4N2tHRkNDNVRiM2Vkam5udWRheFU2MmMwSGR3ZkV1bjFLUHhkd05UcUNuY21mSHM0N2Z5QjY5TisvSXJ0MVh3V3ZqZms3S3N6OWt0SzYrUDc5U01aY1Q3NHBya0J5WndmRU8rbTU2ZEVCY3hwN2Z2TktvckFvZXozQStGZytON1BsZFJRbnR4ZkU4K0N0eHR5eTRGNkFudFBmdC9PU1VoYnNkdTM4WGE2NDV2QWFSanBiTVh4N2ZvTTQ4c0pCMHVqdS9jOS9HVTV4ZkgxeXFqV1crbnMzZjNvOEF0Zi9zV2JySHhheitvelpycU9JbnM1WmRZMStabHlrUzRWd2ozK012MzhybFZVQ0xjT2Q0TmJPRHVoYWZGVWJ2djh4VXR4VXJLRHovMnhSemZHYjcycVlmOUZQcm42V3k1aUhNL1IvTmtVdkJiZFB3QVVYZjMrRmkvcXYwUEdtL01NZTVscDBZQUFBQUFTVVZPUks1Q1lJST0iCn0K"/>
    </extobj>
    <extobj name="334E55B0-647D-440b-865C-3EC943EB4CBC-31">
      <extobjdata type="334E55B0-647D-440b-865C-3EC943EB4CBC" data="ewogICAiSW1nU2V0dGluZ0pzb24iIDogIntcImRwaVwiOlwiNjAwXCIsXCJmb3JtYXRcIjpcIlBOR1wiLFwidHJhbnNwYXJlbnRcIjp0cnVlLFwiYXV0b1wiOmZhbHNlfSIsCiAgICJMYXRleCIgOiAiWEZ0Y2RHVjRkSHRzYjNjdGZYQmZlMXgwWlhoMGUxUjlmVjU3V24xY1hRPT0iLAogICAiTGF0ZXhJbWdCYXNlNjQiIDogImlWQk9SdzBLR2dvQUFBQU5TVWhFVWdBQUFPMEFBQUJmQkFNQUFBRDJZVjNDQUFBQU1GQk1WRVgvLy84QUFBQUFBQUFBQUFBQUFBQUFBQUFBQUFBQUFBQUFBQUFBQUFBQUFBQUFBQUFBQUFBQUFBQUFBQUFBQUFBdjNhQjdBQUFBRDNSU1RsTUFJakpFVkhhSm1hdk4zZThRdTJZK2dabUxBQUFBQ1hCSVdYTUFBQTdFQUFBT3hBR1ZLdzRiQUFBSWIwbEVRVlJvQmNWWlQ0aWtWeEgvZW1aMmRuYW1kMmVRcUxBclRJc1hRVU1QQ0tJUm1jWS81NTZESUVTaE41Zk5SZWdKaUp0QXNGc3ZZVUhwT1FrVEQ3MkNoM1ZYNklsZTNCM2w2NlBHeFo2VE9lUXdmZkVnS2pPSkpxYTNzeWwvOVY1VnZkZmRYeHNDZVowSDA2KytldlhxOTZwZXZYcjFmWk5saTJrOW1taGJpMEhOcmt5Z0V2VVhoSHNadUkrLzllbUgzSzRSL1h0QnNObUE2SmVLMVNXcUtaMjZyOVBiQ25HSjZEOUtKKzg3d2NSVG9tRnlQQVdnOTVUQ1RodXR2R1Q5TXJWVmQ0ZG9UK25rL1VVN09Hc1Vkam81YkxieGxtSzBpUGFWVHQ5WDN4V01pMFQvVFE5bkNNMjJrRTBLTzIyajZZalRpdGQ5Z2VpZGRDaXptcDhRVm9Qb1pIWTBPUWUzdytQa0lBVUFkYUlEWlpjKzg4MW5iOTFyNjJQS2ZvVm8xRmVBWGVMVzFzZVVQYUIrYmZyeGdMWUkzR1dpUjMzRC9jVE43b0p3cTBTL04xZ1FaYVRxZHN4SVF5OFJqYmNtVkE4V2dvdnk1cFVKMkd4akViaWxuS2d5aWJ1K0NGeVkrK1lrYklhS3B6M0YrdEFmeXoyaUhhLzE2cDVvWHdUdXE2RjRiUzRRbDgydGlabTVSdlVDN0kySzErVkhncitJL1VWdUdncmNXbHhKdDNVTmFYb1VyMVpoYlZ0WXAvZnphVlM4dG83VXR1UzRjZkZhQ3ZWa2NseGNBUHZCeUoxQXBzMGJFOFZyYTZ5d3llTzVHZVhEMWFoK1R1em4xYWg0TFhXamQrN0V1STFRdkM1anA4L24rZmt2dDNyMy8xcXgwUTlFUEpuZjhUUC9sZDkveHM5RThUcisraGZRdnZHM0Z3aXRiUW9uN2YwN3lpQ0lmczhOcjQ0Zi9Pcnc4TzR4VlZhWWV2bmVNZGY3amVPN2g0ZjNjZ3RNMDdSS3gvUzRqeExtTy9TQTZDZU9QMkN3cU5WTWVnTDNLUnI5TXl0L1NRNDY5c2EzQ29wUTF4eXVKMmR4RzcvTjZsd3pmbzZleVZaeWY4L3ZlbUg5SFJuc1JEeXYwYU1Lai96Ujk4dlBkM25DbzVlMmxuNzZjNmIrOEVNTWZqVm44czRXQzhadGliYXl5M2dEdWtBdmdyMDljOUhIc3FBamU4dGQ5ZitaQmg1Q3dTOGxhMXFXNWM5UlA1clNnc2ZMU01MdzBGYlRmVGhacFhGL1ZpYmlSTGhYN1gwTmZoMDZHVlJCNzNsaFVMYzlCVzlhbmhjT2Q5dUlWU3pwaG5kd21kU0dTQ1FtSTl5ZWFZWjEvdXNXRk1uTmhhVWN5YnlOa1BnaVRhMzlERDYyUXVxVTNvZ0daOG1BaXdSdW03YXVib0tmWlU1dU8zYlpQbGpFNnRoT2pzUWR6MnhGdVNrV1V6cmdua1h2aWJEendFbGdnMlV4TGJVOFc3ZkxXNVdnWHg3ako3cDdHc1NNK2Mxd3NTUFJwelI5cUJOZDk1UHJwbWk3eUlNWCtkTUZpdkVqZ1RxekJRdGpxak5jK09nOGpIWEV2NXNXVGkwcnZSdmVGVUdZcVhWZTlDQmM4Y0N0TVg5ZU0xek1pZlExSktKeGpVbHBrdHM5MmhzV0tCdThDMlk5R05rTVN5aVFqczR2RnJnZkpLcXlDcncvK204L0lNU0hwY0t3cXA5Z2NzdjJJdXZZQmdXbE1XWDJudXFaZGFNRElqWWd5M0pSdGZaMlQ4N1dhdUZuaWlkM0lOeXpESkJCWFdTR1V6WHhZN2l3WnhoR05qV3dXbkl5TnQ5b2lOS05LUHpDQktZUW1wSmxlQWtha0pNeStxUzQ3TWVhTWwxazhpV1FaVlh5aWFkK2U1dkljODVkVi9DRDNLS2hqaVhFWnN3S0t5NW5YWGFWTktSRmYzbUFjRGluZTVDczhXaXJ6YjlGRFVGNEpIdzJJMUkzSzYyNFVhcGhJY0Q1UkFVKys3Vk1XMWpaQ1EvSjFZc0kwSGFiMldpWTFIYUV6MXdWb1FzN3hjVmFmVWIzVWxEaHZWcnlCZEtWRWU4ZWg1cExUT2dMY01FYSt1bTRFZDM4bTdQdE9TK2h1RWh4aGJoWjEvM2o1UklDNXRSRnpacDhVeTNBclFjVm0rN3JITy95ZEpPb1ZGeTJOOW9RWkR6SnJ3MW5CS2VGdXR2eVRja2pCYmpSOGEyNjBNYm5GTHIvMG8wYnorYndHcnJuZTNhTEt5NWZZVFZ4RWpxc1Z5NGk2TWUyTnZBSFhoL29SMTdxVDRmV01PWmFqK3hvTjExb0k3cCs3RVoyNVRTWG0zcTdLQzdIYzgxUDUxOWdpQTdzRkd6dFlReGJzUWR2WCtmeG9nYXZXa0hRYzNsOXhlME1aTGMxYXk1SkVyQTZoMTB5RE5xQUsvdUlCYjJWbFRqSXNQb0REdXdnTlVuaCtPcHJKbTlzamV1QWZTOHlNT1YxTVVmdFJVS2s2MEVQRmlqL1Q0T0tVYmJxa2tpT3RIQkY2NEFncXhSQzVGeG83QnJMcldvcUQ3anJNdDl3VzZHeXg0eDZTQUVkWERMcmJoRjg5Vjh5VnlxYzlUaDdKL0lBa2pQbW1oakhoMjdvaHk1SXVCcnVia0NDUkRPa0FDeGhyM3JFczZvd1lxQ1owS3VKZjZGOFQ1NnJibnRkamVrNEdCcjZvU1dmRm14L21VRDhhT3VHbTNRVE9yaG9jL21vVW5qcCsxbjFjSHpodkFwUDBQOTlCdHhNWEcvMkltcUNDNUdsSkt4Y0dMK1pzeFl1MjY1M2gwd1Z0bzZrdUF4aDZJL0xobG9TNGVaYmJyTGhJaDJKNjhFSGdrN2hNQjc1RWFoN1JTT2xBRGszSDBIcEFRdHNub3RZaE52ZGNieUErMmZiQTNmZWFqS0ZyMzQ5N0YwYWFhVFlxQkZZbFc0aWFrQm4xZUJJUmlQY1RzM3hrQkFQL0NCT3NNVk1WNUY0Q0pzbEF3MnRCdnlNeVYvT1BGNVZPWmV2dmxkUFJDVENmWHJvZUpzKzhwaXVJMXg5ZzV2YlFxS3JtZ2ltbndmK0ZNVTNpMS9mcXlIQVJDYkNGVTVrd25KT3YvRGNUbXd1WDZ0N25vK2MyWlo1c3gwODk3TVJzL0U5OGpkVHcxTzRuN3o1T2haSnY3djVvcE83S2dCZm5ralZIR1I5cndldTNKblNHQjYzRWUyOWZUdy9SWS83Z2Uyb0tkeGRSdVVtKy9jUG91OS8vb21uOVcxZEpwZmMvZWNlb3BDZjBweGxaMWpVdFZFbCs2eUZWeENaeGgzelI0Tzd4N2tHRkNDNVRiM2Vkam5udWRheFU2MmMwSGR3ZkV1bjFLUHhkd05UcUNuY21mSHM0N2Z5QjY5TisvSXJ0MVh3V3ZqZms3S3N6OWt0SzYrUDc5U01aY1Q3NHBya0J5WndmRU8rbTU2ZEVCY3hwN2Z2TktvckFvZXozQStGZytON1BsZFJRbnR4ZkU4K0N0eHR5eTRGNkFudFBmdC9PU1VoYnNkdTM4WGE2NDV2QWFSanBiTVh4N2ZvTTQ4c0pCMHVqdS9jOS9HVTV4ZkgxeXFqV1crbnMzZjNvOEF0Zi9zV2JySHhheitvelpycU9JbnM1WmRZMStabHlrUzRWd2ozK012MzhybFZVQ0xjT2Q0TmJPRHVoYWZGVWJ2djh4VXR4VXJLRHovMnhSemZHYjcycVlmOUZQcm42V3k1aUhNL1IvTmtVdkJiZFB3QVVYZjMrRmkvcXYwUEdtL01NZTVscDBZQUFBQUFTVVZPUks1Q1lJST0iCn0K"/>
    </extobj>
    <extobj name="334E55B0-647D-440b-865C-3EC943EB4CBC-32">
      <extobjdata type="334E55B0-647D-440b-865C-3EC943EB4CBC" data="ewogICAiSW1nU2V0dGluZ0pzb24iIDogIntcImRwaVwiOlwiNjAwXCIsXCJmb3JtYXRcIjpcIlBOR1wiLFwidHJhbnNwYXJlbnRcIjp0cnVlLFwiYXV0b1wiOmZhbHNlfSIsCiAgICJMYXRleCIgOiAiWEZ0NVhpcGZXaXdnWERzZ2NGOTdYSFJsZUhSN1ZIMTlYbHBjT3lCY2RHVjRkSHRoYm1SOUlGdzdJRnh3YUdsZUtsOWNaWFJoSUNCY1hRPT0iLAogICAiTGF0ZXhJbWdCYXNlNjQiIDogImlWQk9SdzBLR2dvQUFBQU5TVWhFVWdBQUFmMEFBQUJzQkFNQUFBQ1NyM2JwQUFBQU1GQk1WRVgvLy84QUFBQUFBQUFBQUFBQUFBQUFBQUFBQUFBQUFBQUFBQUFBQUFBQUFBQUFBQUFBQUFBQUFBQUFBQUFBQUFBdjNhQjdBQUFBRDNSU1RsTUFacnZ2cTBReXpkMTJtU0tKVkJCaHpNcjdBQUFBQ1hCSVdYTUFBQTdFQUFBT3hBR1ZLdzRiQUFBUlRVbEVRVlI0QWUxYmIyeGtWUlYvN1hiYWJhZWRhZkNEUVJJNkJoTWlpY3ppZ29zZ3ZFYWpKbWljQmpFeFVUTVQ4RStpSnJQQ0J6WkduY3FTdVBodmlud3hJRTZEUkUyWE9EVWtDeWJJTklCK1dKQVpRaENqSVRNc0poS010T3dzdGl5N2UvM2RQK2ZlKzk2OG1mZW04MnpYMXZkaDdyOXp6ejIvZTg0OTU5NzczampPVmoxbDVubVd0MnJjODJTY0lROTZ4bHJuaVZ4YkpjWXc4Sis4LzJ1djgrZGh4dDdjcW5IUGwzRldHZnNSeVZKaXJFSDUzWkkyMlJtQ09zYllXY3J2bWpSblZKNWxiSHJYNENhZzdBM0t3UlBvUE5YdCtEVEJaZ2xqanJFRnl1K2FkRUlIdkJGbVBNR3VnZS9zZVl1d1ZobGJwUHp1U1l2bkZOWUp4azd2SHRnYWFYMVdaZXZNZUFMZHV2TXoyWUxFT003WXFmOFp0SWtqU3VyQkpmNjlZbEZoTERNNHQwRTVSQVEyRnJ1cDRoUjBjbERoWStnZkVWaEVzajRFYWpKMnNBL3kveFpwUkdBamNVZXFLY2JXVzdHQ1NoMTc3bWNmUHZUdk1KNVQxM2tvSWdLYmlIdWpsbWZzeHg1QkJpN3dZelZqb2ZpSHozcEdDZ2VXV21vNXpqZy9wNlNXUEYwSEtTUVkyd0RiT0orSStOTzAvUUFjU0JBT2JJVEJZb2JZbk9NOEg5OGlLREoyZlp6Z3dXdnErRWVpNkw4NFQrTkdCSVl6K3FlY0JGdDJUc1MzWHhsbHJMMU1jc1NYNWlQWWYyV1J4b3NJYkxUTTJvMGthMDI1N0dSY011UGE2MW9TSThaME1nTCtiSU1HakFvc2tXV25YbWNwL0JhbzY0QnAwbVVzTGw2MktOaFRoUG8vR0RJOVVZRWxuMlJYdFo5bkgyeFJ4MEZUcUQ5VXpzMk1BYThheG5lMGJUR09ET3lkOEN6ZnRqb09sazJWR1hlbi9IbDBRYWJ4L0ViQVArNDljMFFGVm9uem52SlZjK2xkanhVLzNHcVkvb2Q5RjI3UmdMMEkvYjh2SGgxaEd3SDFOeFF6ZHprdXJweFBCUHpwdHowRFJnS1dlcEpkRitQNnR5NjlFeHNlYVFZdFJNQmYzR2NORWczWWFDNWUvMTh5bDk0aitrMkFKZFhtc3hId1YyWU4rMmpBUmtzNi9xL0hZYTNZcCtvYndGclljalhDUnNsRndKK2Qxb3dpQW91NFRkSnN3ekpaNjlLN2FsdGpXTWZ3OWdqNHJmQWZFZGl3M3Y4MzQ5ai8yNWZleVRnWVd0TVNqdDhPL3hHQnFXTlN3M0dTTjdTc3dUYVp6Vm1YM21PMERkZ2tMMyszY1B4MitPOEhXUGd4MlM5TGw3TG4wcnRxYjhhNmRPaW5PaHkvUC93N0VZRkZ2Q1lKRjdadUhTSW40NzcvRDhmdkMvK09FeEZZeEd1eVVQdzRvZWtOYUxJVTk3Y1A0Zmc5NFo5TEd4RllSTEpRL0JWejZaMkFKMWdMN2RBWFFUaitTc2JIMEFmc0F2ZktPUitGS0VhOEp2ZDB2ZG05c3lBcUxuQVBQQzFiY0VCdHYvQVpQQzlkK0N0c3FkbXNyQTc0VFR4eHVIM0hmYVloK2FVTGoxOTZHRTdZK1NzYS9tZ2FSTzdybDdwMy9ESjAvL3Z5VTdqSytLYkZGSDI5d0w3Q3JqYjI2ZHd6MEFYOUpOdlBUcmF3M2I4SFRIR0Z4SjlWRHRwNk9KN0FaOUpsN1RKajM5V05UZEVMOVBld3RtdDlRTU1Ka3IvQWJhSUw0cDc2VCtHc3Q4RU9NL1lOemRTZlNiQ2p6b3lPeVZpckMzNktQc3FWcTV3bXYrTzloVDN0NE82b3dMdm1CUXI5czk2TjNaUjc2aUxIZVl6eHJZZDhtcUpUdzNta0RkMy94V001cVRwYi81dmozTVF1NzRVL2lmdWJpeEQrWDg0YXBzU2MwdUpaeDBuckkrUWVLMUlUUmZSMEZEdXRZUmpUT1BzTk90VTAxMGdjNnFkYm5PNkVrZUN4QjB1WWdVYlM1ZHlja2gwNVBzMDI1bmpsSSsxajNjKy9xU283dmV6dzhJOXQ3K1djdlBOSnViQ3Z2ZnExVk0yY1V6cHBRMnVHc2NtSEJTM1hNYWM4MTI2RmR0RUVRM1ErempGaklnZ1hyUEdLNE1iWFVZR284UjQxSS9QMUs3cmpyNHRQTFVUNG4reDI5VDV5R256U2pEWWxNOVlnTkZqMHRMYkdiODNaTTFMUWxNZGl3N2pVMXBXVDJtc013SEdLd0Y4U21rYlVadlBFcEtvOUZ2WlczY3pzQkd2em5qTDgxN3ZjdllzdkU2RDFsbVNkWTR6RzJFUmFYZVF2RjdSQVdmWjJkQ1pWdWlEQmhaWlVPTytiWnV3bGRYSkVQYkhER0FlSmMxWVBSelVxSFhXbHpjdndQNlpOM0V1V1hVRTVyMUhqdnR2YjNsZUo2eDMyVHp0OExML28zVjNHemtucWtyVUFnUDhkODdJYTVrUm5hTWk3VEp4WHUrRnZLaWlWV1U0S056bE5YYXlVZXl6SHFaTDlKODBZRmxIVWJJS3ZJdXVzVnlHMlVSaGcydFExWGNWQ0IzOWNicWp1K3RNWnpJVGVVUEx4QWk4VThMTDFvT2lvVHY5WnRpOUFqQW1oYnEzMUtKZnBBVnhVMVFSWE55U21nV1lzSU4xN3FSYmdWK290V3FvQ04zMWRwcVhFbWplUVlXK21ZSTJTSjQrblRLVkMwMnZSWUgzeHBXWldIQ1p6emRQZVYyRXZad1o3WEZDOWdMOFJtVUZaWHhDRHd5SjFBLzR6bEMvVHVxaVJhbmtMZkVFUWZ0aTc5QlowK3E5UmIySW4waUtIaS9sVXFERmN4dFBlVjJHVkwrQ21VWHJkVEVVNEgvVExTS3EwRlRjZ2tQNVd2RXlta0dOc1JUUHNnaDlSUk5MUTZSOWNkUitUcVM4aWowRm1aUlZtbHBRbksvcjZiV1pBcm4ySjQzamtET00wVmZxaElvR2tuSkY0SUJxZlZQRm8vRXg3V05SM3dWK2h5YUxUUDdqT0tVWldjdU15Q25uZE5ETlErTCtaRDFBMnZpbHJHYkkxWmxqV2gzK042QWsvbGl1RmF6UUY0NGNqVjNhVFZxc0RNOWtnVHI0MHAvMTBMdEJJZk9ROWkvRE4rbTFMbVd5d1o0K09SaC8rZlVSQStQbVdoK3E2NFIvV215VTYvWVByZ3VubHlSa2ZvMTJzcDcyZkFzSU83Vkl3RllFeHR5ZTdZODhkaHhJeVJBT3R6Vk8rck5TRXBhMWpRamY4TlQxMFJmRmE3WW9mSWlzYkdTejhDem1oSEZJWXQ5TTVFajVTbW54WENYM3dLSm1GYTVxbnJvUWZjMkpPQ0Yzc3Y2NU5KS3UwWHRNelF2d29OUnZyd2NLLzRBZmx6Q3JHZkNkWVVQbEl5VkNKc1N2di94d3NOVVAwUWZwSHU3VkpEVjcvcnZaQ0pFSys2L29IdnhVNW5pZjhBNG45a0ZXVFpGM1NWVFBOV0lOOG5TNTFQa2NETzc4R3U3NFBMV0g0YStINFlYcktDNDJTcTZpYnVPd2J2YW5WaE5uTzZNWVppRzg5NTNSRHoweFRNK000b0NmdUJmd1AzeWQxUEZEa2VvUFh4b0FmcHFmME5VNm1namQ2SFVQS2lxeHVxZGsrSWd1cDMvdm54L2svMXY3cFJsN0pWYzJNbjEyaEJHekUySUVibm5ubU9IaWNRdkpnV1c5MFBmSWtTMlNHYVVzTG03Ui9tSjd5UXZ4S2dqOVFnOTVJeWhyOXE4OFZmTzlXb0dwMDJCRHFRQVhlbWdXcWpHaXR0R3pXWmwwb0FhYjRNZEdlVjdzQlhGMEZTV0wrRlJnRGZxemRqQlJxajNMdGNHMWRWakFVUk9DcTJtdmkwenBTQi9oQU5UUVZrbXZYWDh5YW1uQytFMkx6bkk5YWlUVXlybEh0bXl3MktWZWJXQmgrZ0F1TGZ6Q2JXY2xjYlBDUlJhZUQxbkJXRnV1TzFyYWxQSndyYVZad3BVY1lyRzdCV1JOTHhjTEhySTNUWVdaVmU4WW1yVW1MQjhhZ2lRdkREeTl0TGVWQS93LzhLNUo1SlNOVFdGOFhGWUxkUGtsakt3OWVhRnJXT2s1V1MwNDFYVk56bE9LQm1hdHBrdmFxQnY5ZVMzM0VxYWlsVVA0dk1jZWJndFkvNXBpY09pZ0M4V1BCTGtqT09aVm03VDJEYkZLL3NJeFptYldVaDBPQnZtTEFCSkZxUEIyRENtQ1dVZlhJY3NzZklXVWIvT09XK29nSjVsaEpxdkRMYjFhRDhFTk54azBGNDRjMXJVak9ia0drOEVKZGxqK2ZZald5cFR5YzQyaFI5SFdNQTBpQ0FZM09ZMnh5d1B4aVlGcklncEFnVStzWE8wOTlwUVhDREc0KzUzbHpFSDd1am1pUUx2cUhVU3p5N2s1U0RRVmxtQzZpUmYra3RWeVc4aHpISlhyTUNyL1hpZlkwaldxcU1ydVh6dThHdjBOTHd2Q0VmdlNrRk1QdzU3WEZna0hnL1E5OGVrWXdIMUxXaDljbFpqQnZEdmdic2dZU0Vtam9xS1hJcWpTWHNweDQ0S09xSVNqSmFSalFxQWh6ZThpT3dIMWFkWEdYL1gwUm52U2lxSVRoeCtvbXB1THlKdUQreDFVM09pTnk1V0o2OFZZcStJR0p6Y2tXREZ3Z21rbGEvcGhmeW9xMnVsNWFSR3FucmpaakNIbVF0NlRYVkx1RnY2UUdORDFoc0ZyL3BURDgwSzV4U0JBL0FQK01PdjZyOEY5a0d5MHptRGNIUVJ1aUpnWGhkZE13TWEzWXhpYnVDazFnMU5TVTRjdDRXaGFhNm12MzFYMnEwY0tma3dOU0w2VGNweS9MY21KZHpGd3p3NHVCNjkrcEcyTkJubTQ2WkhmNXUwZHR3L2diR1hnQnQ4ZW41MUR3Z3VnRXAwbStHbDJVaUZDTXFRUVpna0gzcGNSZi9xaHRCaWJ6V3NIMTBZeEl4TVhvdE1yK2xES3F6UDBVU2VIcy9ZRUloWlZGM3BnMllkRnhOV3BJS2xwQndDZE9iMVI0RC9uQTRPZDRiaWJEZjI5aDZ5MmVCajdhVjJBbWpWa1I2UXg1RWxVQkg2azFSVFFtNWJNajQ4eXIxbHFTN1piK1RRZWR5K2sxblcyVXVVYmxHa0duTmFJQjc1Yk00MnRhd2x4ckIyL3NLM0w2UmZpSERsZUl5V1Q1K3dYa0U3OTJEenlyNnJMU20vQWxTRVpQMUh4NnZZNFRVNjgxcGFsMEJ1YjZMVUVQQ1QrZ2EyV21OMzVzLytVU1BYRUd4NUFOWjBydWtlcEdKMXkrUmNYekg3VE1FdTVEOEp3RlZXMGxFMnhqR1VVZS92RVcvRHBxU1pWdjVlNXN0TFR4bmpKTnlzUEN3YVZ5K0dKQnp6WFJOeG43RHVWRnlpMWNpK0ZwNFlVYVpycThpTXhuMmNrV0V2dnBqUjlXS0tRY2QxZjRmdnVhTEZUeDFhVkwrR2p2WHpycUpKY2VjSkZ0WDdaVUVEeHpNcmc0OWROOFdqYVcvbVNQSlBJemZQZkZ3eisrZUJXQlNOU092WVhaWFhTcVoxb0luS2RsSjd3by9JU1RmSElES3NqSUd2MkxaZVIzbkZuRzNGbE40TXZNWU5rOXZGNXd2a2o2c2RwNzQrZnYvZGsxZHovQnJzQlp0UVNrYytKVkFpcnh2TWxmMGFpbklWZ215dXhEeTg1b3RUM0g4ZnQ4bEtBWUxiRzdsb2ZXbmQvaXU0R1dGcU01QzVmeTlvaFFUcG1pM2Q4Wi8xcGxvZFpwMlBuT3VEbGV1bXYxb09ibnkrUVFRV0J1dUtuN3VhL0Y0Lzg2Mm5qRmpSd0hnMkx3RHIxMFlCcEpzNzMveU8yM0g5bnZjdno3ci83ZTdZY083NmU5eW5pWjRidVc5ck44LzR2SDQ2UFJGVStpeE5xSE5tNWo3TjB0VVJZL3BXV0VsRGR5aTd4UVo3TTh3ZlBZSmV5T2k1MlpEcGNGbzJ5M0JJWG5KOTBWdjh1OXhkUWw3VHVsbGp5OVF2VHZPUDk2NnJZTlcxWlA3NDVDOGllM2lXSEdyNzcxazNlLzhIaEhPOHpvQXN6UnhtVVhXMDJqbUtjMDdXY3J2aE94dVFlaUhzWGd2Mnl0Wm9qQWx5S0tkVVlRb2duRlQ0UXhwa1VaakRUSENmaUVHb1hvQ3AxN1ZYTkhJTUcySWZBZmU4VkZ6ZENiZ1hQc2lDQ2FZanZ3TjMyV3lqZmpUWXJmZFRhdmhVTUdvYzRuUEJ5aXIwYlNOeGZzZmxZZTRYL05LbnF6MjRHL3V1S1ZvWWI1cUpLTmxvVDlwNzZzU0JCMU1oNXFxSjg4cEtmZXFjNTV5N3FFOEovUkJYOW1PL0NYZlpLK2huS1p6Rjd1aXFvVTRJdCt0TmpDcWJOcjhpNFBHTmRUc2dwWVdndFcwWnZkQnZ3cGhILy9nOXVURlZFSDU0N1pnTW1xYlVET0YwU3doWk43YUp5eFBWNXQxTHNqdEFhWTBUMnNTc3B1QS82cEFFbnBaTUFESjBTRE41QkVtSTdyU1ZTUlF2MW5WY1Vlanh2bFRqVDR5UW1Xd1czVy9VOFhndmlySjh6R1R6UEhjVS9taHdWd2lDejNEdm9ZVEpRbE9oZmpMbkNlS25uNnlwcGRzdk1pL05zVmRuNGI5TDgzd0gzckQrSFNZbHNNbEZMTEZWb0hTbWJNaDlaemJzVUc0bmVxdWczaFAyRENxWGtiOEs4R2FDcE43cjhvdkZ1WnlkTU16SCtXSkJWcDF2aXlwQ2NNSklPMmhLSUx3ait0R0E4cldkZ0cvTTFNcHh4NWl1a1ZjZXpOTWVuYjVTSFFrQ01hYXFjM29hL21lUHVZTmd0RExYUHdwZWY4ZGFhOERmaXJBZEdvVGx1VXJBai96WDFDd29Tcm9nTEptNk13Z1lxYWloQ3lyWm9oR24rYVA5L3dsd3QrRVhHdlFsc1VDWEJNbnRQcjdDb1BxUW1McUM2cGJZQ2dHT3BpL3FsN1A4NXdYTHJzb1lhSGtTbHN2ZjVUSHJ0Vmt0Q3l4b0xua3FiS2IrRWNYV2VuVzBaUzVLcktMZkRLQ2Rvd0NZcDhnRStWVklEUG56VkIxdm16OWZpblRuVktnZkJmRUxVSS95MmVlWTIxRCtQbVFlUjVXVHllUysrNjlKQ3E2Y1ZsbGZFbFF3eUg5VU9IWFo4Yk5WUmJqejlvbzJLRmYzbkQ1dndPaC84L0dERkZybTVGZzBkNmJlcDgvWG9WZ1graFYzdjhiWlBlRFowWVlJenVNOU8rZUc4UEQ5dlFGeW8zd2FUdHRrM244OWFTMmpTVGdUdGE0Yjk3cko3QlhTVC94OW9YbnJ1M0JQZ0J5NmhQT1ZLdkgvdThDMGI0bktiVlo5ZVl5ZlAwSGxpRy8wRHUvQVd6L1hTZnFNRHVBWlZWdzI1ZlFQTVdWdWxMbjZ6MzlzTVd3VnkyU3JFUDJvMmJ5bGR4ZlFudmVHVC9mazhzMlJTdndUclY2RXg3WHF6R3diQnNxbmRCOWxMaGYxTXNka0luQ3Y4N0FjdG1NQXlMajVNMjAzTm45T2tWL25jR3d0NG9pcjJPNnIyNzdvaldIdUYvUitBTEE5RWovSWQxM1JIdHV6WDhLK1g5UC96VHR6UTd3cHI3QmpGaERyaDk5OTBKSFViZGEzY0NqTTFqU0lxdS93R00xcWprRVVXVXhnQUFBQUJKUlU1RXJrSmdnZz09Igp9Cg=="/>
    </extobj>
    <extobj name="334E55B0-647D-440b-865C-3EC943EB4CBC-33">
      <extobjdata type="334E55B0-647D-440b-865C-3EC943EB4CBC" data="ewogICAiSW1nU2V0dGluZ0pzb24iIDogIntcImRwaVwiOlwiNjAwXCIsXCJmb3JtYXRcIjpcIlBOR1wiLFwidHJhbnNwYXJlbnRcIjp0cnVlLFwiYXV0b1wiOmZhbHNlfSIsCiAgICJMYXRleCIgOiAiWEZ0NVhpcGZXaXdnWERzZ2NGOTdYSFJsZUhSN1ZIMTlYbHBjT3lCY2RHVjRkSHRoYm1SOUlGdzdJRnh3YUdsZUtsOWNaWFJoSUNCY1hRPT0iLAogICAiTGF0ZXhJbWdCYXNlNjQiIDogImlWQk9SdzBLR2dvQUFBQU5TVWhFVWdBQUFmMEFBQUJzQkFNQUFBQ1NyM2JwQUFBQU1GQk1WRVgvLy84QUFBQUFBQUFBQUFBQUFBQUFBQUFBQUFBQUFBQUFBQUFBQUFBQUFBQUFBQUFBQUFBQUFBQUFBQUFBQUFBdjNhQjdBQUFBRDNSU1RsTUFacnZ2cTBReXpkMTJtU0tKVkJCaHpNcjdBQUFBQ1hCSVdYTUFBQTdFQUFBT3hBR1ZLdzRiQUFBUlRVbEVRVlI0QWUxYmIyeGtWUlYvN1hiYWJhZWRhZkNEUVJJNkJoTWlpY3ppZ29zZ3ZFYWpKbWljQmpFeFVUTVQ4RStpSnJQQ0J6WkduY3FTdVBodmlud3hJRTZEUkUyWE9EVWtDeWJJTklCK1dKQVpRaENqSVRNc0poS010T3dzdGl5N2UvM2RQK2ZlKzk2OG1mZW04MnpYMXZkaDdyOXp6ejIvZTg0OTU5NzczampPVmoxbDVubVd0MnJjODJTY0lROTZ4bHJuaVZ4YkpjWXc4Sis4LzJ1djgrZGh4dDdjcW5IUGwzRldHZnNSeVZKaXJFSDUzWkkyMlJtQ09zYllXY3J2bWpSblZKNWxiSHJYNENhZzdBM0t3UlBvUE5YdCtEVEJaZ2xqanJFRnl1K2FkRUlIdkJGbVBNR3VnZS9zZVl1d1ZobGJwUHp1U1l2bkZOWUp4azd2SHRnYWFYMVdaZXZNZUFMZHV2TXoyWUxFT003WXFmOFp0SWtqU3VyQkpmNjlZbEZoTERNNHQwRTVSQVEyRnJ1cDRoUjBjbERoWStnZkVWaEVzajRFYWpKMnNBL3kveFpwUkdBamNVZXFLY2JXVzdHQ1NoMTc3bWNmUHZUdk1KNVQxM2tvSWdLYmlIdWpsbWZzeHg1QkJpN3dZelZqb2ZpSHozcEdDZ2VXV21vNXpqZy9wNlNXUEYwSEtTUVkyd0RiT0orSStOTzAvUUFjU0JBT2JJVEJZb2JZbk9NOEg5OGlLREoyZlp6Z3dXdnErRWVpNkw4NFQrTkdCSVl6K3FlY0JGdDJUc1MzWHhsbHJMMU1jc1NYNWlQWWYyV1J4b3NJYkxUTTJvMGthMDI1N0dSY011UGE2MW9TSThaME1nTCtiSU1HakFvc2tXV25YbWNwL0JhbzY0QnAwbVVzTGw2MktOaFRoUG8vR0RJOVVZRWxuMlJYdFo5bkgyeFJ4MEZUcUQ5VXpzMk1BYThheG5lMGJUR09ET3lkOEN6ZnRqb09sazJWR1hlbi9IbDBRYWJ4L0ViQVArNDljMFFGVm9uem52SlZjK2xkanhVLzNHcVkvb2Q5RjI3UmdMMEkvYjh2SGgxaEd3SDFOeFF6ZHprdXJweFBCUHpwdHowRFJnS1dlcEpkRitQNnR5NjlFeHNlYVFZdFJNQmYzR2NORWczWWFDNWUvMTh5bDk0aitrMkFKZFhtc3hId1YyWU4rMmpBUmtzNi9xL0hZYTNZcCtvYndGclljalhDUnNsRndKK2Qxb3dpQW91NFRkSnN3ekpaNjlLN2FsdGpXTWZ3OWdqNHJmQWZFZGl3M3Y4MzQ5ai8yNWZleVRnWVd0TVNqdDhPL3hHQnFXTlN3M0dTTjdTc3dUYVp6Vm1YM21PMERkZ2tMMyszY1B4MitPOEhXUGd4MlM5TGw3TG4wcnRxYjhhNmRPaW5PaHkvUC93N0VZRkZ2Q1lKRjdadUhTSW40NzcvRDhmdkMvK09FeEZZeEd1eVVQdzRvZWtOYUxJVTk3Y1A0Zmc5NFo5TEd4RllSTEpRL0JWejZaMkFKMWdMN2RBWFFUaitTc2JIMEFmc0F2ZktPUitGS0VhOEp2ZDB2ZG05c3lBcUxuQVBQQzFiY0VCdHYvQVpQQzlkK0N0c3FkbXNyQTc0VFR4eHVIM0hmYVloK2FVTGoxOTZHRTdZK1NzYS9tZ2FSTzdybDdwMy9ESjAvL3Z5VTdqSytLYkZGSDI5d0w3Q3JqYjI2ZHd6MEFYOUpOdlBUcmF3M2I4SFRIR0Z4SjlWRHRwNk9KN0FaOUpsN1RKajM5V05UZEVMOVBld3RtdDlRTU1Ka3IvQWJhSUw0cDc2VCtHc3Q4RU9NL1lOemRTZlNiQ2p6b3lPeVZpckMzNktQc3FWcTV3bXYrTzloVDN0NE82b3dMdm1CUXI5czk2TjNaUjc2aUxIZVl6eHJZZDhtcUpUdzNta0RkMy94V001cVRwYi81dmozTVF1NzRVL2lmdWJpeEQrWDg0YXBzU2MwdUpaeDBuckkrUWVLMUlUUmZSMEZEdXRZUmpUT1BzTk90VTAxMGdjNnFkYm5PNkVrZUN4QjB1WWdVYlM1ZHlja2gwNVBzMDI1bmpsSSsxajNjKy9xU283dmV6dzhJOXQ3K1djdlBOSnViQ3Z2ZnExVk0yY1V6cHBRMnVHc2NtSEJTM1hNYWM4MTI2RmR0RUVRM1ErempGaklnZ1hyUEdLNE1iWFVZR284UjQxSS9QMUs3cmpyNHRQTFVUNG4reDI5VDV5R256U2pEWWxNOVlnTkZqMHRMYkdiODNaTTFMUWxNZGl3N2pVMXBXVDJtc013SEdLd0Y4U21rYlVadlBFcEtvOUZ2WlczY3pzQkd2em5qTDgxN3ZjdllzdkU2RDFsbVNkWTR6RzJFUmFYZVF2RjdSQVdmWjJkQ1pWdWlEQmhaWlVPTytiWnV3bGRYSkVQYkhER0FlSmMxWVBSelVxSFhXbHpjdndQNlpOM0V1V1hVRTVyMUhqdnR2YjNsZUo2eDMyVHp0OExML28zVjNHemtucWtyVUFnUDhkODdJYTVrUm5hTWk3VEp4WHUrRnZLaWlWV1U0S056bE5YYXlVZXl6SHFaTDlKODBZRmxIVWJJS3ZJdXVzVnlHMlVSaGcydFExWGNWQ0IzOWNicWp1K3RNWnpJVGVVUEx4QWk4VThMTDFvT2lvVHY5WnRpOUFqQW1oYnEzMUtKZnBBVnhVMVFSWE55U21nV1lzSU4xN3FSYmdWK290V3FvQ04zMWRwcVhFbWplUVlXK21ZSTJTSjQrblRLVkMwMnZSWUgzeHBXWldIQ1p6emRQZVYyRXZad1o3WEZDOWdMOFJtVUZaWHhDRHd5SjFBLzR6bEMvVHVxaVJhbmtMZkVFUWZ0aTc5QlowK3E5UmIySW4waUtIaS9sVXFERmN4dFBlVjJHVkwrQ21VWHJkVEVVNEgvVExTS3EwRlRjZ2tQNVd2RXlta0dOc1JUUHNnaDlSUk5MUTZSOWNkUitUcVM4aWowRm1aUlZtbHBRbksvcjZiV1pBcm4ySjQzamtET00wVmZxaElvR2tuSkY0SUJxZlZQRm8vRXg3V05SM3dWK2h5YUxUUDdqT0tVWldjdU15Q25uZE5ETlErTCtaRDFBMnZpbHJHYkkxWmxqV2gzK042QWsvbGl1RmF6UUY0NGNqVjNhVFZxc0RNOWtnVHI0MHAvMTBMdEJJZk9ROWkvRE4rbTFMbVd5d1o0K09SaC8rZlVSQStQbVdoK3E2NFIvV215VTYvWVByZ3VubHlSa2ZvMTJzcDcyZkFzSU83Vkl3RllFeHR5ZTdZODhkaHhJeVJBT3R6Vk8rck5TRXBhMWpRamY4TlQxMFJmRmE3WW9mSWlzYkdTejhDem1oSEZJWXQ5TTVFajVTbW54WENYM3dLSm1GYTVxbnJvUWZjMkpPQ0Yzc3Y2NU5KS3UwWHRNelF2d29OUnZyd2NLLzRBZmx6Q3JHZkNkWVVQbEl5VkNKc1N2di94d3NOVVAwUWZwSHU3VkpEVjcvcnZaQ0pFSys2L29IdnhVNW5pZjhBNG45a0ZXVFpGM1NWVFBOV0lOOG5TNTFQa2NETzc4R3U3NFBMV0g0YStINFlYcktDNDJTcTZpYnVPd2J2YW5WaE5uTzZNWVppRzg5NTNSRHoweFRNK000b0NmdUJmd1AzeWQxUEZEa2VvUFh4b0FmcHFmME5VNm1namQ2SFVQS2lxeHVxZGsrSWd1cDMvdm54L2svMXY3cFJsN0pWYzJNbjEyaEJHekUySUVibm5ubU9IaWNRdkpnV1c5MFBmSWtTMlNHYVVzTG03Ui9tSjd5UXZ4S2dqOVFnOTVJeWhyOXE4OFZmTzlXb0dwMDJCRHFRQVhlbWdXcWpHaXR0R3pXWmwwb0FhYjRNZEdlVjdzQlhGMEZTV0wrRlJnRGZxemRqQlJxajNMdGNHMWRWakFVUk9DcTJtdmkwenBTQi9oQU5UUVZrbXZYWDh5YW1uQytFMkx6bkk5YWlUVXlybEh0bXl3MktWZWJXQmgrZ0F1TGZ6Q2JXY2xjYlBDUlJhZUQxbkJXRnV1TzFyYWxQSndyYVZad3BVY1lyRzdCV1JOTHhjTEhySTNUWVdaVmU4WW1yVW1MQjhhZ2lRdkREeTl0TGVWQS93LzhLNUo1SlNOVFdGOFhGWUxkUGtsakt3OWVhRnJXT2s1V1MwNDFYVk56bE9LQm1hdHBrdmFxQnY5ZVMzM0VxYWlsVVA0dk1jZWJndFkvNXBpY09pZ0M4V1BCTGtqT09aVm03VDJEYkZLL3NJeFptYldVaDBPQnZtTEFCSkZxUEIyRENtQ1dVZlhJY3NzZklXVWIvT09XK29nSjVsaEpxdkRMYjFhRDhFTk54azBGNDRjMXJVak9ia0drOEVKZGxqK2ZZald5cFR5YzQyaFI5SFdNQTBpQ0FZM09ZMnh5d1B4aVlGcklncEFnVStzWE8wOTlwUVhDREc0KzUzbHpFSDd1am1pUUx2cUhVU3p5N2s1U0RRVmxtQzZpUmYra3RWeVc4aHpISlhyTUNyL1hpZlkwaldxcU1ydVh6dThHdjBOTHd2Q0VmdlNrRk1QdzU3WEZna0hnL1E5OGVrWXdIMUxXaDljbFpqQnZEdmdic2dZU0Vtam9xS1hJcWpTWHNweDQ0S09xSVNqSmFSalFxQWh6ZThpT3dIMWFkWEdYL1gwUm52U2lxSVRoeCtvbXB1THlKdUQreDFVM09pTnk1V0o2OFZZcStJR0p6Y2tXREZ3Z21rbGEvcGhmeW9xMnVsNWFSR3FucmpaakNIbVF0NlRYVkx1RnY2UUdORDFoc0ZyL3BURDgwSzV4U0JBL0FQK01PdjZyOEY5a0d5MHptRGNIUVJ1aUpnWGhkZE13TWEzWXhpYnVDazFnMU5TVTRjdDRXaGFhNm12MzFYMnEwY0tma3dOU0w2VGNweS9MY21KZHpGd3p3NHVCNjkrcEcyTkJubTQ2WkhmNXUwZHR3L2diR1hnQnQ4ZW41MUR3Z3VnRXAwbStHbDJVaUZDTXFRUVpna0gzcGNSZi9xaHRCaWJ6V3NIMTBZeEl4TVhvdE1yK2xES3F6UDBVU2VIcy9ZRUloWlZGM3BnMllkRnhOV3BJS2xwQndDZE9iMVI0RC9uQTRPZDRiaWJEZjI5aDZ5MmVCajdhVjJBbWpWa1I2UXg1RWxVQkg2azFSVFFtNWJNajQ4eXIxbHFTN1piK1RRZWR5K2sxblcyVXVVYmxHa0duTmFJQjc1Yk00MnRhd2x4ckIyL3NLM0w2UmZpSERsZUl5V1Q1K3dYa0U3OTJEenlyNnJMU20vQWxTRVpQMUh4NnZZNFRVNjgxcGFsMEJ1YjZMVUVQQ1QrZ2EyV21OMzVzLytVU1BYRUd4NUFOWjBydWtlcEdKMXkrUmNYekg3VE1FdTVEOEp3RlZXMGxFMnhqR1VVZS92RVcvRHBxU1pWdjVlNXN0TFR4bmpKTnlzUEN3YVZ5K0dKQnp6WFJOeG43RHVWRnlpMWNpK0ZwNFlVYVpycThpTXhuMmNrV0V2dnBqUjlXS0tRY2QxZjRmdnVhTEZUeDFhVkwrR2p2WHpycUpKY2VjSkZ0WDdaVUVEeHpNcmc0OWROOFdqYVcvbVNQSlBJemZQZkZ3eisrZUJXQlNOU092WVhaWFhTcVoxb0luS2RsSjd3by9JU1RmSElES3NqSUd2MkxaZVIzbkZuRzNGbE40TXZNWU5rOXZGNXd2a2o2c2RwNzQrZnYvZGsxZHovQnJzQlp0UVNrYytKVkFpcnh2TWxmMGFpbklWZ215dXhEeTg1b3RUM0g4ZnQ4bEtBWUxiRzdsb2ZXbmQvaXU0R1dGcU01QzVmeTlvaFFUcG1pM2Q4Wi8xcGxvZFpwMlBuT3VEbGV1bXYxb09ibnkrUVFRV0J1dUtuN3VhL0Y0Lzg2Mm5qRmpSd0hnMkx3RHIxMFlCcEpzNzMveU8yM0g5bnZjdno3ci83ZTdZY083NmU5eW5pWjRidVc5ck44LzR2SDQ2UFJGVStpeE5xSE5tNWo3TjB0VVJZL3BXV0VsRGR5aTd4UVo3TTh3ZlBZSmV5T2k1MlpEcGNGbzJ5M0JJWG5KOTBWdjh1OXhkUWw3VHVsbGp5OVF2VHZPUDk2NnJZTlcxWlA3NDVDOGllM2lXSEdyNzcxazNlLzhIaEhPOHpvQXN6UnhtVVhXMDJqbUtjMDdXY3J2aE94dVFlaUhzWGd2Mnl0Wm9qQWx5S0tkVVlRb2duRlQ0UXhwa1VaakRUSENmaUVHb1hvQ3AxN1ZYTkhJTUcySWZBZmU4VkZ6ZENiZ1hQc2lDQ2FZanZ3TjMyV3lqZmpUWXJmZFRhdmhVTUdvYzRuUEJ5aXIwYlNOeGZzZmxZZTRYL05LbnF6MjRHL3V1S1ZvWWI1cUpLTmxvVDlwNzZzU0JCMU1oNXFxSjg4cEtmZXFjNTV5N3FFOEovUkJYOW1PL0NYZlpLK2huS1p6Rjd1aXFvVTRJdCt0TmpDcWJOcjhpNFBHTmRUc2dwWVdndFcwWnZkQnZ3cGhILy9nOXVURlZFSDU0N1pnTW1xYlVET0YwU3doWk43YUp5eFBWNXQxTHNqdEFhWTBUMnNTc3B1QS82cEFFbnBaTUFESjBTRE41QkVtSTdyU1ZTUlF2MW5WY1Vlanh2bFRqVDR5UW1Xd1czVy9VOFhndmlySjh6R1R6UEhjVS9taHdWd2lDejNEdm9ZVEpRbE9oZmpMbkNlS25uNnlwcGRzdk1pL05zVmRuNGI5TDgzd0gzckQrSFNZbHNNbEZMTEZWb0hTbWJNaDlaemJzVUc0bmVxdWczaFAyRENxWGtiOEs4R2FDcE43cjhvdkZ1WnlkTU16SCtXSkJWcDF2aXlwQ2NNSklPMmhLSUx3ait0R0E4cldkZ0cvTTFNcHh4NWl1a1ZjZXpOTWVuYjVTSFFrQ01hYXFjM29hL21lUHVZTmd0RExYUHdwZWY4ZGFhOERmaXJBZEdvVGx1VXJBai96WDFDd29Tcm9nTEptNk13Z1lxYWloQ3lyWm9oR24rYVA5L3dsd3QrRVhHdlFsc1VDWEJNbnRQcjdDb1BxUW1McUM2cGJZQ2dHT3BpL3FsN1A4NXdYTHJzb1lhSGtTbHN2ZjVUSHJ0Vmt0Q3l4b0xua3FiS2IrRWNYV2VuVzBaUzVLcktMZkRLQ2Rvd0NZcDhnRStWVklEUG56VkIxdm16OWZpblRuVktnZkJmRUxVSS95MmVlWTIxRCtQbVFlUjVXVHllUysrNjlKQ3E2Y1ZsbGZFbFF3eUg5VU9IWFo4Yk5WUmJqejlvbzJLRmYzbkQ1dndPaC84L0dERkZybTVGZzBkNmJlcDgvWG9WZ1graFYzdjhiWlBlRFowWVlJenVNOU8rZUc4UEQ5dlFGeW8zd2FUdHRrM244OWFTMmpTVGdUdGE0Yjk3cko3QlhTVC94OW9YbnJ1M0JQZ0J5NmhQT1ZLdkgvdThDMGI0bktiVlo5ZVl5ZlAwSGxpRy8wRHUvQVd6L1hTZnFNRHVBWlZWdzI1ZlFQTVdWdWxMbjZ6MzlzTVd3VnkyU3JFUDJvMmJ5bGR4ZlFudmVHVC9mazhzMlJTdndUclY2RXg3WHF6R3diQnNxbmRCOWxMaGYxTXNka0luQ3Y4N0FjdG1NQXlMajVNMjAzTm45T2tWL25jR3d0NG9pcjJPNnIyNzdvaldIdUYvUitBTEE5RWovSWQxM1JIdHV6WDhLK1g5UC96VHR6UTd3cHI3QmpGaERyaDk5OTBKSFViZGEzY0NqTTFqU0lxdS93R00xcWprRVVXVXhnQUFBQUJKUlU1RXJrSmdnZz09Igp9Cg=="/>
    </extobj>
    <extobj name="334E55B0-647D-440b-865C-3EC943EB4CBC-34">
      <extobjdata type="334E55B0-647D-440b-865C-3EC943EB4CBC" data="ewogICAiSW1nU2V0dGluZ0pzb24iIDogIntcImRwaVwiOlwiNjAwXCIsXCJmb3JtYXRcIjpcIlBOR1wiLFwidHJhbnNwYXJlbnRcIjp0cnVlLFwiYXV0b1wiOmZhbHNlfSIsCiAgICJMYXRleCIgOiAiWEZzZ1hIUmxlSFI3VW4xZmUzQlFZbjBnWEYwPSIsCiAgICJMYXRleEltZ0Jhc2U2NCIgOiAiaVZCT1J3MEtHZ29BQUFBTlNVaEVVZ0FBQUswQUFBQlJCQU1BQUFCUzBUc1NBQUFBTUZCTVZFWC8vLzhBQUFBQUFBQUFBQUFBQUFBQUFBQUFBQUFBQUFBQUFBQUFBQUFBQUFBQUFBQUFBQUFBQUFBQUFBQUFBQUF2M2FCN0FBQUFEM1JTVGxNQUVPL051NnRtTWxTWkluWkVpZDIrWWducEFBQUFDWEJJV1hNQUFBN0VBQUFPeEFHVkt3NGJBQUFGd0VsRVFWUllDYldZVFd3YlJSVEhaeE1uTVc1aUp4S1hCb1RkVm5BQXFSdG9UbkJ3VU1VRkVNbUIzbENkVXpsd2NBbzlBUUtyNHU2SUE2Z2dFU01oY1VHS0srQUk5cEdiUWVLQ2tEQ2tmSWhMRnB5MDVhc1ovdlB4NXNPemJRSmU3OEU3TTIvbXQyL2V2SG56eHF6TTNlZlVFOCt6YkI2ZmkyL3NOeklCSDcveWJGVnF2SHp1eXJtemo2QTRlQ2NUTUdOUkI3UVRDbmJ2bXloL21SRjRFcXcxWWwyR3hsMnFqUGFlQW5lVEVORXE1emVvTXRyN0xtL3VRdnRzTERIbmthS1k4NzlIVTFTUDlybXNqczlzWkFFZTRwYkFyWXlCSzVieGp6Rnc4K0R1allFN0N5NXZaUUFlc205QmNCdlpjNW5ndHNmRXpXSm5ETmxCNnJ1ZXZiNlJzRU0zZTY3MGh3eXdiTWdPeDZEdW4yUGdpb0QyK3hpNFpYRFh4OEN0Y1g0OUMreVFmY1d5cll5QjIrUDhWaVpZWDk5cG5KdU43TG41Skt2VGpWbDlvMWMvZ2JaZlphT3Q0bUt4MUhOL1JrYUFjbUsvbmQ3RnM0UEMwLzliMjhJTDM1emRjYld5KzNobWkvT2ZEd2UvcUtZbWY2KzlOYThIaVBQVzIxQ1d5MFMyOC9paDRLYkR4U2JTU2NHVXlCcGJ6bUNIeTRTYmRSMVplbkh4RlNTMEZ4Y1dGaGEvK053SlVrVStjUHU3WE5iaC9COVhtRjdHR2ZpWGxsemkvR0ZkTFBrQndPT0s3S0dWRG5OYWtRdFVxRm96V2NIcmZzYm9jY1Zwc1VSRGJ2dEdxcmhHd3JJNVpldG1FbExtY1JsVzd2QnNwK2lzUEdiNHZmcEd6VTVDTlBqYytsR3lIZWpZVWl3NS9LWXF4MzRnOUxrOUdJSmNrb1lHNzZhejhoaXVKb2pGYkxzOWZlNDJ1QTFYbkZiZWNsWWVkbEJjTE9hRzI5bm5Zb3IrWjkydVZFNmNsWWV0bFIyd21DU1g3NUJyMXRyclp5dHdHbkpmeHFESWIxSlU1UHUyQzBvK3R3Ujlseng1V0hIZGx6WHAxbE1ldWorRVhQWDlrRWN0cnZ1eUt2bEdVOXVEZW9WY08wbjIzY0hiNkpjL1AzaHNudm96NXJydmpMbm1iTUVlYnlTbnJsSy9rR3NqeEgxN3E3aDFUY2Q3NTUyVkVpWnQwV2g4WTAyVkU3NXltUzhuSmxhR1hIdlBxcmJ6L0ZaVWU0REJqSnVFUXRrR3JocTVIQmJ6NjhGVmxqZEpXTWcxZVVrZUpjNWYyNE1OOG83Q2p2dmViYzVaa1hpSTJOMGtoWDB1NXFVRDFIU0w1ZUNac1o1b1lyZWhkZDk3WXY2TG5nWXdVcDhpWlhjK053ZXU4dS9lR3R0ZUV2b3F0OXd5MTF0eTMrZ2puTi9tM0VLK0tBMDlSM21OdUI5YjI0bWFXcFhPSnV1M0dTQS9TSTA2RkxaZ0V2czhaNHhlNGdleVBLM2Z6T2ZDYjNRUXJMVlowbUl3VzFmMmI5TDh4SUFEY1g3dkxyKzdZYkNzWjhQRXZHd1ZNMSt4OGdSVk9hR2tHMEVEV0VuSjZzYnRyV3ZaVVl6MTlYYkdFYW0rMWdQSWVpeStxdzZaR2M0S0R6RTJTY2RNMzNRcU8xSGRrcXQ2K3lQZjc3TDhoYy9lQTRmelg3KzkwRkI5eEQxQUJMNHBkUmtvMHpMVURMZnBiQXZMSllkRDNPeUtuV01lU3Y2M1lENTByNStRWTNxRVN6aHQ3NzZ6TFF3WDY5S1FGVmlwbGNxZGpUbC9sQjNYM2NoczhEZjZjSlcybUlHaWdHbXE1U3FKUXVGOUkxdHNVZkZZd3ZsSlVwUE1CcitvcUE3d3ZKUi9nSExrWHIyMDJhaVJNNS91bVBoRlpvTmZiQ29wdmtBV1VRM3lkNEltMFRjQndwRUdSVUFhc2hGbTZ5b3B2bEJSSmZlM1JKTklhS2F1TkNnRG9zeTJiYVpIRzlidlc5WTRXS25pUzFKcmsyUzJ2amxsc0REcllkOXRiUndvMGc2bFFVdUpyQlViTlhyQ2tZS25yTGZiaEpsWDBNVnRjSFo5UTdlbnVpOHJhVzVUaHdrWGtsTHU2MjRUcERmRFFXbml2ak1ncDkwN0liZHhaQ25GcXViMXplR2Y3cjdJeUdWMk1rZmhKSVhsTm1HWEMzK1k1dUlza2cvaWxjcHZkSjFlc1l3bmRaTmxVM3ZxRys0YnIwRlNwMGdhZmRqQlJmZGwrb2d6cUNsV016K1U4emh5cndpdmVlbjZQUHVBbkF6QlNqM3JYamRSbWVNUHNzTHFrWnhNUk45QnRJcmtZYitsT0RsK2N2ZmFHZHowdXFydS90YjVUd2wvMG0yNWZWbGNSV2FmT1hncVpkN0JvT2pqK0VlVDdBUlN2NkZIdTk1dkhybldUd3RkSTFQRkhxaGtRQWtSSnVpR29sRmFUUFFkQlpJeTFrVGZGTmtvVFVXS3ZxTkF3ckdMSFg1dzhTaXVHdzY5VTR0SVdWVXVjYWRlLzExV0hKdytzeFA3bDZlalVmNEZEUFVhTDV2N3lERUFBQUFBU1VWT1JLNUNZSUk9Igp9Cg=="/>
    </extobj>
    <extobj name="334E55B0-647D-440b-865C-3EC943EB4CBC-35">
      <extobjdata type="334E55B0-647D-440b-865C-3EC943EB4CBC" data="ewogICAiSW1nU2V0dGluZ0pzb24iIDogIntcImRwaVwiOlwiNjAwXCIsXCJmb3JtYXRcIjpcIlBOR1wiLFwidHJhbnNwYXJlbnRcIjp0cnVlLFwiYXV0b1wiOmZhbHNlfSIsCiAgICJMYXRleCIgOiAiWEZ0NVhpcGZXaXdnWERzZ2NGOTdYSFJsZUhSN1ZIMTlYbHBjT3lCY2RHVjRkSHRoYm1SOUlGdzdJRnh3YUdsZUtsOWNaWFJoSUNCY1hRPT0iLAogICAiTGF0ZXhJbWdCYXNlNjQiIDogImlWQk9SdzBLR2dvQUFBQU5TVWhFVWdBQUFmMEFBQUJzQkFNQUFBQ1NyM2JwQUFBQU1GQk1WRVgvLy84QUFBQUFBQUFBQUFBQUFBQUFBQUFBQUFBQUFBQUFBQUFBQUFBQUFBQUFBQUFBQUFBQUFBQUFBQUFBQUFBdjNhQjdBQUFBRDNSU1RsTUFacnZ2cTBReXpkMTJtU0tKVkJCaHpNcjdBQUFBQ1hCSVdYTUFBQTdFQUFBT3hBR1ZLdzRiQUFBUlRVbEVRVlI0QWUxYmIyeGtWUlYvN1hiYWJhZWRhZkNEUVJJNkJoTWlpY3ppZ29zZ3ZFYWpKbWljQmpFeFVUTVQ4RStpSnJQQ0J6WkduY3FTdVBodmlud3hJRTZEUkUyWE9EVWtDeWJJTklCK1dKQVpRaENqSVRNc0poS010T3dzdGl5N2UvM2RQK2ZlKzk2OG1mZW04MnpYMXZkaDdyOXp6ejIvZTg0OTU5NzczampPVmoxbDVubVd0MnJjODJTY0lROTZ4bHJuaVZ4YkpjWXc4Sis4LzJ1djgrZGh4dDdjcW5IUGwzRldHZnNSeVZKaXJFSDUzWkkyMlJtQ09zYllXY3J2bWpSblZKNWxiSHJYNENhZzdBM0t3UlBvUE5YdCtEVEJaZ2xqanJFRnl1K2FkRUlIdkJGbVBNR3VnZS9zZVl1d1ZobGJwUHp1U1l2bkZOWUp4azd2SHRnYWFYMVdaZXZNZUFMZHV2TXoyWUxFT003WXFmOFp0SWtqU3VyQkpmNjlZbEZoTERNNHQwRTVSQVEyRnJ1cDRoUjBjbERoWStnZkVWaEVzajRFYWpKMnNBL3kveFpwUkdBamNVZXFLY2JXVzdHQ1NoMTc3bWNmUHZUdk1KNVQxM2tvSWdLYmlIdWpsbWZzeHg1QkJpN3dZelZqb2ZpSHozcEdDZ2VXV21vNXpqZy9wNlNXUEYwSEtTUVkyd0RiT0orSStOTzAvUUFjU0JBT2JJVEJZb2JZbk9NOEg5OGlLREoyZlp6Z3dXdnErRWVpNkw4NFQrTkdCSVl6K3FlY0JGdDJUc1MzWHhsbHJMMU1jc1NYNWlQWWYyV1J4b3NJYkxUTTJvMGthMDI1N0dSY011UGE2MW9TSThaME1nTCtiSU1HakFvc2tXV25YbWNwL0JhbzY0QnAwbVVzTGw2MktOaFRoUG8vR0RJOVVZRWxuMlJYdFo5bkgyeFJ4MEZUcUQ5VXpzMk1BYThheG5lMGJUR09ET3lkOEN6ZnRqb09sazJWR1hlbi9IbDBRYWJ4L0ViQVArNDljMFFGVm9uem52SlZjK2xkanhVLzNHcVkvb2Q5RjI3UmdMMEkvYjh2SGgxaEd3SDFOeFF6ZHprdXJweFBCUHpwdHowRFJnS1dlcEpkRitQNnR5NjlFeHNlYVFZdFJNQmYzR2NORWczWWFDNWUvMTh5bDk0aitrMkFKZFhtc3hId1YyWU4rMmpBUmtzNi9xL0hZYTNZcCtvYndGclljalhDUnNsRndKK2Qxb3dpQW91NFRkSnN3ekpaNjlLN2FsdGpXTWZ3OWdqNHJmQWZFZGl3M3Y4MzQ5ai8yNWZleVRnWVd0TVNqdDhPL3hHQnFXTlN3M0dTTjdTc3dUYVp6Vm1YM21PMERkZ2tMMyszY1B4MitPOEhXUGd4MlM5TGw3TG4wcnRxYjhhNmRPaW5PaHkvUC93N0VZRkZ2Q1lKRjdadUhTSW40NzcvRDhmdkMvK09FeEZZeEd1eVVQdzRvZWtOYUxJVTk3Y1A0Zmc5NFo5TEd4RllSTEpRL0JWejZaMkFKMWdMN2RBWFFUaitTc2JIMEFmc0F2ZktPUitGS0VhOEp2ZDB2ZG05c3lBcUxuQVBQQzFiY0VCdHYvQVpQQzlkK0N0c3FkbXNyQTc0VFR4eHVIM0hmYVloK2FVTGoxOTZHRTdZK1NzYS9tZ2FSTzdybDdwMy9ESjAvL3Z5VTdqSytLYkZGSDI5d0w3Q3JqYjI2ZHd6MEFYOUpOdlBUcmF3M2I4SFRIR0Z4SjlWRHRwNk9KN0FaOUpsN1RKajM5V05UZEVMOVBld3RtdDlRTU1Ka3IvQWJhSUw0cDc2VCtHc3Q4RU9NL1lOemRTZlNiQ2p6b3lPeVZpckMzNktQc3FWcTV3bXYrTzloVDN0NE82b3dMdm1CUXI5czk2TjNaUjc2aUxIZVl6eHJZZDhtcUpUdzNta0RkMy94V001cVRwYi81dmozTVF1NzRVL2lmdWJpeEQrWDg0YXBzU2MwdUpaeDBuckkrUWVLMUlUUmZSMEZEdXRZUmpUT1BzTk90VTAxMGdjNnFkYm5PNkVrZUN4QjB1WWdVYlM1ZHlja2gwNVBzMDI1bmpsSSsxajNjKy9xU283dmV6dzhJOXQ3K1djdlBOSnViQ3Z2ZnExVk0yY1V6cHBRMnVHc2NtSEJTM1hNYWM4MTI2RmR0RUVRM1ErempGaklnZ1hyUEdLNE1iWFVZR284UjQxSS9QMUs3cmpyNHRQTFVUNG4reDI5VDV5R256U2pEWWxNOVlnTkZqMHRMYkdiODNaTTFMUWxNZGl3N2pVMXBXVDJtc013SEdLd0Y4U21rYlVadlBFcEtvOUZ2WlczY3pzQkd2em5qTDgxN3ZjdllzdkU2RDFsbVNkWTR6RzJFUmFYZVF2RjdSQVdmWjJkQ1pWdWlEQmhaWlVPTytiWnV3bGRYSkVQYkhER0FlSmMxWVBSelVxSFhXbHpjdndQNlpOM0V1V1hVRTVyMUhqdnR2YjNsZUo2eDMyVHp0OExML28zVjNHemtucWtyVUFnUDhkODdJYTVrUm5hTWk3VEp4WHUrRnZLaWlWV1U0S056bE5YYXlVZXl6SHFaTDlKODBZRmxIVWJJS3ZJdXVzVnlHMlVSaGcydFExWGNWQ0IzOWNicWp1K3RNWnpJVGVVUEx4QWk4VThMTDFvT2lvVHY5WnRpOUFqQW1oYnEzMUtKZnBBVnhVMVFSWE55U21nV1lzSU4xN3FSYmdWK290V3FvQ04zMWRwcVhFbWplUVlXK21ZSTJTSjQrblRLVkMwMnZSWUgzeHBXWldIQ1p6emRQZVYyRXZad1o3WEZDOWdMOFJtVUZaWHhDRHd5SjFBLzR6bEMvVHVxaVJhbmtMZkVFUWZ0aTc5QlowK3E5UmIySW4waUtIaS9sVXFERmN4dFBlVjJHVkwrQ21VWHJkVEVVNEgvVExTS3EwRlRjZ2tQNVd2RXlta0dOc1JUUHNnaDlSUk5MUTZSOWNkUitUcVM4aWowRm1aUlZtbHBRbksvcjZiV1pBcm4ySjQzamtET00wVmZxaElvR2tuSkY0SUJxZlZQRm8vRXg3V05SM3dWK2h5YUxUUDdqT0tVWldjdU15Q25uZE5ETlErTCtaRDFBMnZpbHJHYkkxWmxqV2gzK042QWsvbGl1RmF6UUY0NGNqVjNhVFZxc0RNOWtnVHI0MHAvMTBMdEJJZk9ROWkvRE4rbTFMbVd5d1o0K09SaC8rZlVSQStQbVdoK3E2NFIvV215VTYvWVByZ3VubHlSa2ZvMTJzcDcyZkFzSU83Vkl3RllFeHR5ZTdZODhkaHhJeVJBT3R6Vk8rck5TRXBhMWpRamY4TlQxMFJmRmE3WW9mSWlzYkdTejhDem1oSEZJWXQ5TTVFajVTbW54WENYM3dLSm1GYTVxbnJvUWZjMkpPQ0Yzc3Y2NU5KS3UwWHRNelF2d29OUnZyd2NLLzRBZmx6Q3JHZkNkWVVQbEl5VkNKc1N2di94d3NOVVAwUWZwSHU3VkpEVjcvcnZaQ0pFSys2L29IdnhVNW5pZjhBNG45a0ZXVFpGM1NWVFBOV0lOOG5TNTFQa2NETzc4R3U3NFBMV0g0YStINFlYcktDNDJTcTZpYnVPd2J2YW5WaE5uTzZNWVppRzg5NTNSRHoweFRNK000b0NmdUJmd1AzeWQxUEZEa2VvUFh4b0FmcHFmME5VNm1namQ2SFVQS2lxeHVxZGsrSWd1cDMvdm54L2svMXY3cFJsN0pWYzJNbjEyaEJHekUySUVibm5ubU9IaWNRdkpnV1c5MFBmSWtTMlNHYVVzTG03Ui9tSjd5UXZ4S2dqOVFnOTVJeWhyOXE4OFZmTzlXb0dwMDJCRHFRQVhlbWdXcWpHaXR0R3pXWmwwb0FhYjRNZEdlVjdzQlhGMEZTV0wrRlJnRGZxemRqQlJxajNMdGNHMWRWakFVUk9DcTJtdmkwenBTQi9oQU5UUVZrbXZYWDh5YW1uQytFMkx6bkk5YWlUVXlybEh0bXl3MktWZWJXQmgrZ0F1TGZ6Q2JXY2xjYlBDUlJhZUQxbkJXRnV1TzFyYWxQSndyYVZad3BVY1lyRzdCV1JOTHhjTEhySTNUWVdaVmU4WW1yVW1MQjhhZ2lRdkREeTl0TGVWQS93LzhLNUo1SlNOVFdGOFhGWUxkUGtsakt3OWVhRnJXT2s1V1MwNDFYVk56bE9LQm1hdHBrdmFxQnY5ZVMzM0VxYWlsVVA0dk1jZWJndFkvNXBpY09pZ0M4V1BCTGtqT09aVm03VDJEYkZLL3NJeFptYldVaDBPQnZtTEFCSkZxUEIyRENtQ1dVZlhJY3NzZklXVWIvT09XK29nSjVsaEpxdkRMYjFhRDhFTk54azBGNDRjMXJVak9ia0drOEVKZGxqK2ZZald5cFR5YzQyaFI5SFdNQTBpQ0FZM09ZMnh5d1B4aVlGcklncEFnVStzWE8wOTlwUVhDREc0KzUzbHpFSDd1am1pUUx2cUhVU3p5N2s1U0RRVmxtQzZpUmYra3RWeVc4aHpISlhyTUNyL1hpZlkwaldxcU1ydVh6dThHdjBOTHd2Q0VmdlNrRk1QdzU3WEZna0hnL1E5OGVrWXdIMUxXaDljbFpqQnZEdmdic2dZU0Vtam9xS1hJcWpTWHNweDQ0S09xSVNqSmFSalFxQWh6ZThpT3dIMWFkWEdYL1gwUm52U2lxSVRoeCtvbXB1THlKdUQreDFVM09pTnk1V0o2OFZZcStJR0p6Y2tXREZ3Z21rbGEvcGhmeW9xMnVsNWFSR3FucmpaakNIbVF0NlRYVkx1RnY2UUdORDFoc0ZyL3BURDgwSzV4U0JBL0FQK01PdjZyOEY5a0d5MHptRGNIUVJ1aUpnWGhkZE13TWEzWXhpYnVDazFnMU5TVTRjdDRXaGFhNm12MzFYMnEwY0tma3dOU0w2VGNweS9MY21KZHpGd3p3NHVCNjkrcEcyTkJubTQ2WkhmNXUwZHR3L2diR1hnQnQ4ZW41MUR3Z3VnRXAwbStHbDJVaUZDTXFRUVpna0gzcGNSZi9xaHRCaWJ6V3NIMTBZeEl4TVhvdE1yK2xES3F6UDBVU2VIcy9ZRUloWlZGM3BnMllkRnhOV3BJS2xwQndDZE9iMVI0RC9uQTRPZDRiaWJEZjI5aDZ5MmVCajdhVjJBbWpWa1I2UXg1RWxVQkg2azFSVFFtNWJNajQ4eXIxbHFTN1piK1RRZWR5K2sxblcyVXVVYmxHa0duTmFJQjc1Yk00MnRhd2x4ckIyL3NLM0w2UmZpSERsZUl5V1Q1K3dYa0U3OTJEenlyNnJMU20vQWxTRVpQMUh4NnZZNFRVNjgxcGFsMEJ1YjZMVUVQQ1QrZ2EyV21OMzVzLytVU1BYRUd4NUFOWjBydWtlcEdKMXkrUmNYekg3VE1FdTVEOEp3RlZXMGxFMnhqR1VVZS92RVcvRHBxU1pWdjVlNXN0TFR4bmpKTnlzUEN3YVZ5K0dKQnp6WFJOeG43RHVWRnlpMWNpK0ZwNFlVYVpycThpTXhuMmNrV0V2dnBqUjlXS0tRY2QxZjRmdnVhTEZUeDFhVkwrR2p2WHpycUpKY2VjSkZ0WDdaVUVEeHpNcmc0OWROOFdqYVcvbVNQSlBJemZQZkZ3eisrZUJXQlNOU092WVhaWFhTcVoxb0luS2RsSjd3by9JU1RmSElES3NqSUd2MkxaZVIzbkZuRzNGbE40TXZNWU5rOXZGNXd2a2o2c2RwNzQrZnYvZGsxZHovQnJzQlp0UVNrYytKVkFpcnh2TWxmMGFpbklWZ215dXhEeTg1b3RUM0g4ZnQ4bEtBWUxiRzdsb2ZXbmQvaXU0R1dGcU01QzVmeTlvaFFUcG1pM2Q4Wi8xcGxvZFpwMlBuT3VEbGV1bXYxb09ibnkrUVFRV0J1dUtuN3VhL0Y0Lzg2Mm5qRmpSd0hnMkx3RHIxMFlCcEpzNzMveU8yM0g5bnZjdno3ci83ZTdZY083NmU5eW5pWjRidVc5ck44LzR2SDQ2UFJGVStpeE5xSE5tNWo3TjB0VVJZL3BXV0VsRGR5aTd4UVo3TTh3ZlBZSmV5T2k1MlpEcGNGbzJ5M0JJWG5KOTBWdjh1OXhkUWw3VHVsbGp5OVF2VHZPUDk2NnJZTlcxWlA3NDVDOGllM2lXSEdyNzcxazNlLzhIaEhPOHpvQXN6UnhtVVhXMDJqbUtjMDdXY3J2aE94dVFlaUhzWGd2Mnl0Wm9qQWx5S0tkVVlRb2duRlQ0UXhwa1VaakRUSENmaUVHb1hvQ3AxN1ZYTkhJTUcySWZBZmU4VkZ6ZENiZ1hQc2lDQ2FZanZ3TjMyV3lqZmpUWXJmZFRhdmhVTUdvYzRuUEJ5aXIwYlNOeGZzZmxZZTRYL05LbnF6MjRHL3V1S1ZvWWI1cUpLTmxvVDlwNzZzU0JCMU1oNXFxSjg4cEtmZXFjNTV5N3FFOEovUkJYOW1PL0NYZlpLK2huS1p6Rjd1aXFvVTRJdCt0TmpDcWJOcjhpNFBHTmRUc2dwWVdndFcwWnZkQnZ3cGhILy9nOXVURlZFSDU0N1pnTW1xYlVET0YwU3doWk43YUp5eFBWNXQxTHNqdEFhWTBUMnNTc3B1QS82cEFFbnBaTUFESjBTRE41QkVtSTdyU1ZTUlF2MW5WY1Vlanh2bFRqVDR5UW1Xd1czVy9VOFhndmlySjh6R1R6UEhjVS9taHdWd2lDejNEdm9ZVEpRbE9oZmpMbkNlS25uNnlwcGRzdk1pL05zVmRuNGI5TDgzd0gzckQrSFNZbHNNbEZMTEZWb0hTbWJNaDlaemJzVUc0bmVxdWczaFAyRENxWGtiOEs4R2FDcE43cjhvdkZ1WnlkTU16SCtXSkJWcDF2aXlwQ2NNSklPMmhLSUx3ait0R0E4cldkZ0cvTTFNcHh4NWl1a1ZjZXpOTWVuYjVTSFFrQ01hYXFjM29hL21lUHVZTmd0RExYUHdwZWY4ZGFhOERmaXJBZEdvVGx1VXJBai96WDFDd29Tcm9nTEptNk13Z1lxYWloQ3lyWm9oR24rYVA5L3dsd3QrRVhHdlFsc1VDWEJNbnRQcjdDb1BxUW1McUM2cGJZQ2dHT3BpL3FsN1A4NXdYTHJzb1lhSGtTbHN2ZjVUSHJ0Vmt0Q3l4b0xua3FiS2IrRWNYV2VuVzBaUzVLcktMZkRLQ2Rvd0NZcDhnRStWVklEUG56VkIxdm16OWZpblRuVktnZkJmRUxVSS95MmVlWTIxRCtQbVFlUjVXVHllUysrNjlKQ3E2Y1ZsbGZFbFF3eUg5VU9IWFo4Yk5WUmJqejlvbzJLRmYzbkQ1dndPaC84L0dERkZybTVGZzBkNmJlcDgvWG9WZ1graFYzdjhiWlBlRFowWVlJenVNOU8rZUc4UEQ5dlFGeW8zd2FUdHRrM244OWFTMmpTVGdUdGE0Yjk3cko3QlhTVC94OW9YbnJ1M0JQZ0J5NmhQT1ZLdkgvdThDMGI0bktiVlo5ZVl5ZlAwSGxpRy8wRHUvQVd6L1hTZnFNRHVBWlZWdzI1ZlFQTVdWdWxMbjZ6MzlzTVd3VnkyU3JFUDJvMmJ5bGR4ZlFudmVHVC9mazhzMlJTdndUclY2RXg3WHF6R3diQnNxbmRCOWxMaGYxTXNka0luQ3Y4N0FjdG1NQXlMajVNMjAzTm45T2tWL25jR3d0NG9pcjJPNnIyNzdvaldIdUYvUitBTEE5RWovSWQxM1JIdHV6WDhLK1g5UC96VHR6UTd3cHI3QmpGaERyaDk5OTBKSFViZGEzY0NqTTFqU0lxdS93R00xcWprRVVXVXhnQUFBQUJKUlU1RXJrSmdnZz09Igp9Cg=="/>
    </extobj>
    <extobj name="334E55B0-647D-440b-865C-3EC943EB4CBC-36">
      <extobjdata type="334E55B0-647D-440b-865C-3EC943EB4CBC" data="ewogICAiSW1nU2V0dGluZ0pzb24iIDogIntcImRwaVwiOlwiNjAwXCIsXCJmb3JtYXRcIjpcIlBOR1wiLFwidHJhbnNwYXJlbnRcIjp0cnVlLFwiYXV0b1wiOmZhbHNlfSIsCiAgICJMYXRleCIgOiAiWEZzZ01pNDFQSHg1WGlwZldudzhOQzR3SUZ4ZCIsCiAgICJMYXRleEltZ0Jhc2U2NCIgOiAiaVZCT1J3MEtHZ29BQUFBTlNVaEVVZ0FBQWpnQUFBQlRCQU1BQUFCZzkyQjFBQUFBTUZCTVZFWC8vLzhBQUFBQUFBQUFBQUFBQUFBQUFBQUFBQUFBQUFBQUFBQUFBQUFBQUFBQUFBQUFBQUFBQUFBQUFBQUFBQUF2M2FCN0FBQUFEM1JTVGxNQUVHYXJ6ZS9kVkVTN0lwbDJNb25zLzUwVkFBQUFDWEJJV1hNQUFBN0VBQUFPeEFHVkt3NGJBQUFQQ2tsRVFWUjRBZTFjWFloa1J4V3VudDNzOVBha2R5WUpDV2drUFJHeklKSHNDQXRpSkhSTEFpb0lQWW5aSkNTclBRYXpJZ2c5K2RNbjdRRUR1ajdZSXlJR2llbU9NYjVFbllrK1NCSk45MHNRRkprQjlVRkVlM3dJS2o3TWFxYkgzU1NiOHF1L1UxVjlxKzY5UFRzSjJYU0twVy9WcVZPbnFyNTc2dFNwVTNlV3NUYzNIYmxuei8yOXRMN25waGRKdzFtZVBkRGlxYzBRRXo4VG9yNmRhQlUrbHptZGczd2h3RlBnL3dsUTMxYWtOZDdObkU4WW5CSi9KYlBsUmM2UUI1d0RmRDB3eTNmQWthRE04UDQ3NEFRUUtEd1BrM1FwbjJlczhQeEk5YjVxVHFjL0lqMmxlUG54eGgwMzN4OWhLUC9lVmx6ZXQvazk1VEtXMVFGK0oyTlRmSVd4aDBmWDFuNkNjNFN2eGtaLytiUE4yeC9iZEdwUGM1bnVkVWhPZG9iZmk5Y3AwNE44U2VmMitzZ0E1eURuSDJSRkdPMTM4ZEV0YXovQkdmQmFaQUovNW53WC8rYXAra25PYjM2MkRueE9Fc25OeklENTU5K2NLL3owcXgwdTN1a0ZwUXh3eWswK1hDN3h1ZWtHUDlmMU85cFBjSm94Y0s3Z3U5ZXl3a044eCtoT3VTR0JlaC9RK2JZL0hsVUNPSlJlRHpHTVE4c0FoeFU3L09YTGVBRy9abmhHK2o2Q2M0Ukh3Q2sxMUY3d01QK3Y3cllsN0IvU0J1ZkQwUkVKdWd2T2xpQmNTTW9DaDVWZTRuY05IK1luelVxbXp2WVJuTFVZT0gvaS81UDlHWkJZbVg5YURhQUkvYmlieG1JekRqZ0dUMXM1Ymk0VEhNYUVDbjhzS1hjZndhbEh3Q2xveFdGc29GRzZjdGpWSTJsQmRSSXZ6TlVjV29uSm9lZWw1QUFIS3F6ZW55OXovOEM1Rk9qWGZPR3FkSkR2YURKWTVDS3FualY4QjlCb3dSVHNrelJuMkxmRXZlWnlnUE1RaHZHOXBQejlBd2VyS2d6T0JpY3NHcEtqYlAySkFocFJyUjNkREcrZ2d2T2RlVXZiY3k0VG5NSkwvTTQzMk9iVXF4RndHdFpUVWRwNzJEa205NEJBY3Rvenc5TDF4MC9kL0kvQWlrc3laMUd5d0NsWDMvRGRhbW8zWXBDeGlmWE4rTmY0RU5uWmwwMVptQ0VlT0RUUENMYnhVL21GVUpzTWNNcDE4bk4ydW43NzhaYlZYN2I4MWs2cGNyNFMxcHhMdEtFUnZJZWtTOWZpTzMzVEVyVVdPME5rZXdPbjJBbUlZaXdEblAzeWtFL3oxMmo4bzVuT2VnU2NOcmVST0JoYW1OK2VzNVFPQTV6YXFLeTlnVE9ON1hJNUlTb1RuTU4wdG1wWlc2akVqS001c09taERVOEttaHF5Q0RoVng2aGd1enJEV0FlQXpPdFpZTkVGWXBGNzBaeXBKdWUzYWFuZUkwTno5S2tjc0pZK011YzFaR09BY3hRK3liemYycGF1UEJzRGgzTnJZcWE1Y0pMeGh1bUlPb1Y4TWhhNUIzQXViVVN3eVZwV2NnNFhHczk1TVEwYjFsbVBnQU04WGlVTXl4SXBBVTVOMDFBZGlFV09EODQxa1BONTZzZkxaR2lPNUwyd1NHQmhHd2ZsMElwVzQ1aUduMXV4VTNZR2gzVmpqNDV3YTdBUFZUR1JCYzBpd0RudnNLdnMyT0E4RFRFZlQ0aFJoRHpnWEZBTXVkU0RFVjJKOUE3eWxUQkdsU0E0MkF3Y0s0NDV6TEUyZm8ycy9WbFdpSUR3SDhSRzkwYURVNnB5Zm00ejFqdm9WV2hDSlFqT3JHZkZKU3pZc3dpdmZUSElDQmZ4RzZPamM4RjVmK05US3lIRzhMMVZMb05jN3NCV2RFTkNOYTBvVG85aGNOYTg4MEdEOHkzRy92WTRDUk5iK1dKQzhuakw2aEhJZUM0aGd3Z09PSC9rZHpqYnc0dm5pQ2VjeVFOT3NRNmoyZzIzVjlSTHhCWWZCZ2RyeUxFcFRXdHRkRXRNYkQwaFdvTHpyUTkvNGxmZFJGV1M4Q1dJK0h1U1RCUUxUaEVZSHFQdW9MUjlZZ3BtY29BempSbTlEczFJU2IxVlZJYkJPZWJ0UmhBbFdHMGFZR2JMdHFoekFFZFlPZGk1ZnFKdWxIQWRqSHdxbHdWbmdIYzRTKzhLenZuNnFEQy9uQTNPVkNNVzZTVkpSWG1TckFSdHpzWW9PRXZVVEdTMjVmN2xrVkFBT0wzaEw1OG9IZVc3SzZOMWZya0FEMk4zM3FlTmxBaWNRZ092NFJBM2kybk51cUlqTFV3eEU1ejNBSnZJSFlHUndRN0JzNHRwVG04VW5FVnFKaktRTGh0N1JJRHpZK1UzOUJ3bnlXZFJKZUZoN0NRMXoyTWxjQTRJaDJ0V25uMEZ3ekhuME9jMW9FSVdPTUs1Q2dRUXFiM015RlVWV1ZaVkQ1ejZ5R0ZoR3VLWGZHR2loSGpPZ3FUaXZLRXlTUjVCeWZJd1pDc0NaeUJjY2VqTG5DUUxkMHRsb3I4WjRLUTVWeVN6cklJT2xlQ3k2cVNDZzJPNkNnNlNNSm1aSWNjUnNSYS95aTJWTWI5VUQwTXlFemlkTFpUYkJBbXVZbHhoZ1h3Nk9IL0EyS1BPRlVrN3BMeVdTajV3dkpNVVZKdGNIcEluTkdkTGx5QjAzcW53c3NWT2hvZWh1QTA0NmgzMnpMSXFoYnQyZTBnRjV6U3dpVHRYSkdhN0pyTlJjQnc0c0t5Y0VrUHNQYmhzamxCMEVQdnRLOVNSbnhFaGlsZjFFdkZyL0pJQlowWXFDdWtMZkhQSHgvQ2I2RklhT0NMcy9FeXdsVWZVcXlwaWMzdzQvQkpEZkoxZ2NHVVdyalVsSEZXREhMamVibkwrbVJ6WTBLbDhWamhqdUF3U0R5VDBmVWJsb3I4cDRJZ1FSWnB6WldUcVZaVVhIRmNSMnB4LzFvaUpQS0ZibTZFcUVhSTRHYXBJMEl6bURBUVdPTHBvU09EbXJDWjRmVUljSERnUTZjNlZFYlN4cEhLVm9NMkJyamh3K0pwVGFQTGRPU01tOHF5RzV5QjIwU3dQUTBzMDRHeXZnd0JJRmhSOUxkTkJqZ2E3WkloaVhvdFBmWlRNbXcyRDAwa0JCd2VyajZiS1J1V0diNlUwdTloRk16ME16V3ZBT2QwRm9VMEJnV01SbGRTdHhDT2lPZEtCV0hiNDR0bURKbHd6UGpqYmZDZExjWVNybHZRU3J3QTJqOGFINU5jWWNDUzFhamFySEc1T0JKeENGUTdFaXQ5SHJHUldWY1RtZER6TmFkS1NoN2pwOElyeE8ycko0S0ZQRTM3MVRTT2tlTkVEeDRiZWFOdUt0d3hyRGxibXk1dnhSbTROcmFvSU9JRFpzVGtlT0lNMEI4LzAwWWJwTTNuelJFQlJuUzRNSWZYcGdvUDNvZmZ2SEc1T1JITXEwWUJzWWhpSEtVS01SclZFdGJpSDBjTVJkUzQ0cFFhNWVzbG1SQmx3Y21tSkp0WmF4bW5UOHRKV0xrall2NWRVVlE0M0p3S09DRjdtM0F1T0xhck9ZZ2ZQalZGdzlPQVFXZzBZRXlQTFBnVTRDY01renVMNXRsSUljalZuVmdiYmhIVFB6UkduR0NjWlZROHZLeWJPNHJtOGlBSkZneVBMQ2kvWjE1eWFHQm9TOXZGbGxVdjhYbjNDV3RzMURMcWI0R0RYQVowOFRoaGF1dUMwYUl1QzVWZ2xzUmlrbTR3VEh3R0hUVFh5K1o5MlZVWEFhWStHU1JmMGtBNmFMNWhvaUpScE9nZXFBVWE5U1RVMkkrSi9PZHgzTkhEQjZaQUJBK2g5a3RhQnNNZSs4c1JsU085dTBHWWZXVlpvSmVKL09VNHVyVnVwaDByUTVneklYeGVNbk5TYWRZWmRhdXBuUk5COTBaRFFQcm1zUktXSUhOOW91TktlTGppWWsyWnRPWmk3Qmg2M0pmcDhFZlZ6SUVGRWpsT2o2cktYS29ib3B6UCtRR2M5UHdXc3k2cCtoZzRPeGZ2OUZnempzMHV4amNKSXZTNktPNGVid2xVZTFRRUhKelV6ODU0akZudllsbW1DV2VzUnBvSEQ1SjNEcG1rVWVWWXhRaitOZ0lPWjJxQUVYcEV4SU50MGNKZzFTOXgwSWN6aldWTm9CYlp5WGZjaytLeHhNZzBTVHdjY3hNNU1aMDBubW5PQUlHTncycTNQR2JNNW9ndDVXN1dTNk13alhQODhwU2JuOTZDdzd0VXpyQkhqUWpOOEtXbmUxNVE5T0t3dCtpMms1cGc1aUYwN0d1N0tkNGh3d01FV3BUdkRhN0x2Yk5iR2pEcU91WXZiSERIZ01RNFI0TzRGYlE1VTFrNE9CUjJBYU5tRFE2c20rbklTcG1EVmZOdDlsUTZUekY3VHlPRnlPT0JBSnhlVURJekVicUp0R2lHNnRwaWxnOFB3dFZ4K2J5c01EbDZSRGNoQXJWWGZSVjZqaWNyVE1wV1FnYkxkUnVXT1hRbEVzNWs4Z1FzSEhPemZmZFhZaGk1UTdwR2VWcDNYa21wenBKUVg4M3RiWVhEd3dZbDEvekVrNVdBTm5QQnRYWTlYalJxL1pYNFo1VmtqcUk5VW55UGs1WUF6UzRzR09yUktRaHA5bmNYNHpHNG1LR2syUjdZNG10dmJpb0N6NFd6RkdGSk45dHF3SXlNM3N2enNyMldQdUs5WjFoa3hQdXQyRU5ITlROY3hvYTVMR2MzNzRHalJGZEloOFRMbWRCdE1ZZDFwbmdrT0U4SFM1NXdXMFN3azE2alN6aFREb0xtYU4zY1ZMWEx4cDA1NmFFQnhTN1hYUVdsUndCSnpsRXhWKzcvRlRvYkw0WUNEWmJXaVdxT3pUU1BuaUJrTk9qTlpXWmNORGpzTmRQSjRXeDQ0ZHFaUTFRVXpqTGJXb3ZwdFg1YnBnZmQrNE45MTdjWWd1bXMyOElweFJtVGs3cnhwSFhtV3F3Q1FacHBrY3NDQlg3RXNHUW9OczIyaWVOajBnRUhUVUFWYkRuQll2Z3NhaGpIV2hFaVJuSmxpWVp4UlJQSFprclRIY0NhY3BPMjEyS08wa3N3WVowZ0dBdnVtZGV3cE45V1ZXSzE3ZklCcTlDVWZSbUFWc3FRQWd3NDdSTUdXQnh6Mk5NWWQrMjVLOWlWL3Fwd3ZtWkl6VTF5SEc3Y0tPNWZrQUtlVHRDYkRIdkZkM2I1cHd1N3FPemtqTmZaTS8rek0wUnlJVzVWQ3RzMjI2WW84Wm1vTk1SYzRMT1dMT3lOSWZnZTVhRXJ1VEEvUjMzNEFzaFZ3NFAyNVNXM3V3amVsRjdkbTNPZW5IRzAwc2dQUDFNOEpISEJZUjNuSTBCRnUxaEtKczA2WUllVURSNFl3TWdJOG9zUFg1N1JjZDZhbGhsbkpiYldxV3VCMGtqNHBpQmlTVWJFaXYwc0tLamQ4QzJsR25Yd2VqYnNjTGpoUFNYbUY2aDNPV2pmQ1dvbHdmMDV3NUJYYVNTTW0rYnpoRjhmbGRIZSs4MEpmMUxvelpRTjlnSUJTcjR2S3VvTU1zc3J6a2Q5UktwMEhTMXZlUWhkNnhrYUladWtwL2dtVEN3N1F2aEYvZkxZTGphUyt0RnlZU2FPdnBxZTg0TWdRQmltR2FVM1BxcDF2VFJKQm9ONHhJZ2xLUzRQVXRNd2lkMFpMbWFwL2t1U1ZPdnllMzl6UTRmejdSTXJLUEFKUno0U1lYSEFZN2kyZ05mMjFKT3J0NUFWamJuQmtDT1BWdVZEdm9GV0hKMDU5N3BaYlR0MTNRdTlZN2t3eG91RnZHUnltNFVxa2VaSXNmRHVrUjVNMVVRcENHTU51b05ZRGgvM3N1L3dMMTRyajdLYlBDclVXSHpaNktUODRyTndKLzgyaEp5OWNPQTJWYmZCaFAxd2JwSmIrZGQ5dTlPL09neTNZazBsMUVJdytPS3BweHpuVEtNb2dNTGt4d0JFaERMMnpLSGxqL1A3d2VPUDJ4MWZHYUxBbjFtdE9kQVB0UXVDNGNSVFpwSVIzbDJnOERqZzRwTjhkNlB5dFRncUE0d1VzNVBoaG9STjdlejRuOEswKy9mVHhXWEFLZjlXYzhEUld2VVpRbkZFamhQcXhOTWVUZDlFVUxEZzlFMzZFZ2RuMHhuOFZuZXRLWDdRVmt3UU9ISFFkcmFseWU3SVNXT0FPelJ6WGp6aG1kWkxBYVptZ0pMYnRXNjErSUFmRk1ZR0FTNHhQQ3ZJa2dWTTFoemVLWEJpRTZpYVVBZDk4eVJBbkN4eEFvUFJqd3l3dmpRUEFNcWM2VnQyYVRIQmdXTmJGekxHcUZpd0N5SFdzOTJpL3FBRjlzcGFWMm9uVTBkekNnNDJkckxEM3gweVRCRTVyVVFKU2JQQXRpd3h5c0VWRVdOUDdtV1NZSkhBT25wc1RjOTdXd1NJNWYvellIUjZGK2xsRHhuT1N3Q2swWCt1eThqWWZpUzMwblB1WUdYTmRMQ0dhSkhEWTFYeDRIeTcwcGY2UWduajNNZHRqM2x1UmxJczFZNDhQN0NjSTV2eHpaQjdienQ3MUkzS1VKZE5FYWM0SUxMTG8zc2Q4alR1M1dhaWRBSEFxNWtvMWhJMklDZDc1RGFTdlAvQTdPSWwrUEg4Qy9sZmIxUDhQR1ZkcFhqSkhMQVVreGJlRHVMNGRpTk1mU3BrRjdoeThWUE40SDF6MmltOUM0ZjlJWmJTWEJuRnNhd0FBQUFCSlJVNUVya0pnZ2c9PSIKfQo="/>
    </extobj>
    <extobj name="334E55B0-647D-440b-865C-3EC943EB4CBC-37">
      <extobjdata type="334E55B0-647D-440b-865C-3EC943EB4CBC" data="ewogICAiSW1nU2V0dGluZ0pzb24iIDogIntcImRwaVwiOlwiNjAwXCIsXCJmb3JtYXRcIjpcIlBOR1wiLFwidHJhbnNwYXJlbnRcIjp0cnVlLFwiYXV0b1wiOmZhbHNlfSIsCiAgICJMYXRleCIgOiAiWEZ0NVhpcGZXaUJjT3lCY2RHVjRkSHRoYm1SOUlGdzdJRnh3YUdsZUtsOWNaWFJoSUNCY1hRPT0iLAogICAiTGF0ZXhJbWdCYXNlNjQiIDogImlWQk9SdzBLR2dvQUFBQU5TVWhFVWdBQUFXSUFBQUJmQkFNQUFBQWc0ZENPQUFBQU1GQk1WRVgvLy84QUFBQUFBQUFBQUFBQUFBQUFBQUFBQUFBQUFBQUFBQUFBQUFBQUFBQUFBQUFBQUFBQUFBQUFBQUFBQUFBdjNhQjdBQUFBRDNSU1RsTUFacnZ2cTBReXpkMTJtU0tKVkJCaHpNcjdBQUFBQ1hCSVdYTUFBQTdFQUFBT3hBR1ZLdzRiQUFBTWgwbEVRVlI0QWUxYWEyaWtWeGsrbTkxTU5wbGtFb3BRaExVelVLRVhMeE5jcTlGMi9lSWZXeFdkV0MwV0wweWd4UldoVE1RZlc5RTZZUmZkcllJVDJEK2k0c1NsWGhwTEozWkZhU2ttdUFwZXdFUVc3Wi9DZkZYQnNpM05ObFBkZE5mZDErZGMzblBPTi9QTmZCTXpNMUx3L0pqdlhONzNuT2U4NXozUGVjOUpoT2lRaGsvTmQyZ2RiTk85WCt0bXZCR2E3VVpzSURMbFY3b1o1cldIK0FBdGR6T3hYY3E4OE1EcmYzMVRaVDVKNi94bVJLSndPVkpzVXhpanBUWXRlNm5PazB6elNWM2tvNGhycnlZb1pGWkNJVVpwU29qTVNvTG9icHU3UkV3QW9OT0Z4L0d0dm95ZkM4dTZKdTczQUIwUlloL05DWEcrMTY3eDdDTkJGelpPN1ZoWWhRYk1uZjJuRUJOQkI5Y1lJZnF3R0taVjhWZnFQV0VNZDRGNDFJRXIweXVoS0Y0Um1UeDFJSXhVaFJxYmFRb25BdHBldGJQdFZXWWoyWStIcnRyQlBrdFk4TFZyV0cxNms2MXN6UXhqUWkrUm5OWjhhK05lYTdMSmlDZXZ1RUh1eG9KdlhjUnF2OC9WeGVUUzUraTJ4bmw2VnhqVHR0ZXFZakxpMHJRM3lOTkJvM2drYUh6UHE0ck5YZzkzZXlpMlphK1ZYU0N1enZxRDdDc1RYY0wrUzBwVmNzNlVKTHVyOWxLeWpmTlRrUjVIaWJvQS9BeHMvSmFJWHE4S1hTQUdUWGxwQWpiZVRvS2NPVWRIK3VYSHlZaFREUSt2ZURGbzFCUDlPRlhvSTFja0l4NzFtZmYrYnJnaVZiWjhmQ215UHY3VS8rdDhNdUloZVNpYmROVHg4WmU0cnZYYjF6TlBKQ1AyNmJpN00yL0l4aFgxWHNjVk1FOHlZcCtPOHphdUlIZDB0eGpaeEc3WW51a1BoQzJ0ZTYxSVJ1elRzWTdkSk5IK1RFWnhuVkovNG1PTW1JeTRpWTZGU0l5UDFVVDZjd2ZwQ25HVWpxSFMzUjJrYi9lOFJCdEg2VmlhNzM5OE0wMUVQTG90VWZvcGl2aTY0TzF6Zml2bnUzbXYrTlROd2N3dEhtUC8vQ1BmUGZQZ0VmUXc4ZU5nNXMzejNKWCtwbjcxaFoxYlVkY1pjZWJRWFVUdmZOVHJGTnFSOTRxak5PTUY5NmRicGhjZE5WbzZSMUNtblNtdW5VQXNRaktBR2czb01CbzJ1VUYrbndxSVRramhqb2lmS3hOVmRnSzZaRHYxKzVENVlmcUp5RnJTSGFmZFhLRFAwM3RYUlhvRDU2UHBsUkdueTNmTWk0bUtad2toWGtUd3VpcUdDOXRoSjhSUEVQb3NUV2V1YzUwMkl5N0JJcFAwTDFPOW55ejRac0hXOGpncGdzUk5oYWs5L2ZzN2xZM1BYZzRoanBOejJXb05CL1JWV1VpWGIrK0ErQUxCZ0tJNks4UlIyZzZsZkV2S0JMRFBRV0pmV0NONTVlOHlaVEZabVE0UUxlZ2NmbjhCcjFDZDR1V0FyQ1dBZ3NjWWIyVGJ4c2RZNG5YMG9laDRnNzVwTy9VekI2UjVKb21qdS9hZCtVbzZuNll2cnVwY3hScFppQlFRaitDdUxsT0I3Q1YrekYzS2ExaUdlZFhlL0lQVnVrM1dLVG9lcDBiWUxDRExwV3Y0Z1dWRFdaQmprTTUwOFFzUXhzaEYvNHFBMnZxU1ZrZTltUk5NZkltN0hHcUwrRDd0Q1lhT3k1UmpGZitiWDBjSlBaczYzUGI5MW81NStMeVpLQnpXdVFYUnl6TkdiOHZ1WTd4UjJOc3huQ1hleHRpM09hbHBvdU1TZVRHbjZWR3VvVFJDamIwaVRaVDB3R1ZWNFV2czlMaUdXVHdpb0IxamVpbXhyT1dCZmRacUZ0b2dycHQxTU5IeEVLT3lpakl6cGt4cUxidlAzeXNSd1ppQ1JLeVhINzdyekJFUUxScHByRUpPWjJzK3lBMi9ZRVR4d1Ryb3ZXYWlZOWhoeXJWeWJsS2FBNkxHS3RqMUY3a3A4WHNRaU9lVUZOYVorVTNBeG1xL3l3WklMQ2dCckoxMVkwa2JzVjVSWXE4MzBUR1V0TGJxZ245S0VpQzJrUHdnT2FQb2NzZGZ1QjA3UFhsbkJSRFBHVDBnWGxSWldPTGZycTgyaUNzc1U1M1ZzaGFXVXhWaVl4a2w0SnpWbFd1OHpycVk4UHZNenJxUmNOaVZqVU5UYlJIRGdRemh5Wlo0eEhDQ1JhM0gwWEZFU1RjSmNmY3Fja1ZybFd6OGVyRjAyMjhUWXBhemlESENOYTVzaDNqTm9tQ2ZDZGhabmFySkZleW1MRmlhYXhIcVdCRkZ6TWVSOU9ORnBWZUxMSEExMWk1NVBtNXNkTnlldUp5VEJkWXpPd0tNTktZZk9QUklGTEU5NklCNFdzbFdHTG9xeFNMR1BqTjh3OUV4OW5NYnFzVU9Nb0hRcnVoWXcvN3BqMGdsM29QU2oxc1JCNUZ0SDRzWUlZWFova01HcDV0RHhFSW9ZQ012NnJwZDBiRlN3UU5vNC8xL1hrMnlNU2FWMDBQSTMxakVidnRQR3ZzNTBuV3FPb2VOdks1ekVUckdrdnJwU3JNYXlobjQ1OE55N3lZZ2hyVVNFUmZ0ZWFFWUY1M0M2bkdEb3FWdU53TG1tVU9GVGxrTTR5VnZyN09FTk5aRHF0QUR4QnQ4Zm9ocVRnK0FhRVh2QWpzZVovS1dLdFo4T3M0RDdpMS8rZVZMU0M4RWxubFlTWDRSQ3B0eklRRXgxc0F6UmJ4WE9CVDVKVDNJbGwxN2YxQ1pkMGRzM1ZwYmhlUDJtb2JabW1QYzEwMjdlZlFBY2NYU1ZEQ3ZSOGxhcS91aklvOHdodUhBTFcwakdHU2RDMlUvL3VWSzhUZDNKaVVocnRqTkxiV3JubUZzYndFZjlDbkdVUEZqRVN1SERFNUg5bEUzVDhrZ1BBK0JFTnlGWms0VmJtUFdMMm5ueVl1QzU1SnRFQnNQWXpwdVR4VWdDTk5iaExJblhhZ0hhRk1PS09ld052WncwemErUnpYRjhYSGRrcTBVaVVWYzV1UGlnS0ZqMkdtQng0cCt3V0t6dXNZZEpTZ1g3VE01cG1RNmlTaWlSMXV0RUp1L3pNWWgzcktIbE93aUZuR2VkL0YrUThmRmRtNHM5dHZGZFZFbnVxMnhxOGdsWFpjRE5hVTFSNWRZSEp4NUhSQmo2OXJadFVGYzVSQjc3YUllcU9LclJNYWV0R3NPYStkc1U3QmtzcGlIQzlkdHM0cjRUTjl5ODNaR0RKKzBTNFlRTjI3bmxaZ3JzaG9Eem84MlRpRXZZNXNheUphMXRtU1EwS0NyMmN1YXFUQ2ZyUFYvdVhrN0l4Wmx2c1JLWmZRNGJ6cHhIeXkxTGhTMHFZcTBFN3JXU0E2aWM3cWk2dlUwempiQlhEa2JVWlBlZU5IVVlORVRFSmM4WXlCV2lrR01tRWJEMEhTTVpZdC9ZTUdRR0c1VGpaeEJUeGJVRUw5ckFkaXNyZlV6ZGVmSHhiS2t6Z21nUm9yYmVUSkdtR1psNU5sR1hLWDFjdktUMWhqT1VtTlZGdU1TT2xoUzlkajhla3haU3V0Wm1BV1AwMXR6dStuVW1pUTY4ejhSSHVsaCtSaW5lNXVUY1F6N29kOXZVVitzOWlrTXFZQys0amRHOHJCL1RsVnNPQWhPSU11dHJzcmtRSHJHMTRldVlzL09DZjEyQmQ2d0t6WHBEcWZuTGNvMEJiSGtNNnF0cXVtNFN1WTh3V0MvM2ZtaEhQSVRKeHBmRG1VRzczTDZ6TVAyNGNoZTE4dGZVTFIzYlhmMXlNbXdRcmxhSnI4T3NVVlJYNVR0Y3MzMW1pa2FZNXJKbFBuYy9PaGxtT1lkVXJRcDFlZ2JxRkYwL0lUM0Z2djhwYnoweTZOMC9DNmV4bG0xdFRJRnZGMWZiT3BFcm1EYjFjRnVVZy9IcDJFT1JGNW5zSjFTSzJjd0QycmN1cklxbmxxNUVWbDYyNHF5a0x3M3JNdmV4Mm01aXVxdlAyYmN6bzJJdlRlRk4wQmd1TjlmaFBMU0JPaDFqUDRvYVhGWmljTm5QaWpTNTNiT3Rqb0FlTFF0eDhoLzNLSEdvNGZ5RFl6ekQ0REFzeVJzYmRLY0tITFd4Q2YzVXVNUFFud09ZbFhWa25OWVRlNG83WHhIWkJmU3VOZzhiaHNud0ZRNC9RcHZSYzFCZG9LL3E3OE5MSzI1NVdUNVlnZU93VnNTSUNOaDhrSmMzL2c4ZmlmbzhNekpZdytlT0F5M0xqWU9uenAyN05UaHdDQVczOEwwQTdvamJJdFlmQngvQUttY0RHajdCZ1lBS3JzaTZlZDF5cnZHTGRFK2ZTTWR2MEZrVzJnU203SVJPdVdXWE9iWk93TW9kcHVldkNtWStSQ0VUNTk4NCsvZThNa3dSdTI1bTJHQjQ5LzNtMG81YVdQdERxTk5tOHJkQXJndmVPcnRuQi9RVnorMmVvUFZwa0RSQmlub3hHdVJNM0dNb2hyQUJ1MXBQS0xhdThKRU16VUZvZHdkY0Eya2NmZXdJSXVvNTNOT0ZwR3dGWnRxZEgwL2Y4ZWFyWVlaSUJaYlVtT09LRnRuUG1NQTRNakxSYkRBeENDc0FhZUQzb3VpSERyekEwa1J4aGttbFJmVW1IRGh0UE1SZURpbWpIcjY0VWhEUHd0Ym9PUG10TVh1V3BLQVFPem1XQ3A0VVlYVXlWUnN3REx1aGVQTjNmVzRYRjlvN2RCRUhQSU14WHpxdkEvQlpPK0pDTVBFektUN3RlTkhtdnRVcUsyM2RyekJaM0ZlQnZrRkR0aHMwTWthWlJ1N2lPSWlWL2I5Ry9mZjMyWGVZT3J3Qmk1dFNYdlBNcUF3QTN2bEw2ejNIYWtaSUdQalBtOUVwZ3E0d1p3UWNOWmwyWWpTclB6YWxHYzVHV1RQMitvK1o4eXRJRElLZ2hzOVBxTExVSHFGNWdFZHdEbEovMjQvRmoxcG5GRHZjMk14ZXh6eHF4NW9TTkZ4ZlZxVmhnTWRDMW9NOE85MUxxd1pOdUZ5SDc4SFk0NnNFU1l4VGNjajI2RUVzS0gvaEcyeE9OSkRWYm1KMWExVTd6TmIyb0NSamlmSkdMNmt0bHltOHVxcVNHM1E1VEFpVlRQdUxTdkg3R1V0SXRLWFFuMjJ0ZHNpeHdwVmZWbTZRSTBUUk84T0k1SndIWGZsNThnL0l0R25BaUsxbHVUUjhhSnFmQkxCOFcrYXhEWTg1c0M3TmpobFFPbGMyRHBRbVIrSHZIVnZsdEp2UExyMlk4UmJ0VmxxVUdXbVdSRHdacnN4cy9nSDJudVFQdjJuYitPRThSeWtuVUkvNjBISHE2cC9UY2V4UThrbkJ6OWRqWlVhVktXOWVBeEY0M2wvZk13cWtoYjh4b0huMHh6elR0TGd6b1c5elRKbDFEVWQ3NjJ2d1dvYk9oN3NvSHNhTFUrTGU5SWZ2SElIT2g0OG1HNUc3RVRIM2VnUFhxWURIUThlVEZjamRxRGpydlFITC9UYW9XTzJ6Zi9wbUMzUnYyK04zd0Q2TjBTUGU3NXY0TytzZTU2QWlqbi9BM3VlanVIZmpDVkpBQUFBQUVsRlRrU3VRbUNDIgp9Cg=="/>
    </extobj>
    <extobj name="334E55B0-647D-440b-865C-3EC943EB4CBC-38">
      <extobjdata type="334E55B0-647D-440b-865C-3EC943EB4CBC" data="ewogICAiSW1nU2V0dGluZ0pzb24iIDogIntcImRwaVwiOlwiNjAwXCIsXCJmb3JtYXRcIjpcIlBOR1wiLFwidHJhbnNwYXJlbnRcIjp0cnVlLFwiYXV0b1wiOmZhbHNlfSIsCiAgICJMYXRleCIgOiAiWEZ0NVhpcGZXaXdnWERzZ2NGOTdYSFJsZUhSN1ZIMTlYbHBjT3lCY2RHVjRkSHRoYm1SOUlGdzdJRnh3YUdsZUtsOWNaWFJoSUNCY1hRPT0iLAogICAiTGF0ZXhJbWdCYXNlNjQiIDogImlWQk9SdzBLR2dvQUFBQU5TVWhFVWdBQUFmMEFBQUJzQkFNQUFBQ1NyM2JwQUFBQU1GQk1WRVgvLy84QUFBQUFBQUFBQUFBQUFBQUFBQUFBQUFBQUFBQUFBQUFBQUFBQUFBQUFBQUFBQUFBQUFBQUFBQUFBQUFBdjNhQjdBQUFBRDNSU1RsTUFacnZ2cTBReXpkMTJtU0tKVkJCaHpNcjdBQUFBQ1hCSVdYTUFBQTdFQUFBT3hBR1ZLdzRiQUFBUlRVbEVRVlI0QWUxYmIyeGtWUlYvN1hiYWJhZWRhZkNEUVJJNkJoTWlpY3ppZ29zZ3ZFYWpKbWljQmpFeFVUTVQ4RStpSnJQQ0J6WkduY3FTdVBodmlud3hJRTZEUkUyWE9EVWtDeWJJTklCK1dKQVpRaENqSVRNc0poS010T3dzdGl5N2UvM2RQK2ZlKzk2OG1mZW04MnpYMXZkaDdyOXp6ejIvZTg0OTU5NzczampPVmoxbDVubVd0MnJjODJTY0lROTZ4bHJuaVZ4YkpjWXc4Sis4LzJ1djgrZGh4dDdjcW5IUGwzRldHZnNSeVZKaXJFSDUzWkkyMlJtQ09zYllXY3J2bWpSblZKNWxiSHJYNENhZzdBM0t3UlBvUE5YdCtEVEJaZ2xqanJFRnl1K2FkRUlIdkJGbVBNR3VnZS9zZVl1d1ZobGJwUHp1U1l2bkZOWUp4azd2SHRnYWFYMVdaZXZNZUFMZHV2TXoyWUxFT003WXFmOFp0SWtqU3VyQkpmNjlZbEZoTERNNHQwRTVSQVEyRnJ1cDRoUjBjbERoWStnZkVWaEVzajRFYWpKMnNBL3kveFpwUkdBamNVZXFLY2JXVzdHQ1NoMTc3bWNmUHZUdk1KNVQxM2tvSWdLYmlIdWpsbWZzeHg1QkJpN3dZelZqb2ZpSHozcEdDZ2VXV21vNXpqZy9wNlNXUEYwSEtTUVkyd0RiT0orSStOTzAvUUFjU0JBT2JJVEJZb2JZbk9NOEg5OGlLREoyZlp6Z3dXdnErRWVpNkw4NFQrTkdCSVl6K3FlY0JGdDJUc1MzWHhsbHJMMU1jc1NYNWlQWWYyV1J4b3NJYkxUTTJvMGthMDI1N0dSY011UGE2MW9TSThaME1nTCtiSU1HakFvc2tXV25YbWNwL0JhbzY0QnAwbVVzTGw2MktOaFRoUG8vR0RJOVVZRWxuMlJYdFo5bkgyeFJ4MEZUcUQ5VXpzMk1BYThheG5lMGJUR09ET3lkOEN6ZnRqb09sazJWR1hlbi9IbDBRYWJ4L0ViQVArNDljMFFGVm9uem52SlZjK2xkanhVLzNHcVkvb2Q5RjI3UmdMMEkvYjh2SGgxaEd3SDFOeFF6ZHprdXJweFBCUHpwdHowRFJnS1dlcEpkRitQNnR5NjlFeHNlYVFZdFJNQmYzR2NORWczWWFDNWUvMTh5bDk0aitrMkFKZFhtc3hId1YyWU4rMmpBUmtzNi9xL0hZYTNZcCtvYndGclljalhDUnNsRndKK2Qxb3dpQW91NFRkSnN3ekpaNjlLN2FsdGpXTWZ3OWdqNHJmQWZFZGl3M3Y4MzQ5ai8yNWZleVRnWVd0TVNqdDhPL3hHQnFXTlN3M0dTTjdTc3dUYVp6Vm1YM21PMERkZ2tMMyszY1B4MitPOEhXUGd4MlM5TGw3TG4wcnRxYjhhNmRPaW5PaHkvUC93N0VZRkZ2Q1lKRjdadUhTSW40NzcvRDhmdkMvK09FeEZZeEd1eVVQdzRvZWtOYUxJVTk3Y1A0Zmc5NFo5TEd4RllSTEpRL0JWejZaMkFKMWdMN2RBWFFUaitTc2JIMEFmc0F2ZktPUitGS0VhOEp2ZDB2ZG05c3lBcUxuQVBQQzFiY0VCdHYvQVpQQzlkK0N0c3FkbXNyQTc0VFR4eHVIM0hmYVloK2FVTGoxOTZHRTdZK1NzYS9tZ2FSTzdybDdwMy9ESjAvL3Z5VTdqSytLYkZGSDI5d0w3Q3JqYjI2ZHd6MEFYOUpOdlBUcmF3M2I4SFRIR0Z4SjlWRHRwNk9KN0FaOUpsN1RKajM5V05UZEVMOVBld3RtdDlRTU1Ka3IvQWJhSUw0cDc2VCtHc3Q4RU9NL1lOemRTZlNiQ2p6b3lPeVZpckMzNktQc3FWcTV3bXYrTzloVDN0NE82b3dMdm1CUXI5czk2TjNaUjc2aUxIZVl6eHJZZDhtcUpUdzNta0RkMy94V001cVRwYi81dmozTVF1NzRVL2lmdWJpeEQrWDg0YXBzU2MwdUpaeDBuckkrUWVLMUlUUmZSMEZEdXRZUmpUT1BzTk90VTAxMGdjNnFkYm5PNkVrZUN4QjB1WWdVYlM1ZHlja2gwNVBzMDI1bmpsSSsxajNjKy9xU283dmV6dzhJOXQ3K1djdlBOSnViQ3Z2ZnExVk0yY1V6cHBRMnVHc2NtSEJTM1hNYWM4MTI2RmR0RUVRM1ErempGaklnZ1hyUEdLNE1iWFVZR284UjQxSS9QMUs3cmpyNHRQTFVUNG4reDI5VDV5R256U2pEWWxNOVlnTkZqMHRMYkdiODNaTTFMUWxNZGl3N2pVMXBXVDJtc013SEdLd0Y4U21rYlVadlBFcEtvOUZ2WlczY3pzQkd2em5qTDgxN3ZjdllzdkU2RDFsbVNkWTR6RzJFUmFYZVF2RjdSQVdmWjJkQ1pWdWlEQmhaWlVPTytiWnV3bGRYSkVQYkhER0FlSmMxWVBSelVxSFhXbHpjdndQNlpOM0V1V1hVRTVyMUhqdnR2YjNsZUo2eDMyVHp0OExML28zVjNHemtucWtyVUFnUDhkODdJYTVrUm5hTWk3VEp4WHUrRnZLaWlWV1U0S056bE5YYXlVZXl6SHFaTDlKODBZRmxIVWJJS3ZJdXVzVnlHMlVSaGcydFExWGNWQ0IzOWNicWp1K3RNWnpJVGVVUEx4QWk4VThMTDFvT2lvVHY5WnRpOUFqQW1oYnEzMUtKZnBBVnhVMVFSWE55U21nV1lzSU4xN3FSYmdWK290V3FvQ04zMWRwcVhFbWplUVlXK21ZSTJTSjQrblRLVkMwMnZSWUgzeHBXWldIQ1p6emRQZVYyRXZad1o3WEZDOWdMOFJtVUZaWHhDRHd5SjFBLzR6bEMvVHVxaVJhbmtMZkVFUWZ0aTc5QlowK3E5UmIySW4waUtIaS9sVXFERmN4dFBlVjJHVkwrQ21VWHJkVEVVNEgvVExTS3EwRlRjZ2tQNVd2RXlta0dOc1JUUHNnaDlSUk5MUTZSOWNkUitUcVM4aWowRm1aUlZtbHBRbksvcjZiV1pBcm4ySjQzamtET00wVmZxaElvR2tuSkY0SUJxZlZQRm8vRXg3V05SM3dWK2h5YUxUUDdqT0tVWldjdU15Q25uZE5ETlErTCtaRDFBMnZpbHJHYkkxWmxqV2gzK042QWsvbGl1RmF6UUY0NGNqVjNhVFZxc0RNOWtnVHI0MHAvMTBMdEJJZk9ROWkvRE4rbTFMbVd5d1o0K09SaC8rZlVSQStQbVdoK3E2NFIvV215VTYvWVByZ3VubHlSa2ZvMTJzcDcyZkFzSU83Vkl3RllFeHR5ZTdZODhkaHhJeVJBT3R6Vk8rck5TRXBhMWpRamY4TlQxMFJmRmE3WW9mSWlzYkdTejhDem1oSEZJWXQ5TTVFajVTbW54WENYM3dLSm1GYTVxbnJvUWZjMkpPQ0Yzc3Y2NU5KS3UwWHRNelF2d29OUnZyd2NLLzRBZmx6Q3JHZkNkWVVQbEl5VkNKc1N2di94d3NOVVAwUWZwSHU3VkpEVjcvcnZaQ0pFSys2L29IdnhVNW5pZjhBNG45a0ZXVFpGM1NWVFBOV0lOOG5TNTFQa2NETzc4R3U3NFBMV0g0YStINFlYcktDNDJTcTZpYnVPd2J2YW5WaE5uTzZNWVppRzg5NTNSRHoweFRNK000b0NmdUJmd1AzeWQxUEZEa2VvUFh4b0FmcHFmME5VNm1namQ2SFVQS2lxeHVxZGsrSWd1cDMvdm54L2svMXY3cFJsN0pWYzJNbjEyaEJHekUySUVibm5ubU9IaWNRdkpnV1c5MFBmSWtTMlNHYVVzTG03Ui9tSjd5UXZ4S2dqOVFnOTVJeWhyOXE4OFZmTzlXb0dwMDJCRHFRQVhlbWdXcWpHaXR0R3pXWmwwb0FhYjRNZEdlVjdzQlhGMEZTV0wrRlJnRGZxemRqQlJxajNMdGNHMWRWakFVUk9DcTJtdmkwenBTQi9oQU5UUVZrbXZYWDh5YW1uQytFMkx6bkk5YWlUVXlybEh0bXl3MktWZWJXQmgrZ0F1TGZ6Q2JXY2xjYlBDUlJhZUQxbkJXRnV1TzFyYWxQSndyYVZad3BVY1lyRzdCV1JOTHhjTEhySTNUWVdaVmU4WW1yVW1MQjhhZ2lRdkREeTl0TGVWQS93LzhLNUo1SlNOVFdGOFhGWUxkUGtsakt3OWVhRnJXT2s1V1MwNDFYVk56bE9LQm1hdHBrdmFxQnY5ZVMzM0VxYWlsVVA0dk1jZWJndFkvNXBpY09pZ0M4V1BCTGtqT09aVm03VDJEYkZLL3NJeFptYldVaDBPQnZtTEFCSkZxUEIyRENtQ1dVZlhJY3NzZklXVWIvT09XK29nSjVsaEpxdkRMYjFhRDhFTk54azBGNDRjMXJVak9ia0drOEVKZGxqK2ZZald5cFR5YzQyaFI5SFdNQTBpQ0FZM09ZMnh5d1B4aVlGcklncEFnVStzWE8wOTlwUVhDREc0KzUzbHpFSDd1am1pUUx2cUhVU3p5N2s1U0RRVmxtQzZpUmYra3RWeVc4aHpISlhyTUNyL1hpZlkwaldxcU1ydVh6dThHdjBOTHd2Q0VmdlNrRk1QdzU3WEZna0hnL1E5OGVrWXdIMUxXaDljbFpqQnZEdmdic2dZU0Vtam9xS1hJcWpTWHNweDQ0S09xSVNqSmFSalFxQWh6ZThpT3dIMWFkWEdYL1gwUm52U2lxSVRoeCtvbXB1THlKdUQreDFVM09pTnk1V0o2OFZZcStJR0p6Y2tXREZ3Z21rbGEvcGhmeW9xMnVsNWFSR3FucmpaakNIbVF0NlRYVkx1RnY2UUdORDFoc0ZyL3BURDgwSzV4U0JBL0FQK01PdjZyOEY5a0d5MHptRGNIUVJ1aUpnWGhkZE13TWEzWXhpYnVDazFnMU5TVTRjdDRXaGFhNm12MzFYMnEwY0tma3dOU0w2VGNweS9MY21KZHpGd3p3NHVCNjkrcEcyTkJubTQ2WkhmNXUwZHR3L2diR1hnQnQ4ZW41MUR3Z3VnRXAwbStHbDJVaUZDTXFRUVpna0gzcGNSZi9xaHRCaWJ6V3NIMTBZeEl4TVhvdE1yK2xES3F6UDBVU2VIcy9ZRUloWlZGM3BnMllkRnhOV3BJS2xwQndDZE9iMVI0RC9uQTRPZDRiaWJEZjI5aDZ5MmVCajdhVjJBbWpWa1I2UXg1RWxVQkg2azFSVFFtNWJNajQ4eXIxbHFTN1piK1RRZWR5K2sxblcyVXVVYmxHa0duTmFJQjc1Yk00MnRhd2x4ckIyL3NLM0w2UmZpSERsZUl5V1Q1K3dYa0U3OTJEenlyNnJMU20vQWxTRVpQMUh4NnZZNFRVNjgxcGFsMEJ1YjZMVUVQQ1QrZ2EyV21OMzVzLytVU1BYRUd4NUFOWjBydWtlcEdKMXkrUmNYekg3VE1FdTVEOEp3RlZXMGxFMnhqR1VVZS92RVcvRHBxU1pWdjVlNXN0TFR4bmpKTnlzUEN3YVZ5K0dKQnp6WFJOeG43RHVWRnlpMWNpK0ZwNFlVYVpycThpTXhuMmNrV0V2dnBqUjlXS0tRY2QxZjRmdnVhTEZUeDFhVkwrR2p2WHpycUpKY2VjSkZ0WDdaVUVEeHpNcmc0OWROOFdqYVcvbVNQSlBJemZQZkZ3eisrZUJXQlNOU092WVhaWFhTcVoxb0luS2RsSjd3by9JU1RmSElES3NqSUd2MkxaZVIzbkZuRzNGbE40TXZNWU5rOXZGNXd2a2o2c2RwNzQrZnYvZGsxZHovQnJzQlp0UVNrYytKVkFpcnh2TWxmMGFpbklWZ215dXhEeTg1b3RUM0g4ZnQ4bEtBWUxiRzdsb2ZXbmQvaXU0R1dGcU01QzVmeTlvaFFUcG1pM2Q4Wi8xcGxvZFpwMlBuT3VEbGV1bXYxb09ibnkrUVFRV0J1dUtuN3VhL0Y0Lzg2Mm5qRmpSd0hnMkx3RHIxMFlCcEpzNzMveU8yM0g5bnZjdno3ci83ZTdZY083NmU5eW5pWjRidVc5ck44LzR2SDQ2UFJGVStpeE5xSE5tNWo3TjB0VVJZL3BXV0VsRGR5aTd4UVo3TTh3ZlBZSmV5T2k1MlpEcGNGbzJ5M0JJWG5KOTBWdjh1OXhkUWw3VHVsbGp5OVF2VHZPUDk2NnJZTlcxWlA3NDVDOGllM2lXSEdyNzcxazNlLzhIaEhPOHpvQXN6UnhtVVhXMDJqbUtjMDdXY3J2aE94dVFlaUhzWGd2Mnl0Wm9qQWx5S0tkVVlRb2duRlQ0UXhwa1VaakRUSENmaUVHb1hvQ3AxN1ZYTkhJTUcySWZBZmU4VkZ6ZENiZ1hQc2lDQ2FZanZ3TjMyV3lqZmpUWXJmZFRhdmhVTUdvYzRuUEJ5aXIwYlNOeGZzZmxZZTRYL05LbnF6MjRHL3V1S1ZvWWI1cUpLTmxvVDlwNzZzU0JCMU1oNXFxSjg4cEtmZXFjNTV5N3FFOEovUkJYOW1PL0NYZlpLK2huS1p6Rjd1aXFvVTRJdCt0TmpDcWJOcjhpNFBHTmRUc2dwWVdndFcwWnZkQnZ3cGhILy9nOXVURlZFSDU0N1pnTW1xYlVET0YwU3doWk43YUp5eFBWNXQxTHNqdEFhWTBUMnNTc3B1QS82cEFFbnBaTUFESjBTRE41QkVtSTdyU1ZTUlF2MW5WY1Vlanh2bFRqVDR5UW1Xd1czVy9VOFhndmlySjh6R1R6UEhjVS9taHdWd2lDejNEdm9ZVEpRbE9oZmpMbkNlS25uNnlwcGRzdk1pL05zVmRuNGI5TDgzd0gzckQrSFNZbHNNbEZMTEZWb0hTbWJNaDlaemJzVUc0bmVxdWczaFAyRENxWGtiOEs4R2FDcE43cjhvdkZ1WnlkTU16SCtXSkJWcDF2aXlwQ2NNSklPMmhLSUx3ait0R0E4cldkZ0cvTTFNcHh4NWl1a1ZjZXpOTWVuYjVTSFFrQ01hYXFjM29hL21lUHVZTmd0RExYUHdwZWY4ZGFhOERmaXJBZEdvVGx1VXJBai96WDFDd29Tcm9nTEptNk13Z1lxYWloQ3lyWm9oR24rYVA5L3dsd3QrRVhHdlFsc1VDWEJNbnRQcjdDb1BxUW1McUM2cGJZQ2dHT3BpL3FsN1A4NXdYTHJzb1lhSGtTbHN2ZjVUSHJ0Vmt0Q3l4b0xua3FiS2IrRWNYV2VuVzBaUzVLcktMZkRLQ2Rvd0NZcDhnRStWVklEUG56VkIxdm16OWZpblRuVktnZkJmRUxVSS95MmVlWTIxRCtQbVFlUjVXVHllUysrNjlKQ3E2Y1ZsbGZFbFF3eUg5VU9IWFo4Yk5WUmJqejlvbzJLRmYzbkQ1dndPaC84L0dERkZybTVGZzBkNmJlcDgvWG9WZ1graFYzdjhiWlBlRFowWVlJenVNOU8rZUc4UEQ5dlFGeW8zd2FUdHRrM244OWFTMmpTVGdUdGE0Yjk3cko3QlhTVC94OW9YbnJ1M0JQZ0J5NmhQT1ZLdkgvdThDMGI0bktiVlo5ZVl5ZlAwSGxpRy8wRHUvQVd6L1hTZnFNRHVBWlZWdzI1ZlFQTVdWdWxMbjZ6MzlzTVd3VnkyU3JFUDJvMmJ5bGR4ZlFudmVHVC9mazhzMlJTdndUclY2RXg3WHF6R3diQnNxbmRCOWxMaGYxTXNka0luQ3Y4N0FjdG1NQXlMajVNMjAzTm45T2tWL25jR3d0NG9pcjJPNnIyNzdvaldIdUYvUitBTEE5RWovSWQxM1JIdHV6WDhLK1g5UC96VHR6UTd3cHI3QmpGaERyaDk5OTBKSFViZGEzY0NqTTFqU0lxdS93R00xcWprRVVXVXhnQUFBQUJKUlU1RXJrSmdnZz09Igp9Cg=="/>
    </extobj>
    <extobj name="334E55B0-647D-440b-865C-3EC943EB4CBC-39">
      <extobjdata type="334E55B0-647D-440b-865C-3EC943EB4CBC" data="ewogICAiSW1nU2V0dGluZ0pzb24iIDogIntcImRwaVwiOlwiNjAwXCIsXCJmb3JtYXRcIjpcIlBOR1wiLFwidHJhbnNwYXJlbnRcIjp0cnVlLFwiYXV0b1wiOmZhbHNlfSIsCiAgICJMYXRleCIgOiAiWEZzZ1dpZzVNVjR5SUVkbFZpa2dYRjA9IiwKICAgIkxhdGV4SW1nQmFzZTY0IiA6ICJpVkJPUncwS0dnb0FBQUFOU1VoRVVnQUFBWllBQUFCZUJBTUFBQUR5R2kvSUFBQUFNRkJNVkVYLy8vOEFBQUFBQUFBQUFBQUFBQUFBQUFBQUFBQUFBQUFBQUFBQUFBQUFBQUFBQUFBQUFBQUFBQUFBQUFBQUFBQXYzYUI3QUFBQUQzUlNUbE1BSXUvTnE5MjdtVVF5ZGxTSkVHWUYvc2hKQUFBQUNYQklXWE1BQUE3RUFBQU94QUdWS3c0YkFBQU9jRWxFUVZSNEFjMWFXMnhqUnhrZVo1TnM3TVJ4dE53cWtIQllzUktYUlk1WXVrVkM0SWdDUmJ3a3NOb0trTHFPaExZSUJEaUNRcmxJT01BRGJ6aUFSS1Z5Y1VEaWdZcmlGRkdRS09BSVZJcEVoY08yWEl1STRhWGk2cTIzU1pkdTZmRDk1NXlaK2Y4NUp6NTJXS2Q3SG5KbS92bnY4MTltVHF6VUtKL1B2bEtmK2NVb0JSd2U3NzlxZWs1dUg1N0VrVWw2am43bnA2NjdYK3VuUnliaDBCaG45VHRJVmxQcnhVT1RPU3BCeC9hQzRNcHEvZmlvUkJ3YTMvSkNLS3F1ZGVmUWhJNUcwTFNPY241YzYvK09Sc1NoY1oxOEloS1YwZnJKUTVNNkdrRTcrbVRFdUt4M1J5UGkwTGcydE40SWhiVzFDYmRERTM2VkJTSGxvK1R2YWoxM2xabi92K3p1WFJ1S1ExSHJsWkNncGZWd3BFUEpPZFlaQ2oxQVB0b2J6cmtUV20rR1VyQXY2OFBMRzVSaVltOVFUSWUzOUI4M0htU1VxWjZMMEpvampiRjg1YldEcU1OeEpnOGVKMVhkNDV5dTl2alk3dmFRTE1zSFB5RnFiVnFOa0puOTBmbFM3L1MzSXRqUHhOb3drNnkreFVNL2h0TzU5MXhpS09ONmk4MkdHdWEwZml5QjRIdWxVRndZaVVmM2FVSDVTdS9zcVZPbnJqOTduRFhjbk82ZE9IUHErdU5SMFc5eFJVblNrbWNJcGh5bGZZQU1pd3dZMDNvMVprdTJCZ0c5VjkxMlh1dVgwMkk3Y2V1VW1uSnFPUXlVbGZCWkRQak8rQWZ4MEV1N3AyKzZQWGcrRE9UTEFXYndaMG9lcVI2NXNiTDczam0zYkVaZmVKRVpzWGMzSVYybXlyRGtFeFRuajFUSjBsbDloVkh3NGJkdkF5cWV2WnZ1dHVDcER3V2dTKytPVktqSU14Sk81c0Ezd2F0VUM5Tk5TNnd1aUtQdUZ3bFo3NjY1OVhBMGxhUVJqbU14QzdOVlhBUWk4bXdGVjRLVzlKVmduQ2MzdjEyQTFNTUFuZHMyc0tLcytUTllaSmRaTW8wYlcrYng5bXl0WC9mNTYybzZ2SjhZaGtybGEwbTJIRW5vTGpXWUV2bFVxWEc5aUVoYWRuejhVUlBLV094b1VhaVhrOVFJUVJlUFNsRWxXSFU4WjNuMlF2QkxzWlNwZXY3T2YwTW4yVkxqc1JxeS9EUnljZDF4cnozWkVOTGNTamlxUXhrZlZoWXRvdlFVWHk5cXZramJ5cE45aHh2VzFaZTJpWFJjaTVQQUM2c1FHWTk2MUJ5bWRpQ1NZbUFqR0lWL2ptaUkyMlFBYndqZFlvZFRLYWtyZ3F5cGVWdW5RckhBT0M0eFhpaXhyd2lYeW01amZ2Q1JDa2lTYk9uR3FuKytyTU12QVVZQU1pcXVyRm5FdTRCbHp4ODU0UXcxSWJTVmV3WVg4MmFhNWZGWHR6dFlkRlc3Qm5Fbm41Vmd5NnpZMzBCQnhHKzRzVlpkVU8vVFhnS1VNVEQzdHUwQ3oxK2xwdmsyNVVXbTQxYnJYQTUyazZ6S1pFcldzS1B1SXYvQnN6ZjhUU0hMWXpIV2pmWFlMQUpxeFpvUkRJb3lXZVdpSXI1eUc1U3FlZDIzd2s1SjA2SVN0RUhNTjdYQjBnV01EUi9FUmhSdG9mUUVXMmJqaVk5OTVhbElwQW1FM0I1eTdTb0hxS3h2VzVNQnhybnVzNkJsZlZLcEtsdHRzVXlxYUZFL0VsVHE3czRKSlJUVVlBeWlOYVJndjY4YlZDdFdCSnNKUHlSMzlMeEZLSEJYUVYzUkd2TThtaXZhUlUxTmR2UzRMVG45L2tERW84NGlaRXR2MjhvTkI3QnYyUVB4S2ZsV3JqZDVvU0xVY1JiZGRiWVBmcDlVT2VaK09oOXRHa0V0V3dZQ1NOeVdadlNWcnpKblNLamFNMWtSMkk4aGd4MitTZVpGRHNwNElVZkhObGNNYXN4dXIwOHFWRHlUSVVvaDMxMFBibWh4cW92WmtqTmI2Rm9kY0F5UWFWZHkvbUZRTTZTYUxXSndNcmF6aW1sVjJqQ0V5dStUU2pWWTlhYjZ1RzF3ZDZTTW1DM042TTZUZFU1RFdmRmpIZHdxanFmaHpkK1FLWUtxRlN1WFNPbXRpQ0xMZVBsOUVnWFE0aWxWNUxZVVpCSDJiY21abzhTTS9hQk00U0xVQ2hXb0p0akhqRUZjY3UzenBSVzJHQTY3TnFObVdlcFhaWjhFS3MrS09wU3hqR0FMTDJTK0xjM29mSnl2UDJsSWFGc1h6Y1M5cS93czZNQm1WQlluU2NTNVRUK0RBUjhiRjJYZlk0Ritud3l1UTNaVnRiZ3QwSXc1d1c4VE9Ja2Rwd2NVTnR0cm1NUVZVVlh1ZGlmTWpKWmtMMjFZMXhnRXl1a0VZQnZTMWgwT1JqT3NSdEIvVTl5K0lCeFp2L1Z0SVU3Ulkyb0haWEhTRnBSRmFndnBOQUVuN3JQS2Nnd0RSWmxqaE91eFBrbGRtUVVTS1dnNVVXcHQyNWxuQzNVNDgxeU1rQ1lCU0ZMYjArNzVONVpPZk5UeFZWMVJNR3dhTWd4Y1RKMWFCdDZDdEk2WmhPOENUN3dtMXUweUVzU2tOOEZrdmpTd2FCN2p5QVlBaTViY0RVcGJicXp5OTBOMWNaT3NnOHdoRkcwbGNUQTZUcXl6S1ExamZSS3d1azByVEZxY0xkbXlBV0QwU0ZzSTB6eUxFVVlWQUY4a0xYMDVXcWRYdnFiMy9xSXlUZWJTSXNpMkxVcFZIQUlOT0xZRi9uMHlRR3p6cGl0Y1JMWnNHV2IrdmppNEhWRzY5SysrUUcySGQ4NTh4UlFtN3dJenpZeTBuS2xGTGJJWmh2RStDV0RWbG01TXlFV1dodkpsMWM2OEdITndPNklVU3Z0aytKRFo2b1pyc0tpWDdtQXc1dUNXTVFaTDdIUVp3TW5SQ3h5RHhpVitTQ1cyZHJzTG1DdzZkQmxqRG01SFJKeVUraFlCRGFCa3NuUGNGVyt4Ly83VkpTS3U4ZWdoR09LWjN5ZEROT0Y3Y1I0clFyZVZFSW4rcHRwQ0FScHpsYU9uRVZBMlEwak9ET2dVN0h5VzVWSE5hSnZzMEVqZ2VKOEVFRUcrUVl2aE13MjJhMmJTa3JxbDJ0SUcvcFloVG55ajlwZ0dNTzFzb2RnMFBqaXlUOEsxWEVNT09KT3NkVjhHamxBZEJpdXhhWTNKQUVxcUxaVWsvb3gzOEMzTEtNM2FDRFc5K1FpdmVWa1EyRWxEWm1KQ253UXFvR3VXSXZnWnhhcVp3aTVlRjlKc3lRUGRGUTdEUkx6QjBUaHowcUd5QzB5ZUp5Z25MZG9ORGFBdGlPcnc5V0NNRFRic2FZNzhuUS9nMFhmcjVXaUNWNW90cE5JK0VSSXhnU3piQ0ZsTHBGb2VIWU1Tcmk0aGJjRlJBcERVSndGR3RzOUZvdWlGaERHN1BQazRaQ3k0dFRSYmNLMFhBaDJsR1JXdHprcVZYWC9CU2QwSWJlMVgwd3Y4MUpqWUp5RUVCV0hieUtKM3pSTFZINENNRmJlV1pndlZ3SVRUckdOQWRkVDQ1cmU4Y3lIMElodEtacDFSQlVOaFM3NGlUNk1HMmJjRkduZUN0Znp4MzBHNVJZT1hIbU4wc2pSNzZxallpQ0pqSTV4UGxmaTV0MnpLMjR5SUVVYUtqNXNzZktHamRZcFM2eFlQR29oOVVXVWQ3djdrRmFyaFd4WXhOVjlJZ21pVi8zendydS84Kzc3N2Z2TDN1eDRNNUJHL1VOWWZLNXd4L2FNcnpLT0dxZGhPYWpRYTQ5Y1A3Sy9yazFtYmdxU2hKSVRFTlVBeWxWVnk5SVpiQk9ZVk40dVA2TWd6ejhDMERlWlpJWGdCWDJkeGtQckQ1L0NmTEhjN3hFSTdXTUNnUEk4L2lRKzNoWHppL3Vjejd1eVAyYUsrcS9kK3JINi85QVNaNlJwYWVveVJMY3RNRWZvYWE1NE93ZXRtcHZlK3p2QVVYV0NDUzkrc2FBOENCY3p0SEthejJsdHdSU1J1aS9vcHlleHQ0bUlxYWx6YXZ0QTJMbGlCd2VEWFgxc0M4S212aHRBYVF1UHMyZE0zZmZ3ZWlhVWFRQ0xRamdzWER3Tzl3bDV4dlQ3Wm1yZTRzWHpCeWgzbjlZczdRYSt4REFCTnM0VzJmZ1Y0NGlrQXVCcEJ5dDQzUFl1NEE2UTV6SlpFdXRsbEdveTUzSzhEdStNV3E0Wjl2Q1k3Sk9xYjNGRnB0bEJOWG1Ia3dkQ29TWk5TYk44aWJESjRqWnB6SndMRVg4NFdyMC9tV1Z6Q205dHgwZ0FDUFhpL1NMT0ZldVd5endwT3RIdUxkZWREamtqQjNJSHZrNjh1QWFickw5NTMxNXhsSCt2N1hBVDBjSG1WSG1OMGhwbm45RFJ1dXk4emRGN3IrT3ZCbkRKdEM3aGNtb2RZTUI5aS9ENDV4ajc4NEl5MDV0R1phVlBxbHJZdmRCUzVhR2pOdSt3S09SMjcxZzFjdkNrNkYzSDcyQkpRTWRreDRRNHRSSVZwWFhaNE9JQnR1cGtZTFluMmtwcjdkRVF4WDhvc0gwZzJDVTIyV0xnWVVIUXVxQ01zV3NReVRldzVHVUpjbjhSQ21ia1BxZFFoNUlTbklsTXBkVit3ajA5N2JDaFJseU1ZWW13ZmJla0dPSys2Vnp4aVBxMUhyR1dmcEN2TG9rT0RoQzAzNHlPczhES1d2aS9GK0ltUFBMNXFtTzU3SlNDTEx5WjlFamVVU3BsN1pSdW82dzZNWDR4c3Noa1RSdEJ2WGxxTEZxRUhpOFgwM0EvdTRCR3RlVkZXVzJFVmV3UTN5OUdicXNKajQvdldVOEtLN3Z0ZW42VHZNNXhYUmFRUzl0QnNOU3JsQ2tkTWpURktpQTZuUUNjSGFOdUFhcTdmQVpSNXRZSFR2eHIwWmZmZkFnZDNvK2c3VE4wVGNkU1V0eEN6S2dwcDBRVTE2T1ljc3dIMlJkVms0UU14UXNLZDFic2k5My9EZWxjRm5heXl6SVg1NC9BckhnV2pPMG9DcHlrenRHa0xEZEczZ0IwNXNpbzY1U0MyWFBBa0JSOFhYZjNmc2F3aEtNOTFyMEtxU0FOU1JUeWxJTzI4UGtsUmJhcGtnTjBRRFJHK2kyeEJjWkdlUW96NVpVcUlDNi9oYXh4RzZXSkNObWpMYnZVaC9tdWJHdkNjelp4RE5FWkdiWkw5c3JwTVliN0NzUXRDdzdxNVNxQkNlSjVDL3JDdzRDenNHSjRRdmJzTkhaM2prRStMQmpWYmNUZVE0T3VQaUhTRFpkOElycmtnTW5oeXo4SVVtYUNUb3ZMdWFQM1drTU9TVkN1NFN2WDFIY2pRd1BuUGxvN3FENGpOWmVIY0ZiK1phVUVwK0gzL1p6Wm9UVlhlSjEvd2N4Q1pJSW9vWjBRSG05Uy9ET0VJeFRYQm0zNnNwLzhsUVBGSmsrOWRwcnlueXE2OWtGOU53L29NQnl2VmtMRVQ1enRPbEhUVTZlR1hwdlJqMDdkaFRJODhqdUpJaU8welR6WUtnM3lWQmJyNjB3TzMzVm9LYUc5K3crMi9NcmdKYnpwZnZpYUNaNWJBcThFOWtpOUhmZm43OGxkWlZMcGpweC9CZll3U29SQm9JUDk0VVMrM3Q3a2IrTDZwTHpFTEljczkvQXVLRUVpVDV3THZaZXMwdXJPc1gwSytwTEY1SmpWMTRqdGZyODhaU1BpR2xoc1M0czBhbEhiSTROaHppMFFrOTdrSG5mVjkvL2hoVlRMZm9SOE1oOC9aNDMxdFVWOGljYWR2ZjFNRnYvNGtycmM2MWhqZHEvVUpiUENiQlpEK1RleTZrTGNVVHBzODV4TXhRbUJkbGhEOGRCUlA3KzQrRkgyWDdvQVY5UFErbG9UMmxldjFtYmNFKzhaWHgvMDZ3eGRwWEpYMXlsKzI4ekY1N0ZKL2ZtT3BkOE9hWFI1NmtIbjBYYVhlelo5a0lacktZbXEzMHhjSDdXVzdMNEpabkxIVnhVQ3V1WGV1ZnlkMStzSm9ON2syUnhOcE1XalZYdXJmcHl6ZU16Y29EcGo2ZFA5Y2VPYlVIRWh5alhlcHZoUkhCOTdCdm14R3Q1aVh0NVIrZ29aQTdjZG1kR3N6UXppNzdaMklSNmZWd1RqdmlHN2VuOGZFRUxqOU9ZMW10VDFnZHlIcFUxNjNISTFHQithYUVUZXNORGExZlQ1Y3BkRWR6dnFSb2Vyc2hMeE9ISTZLQTB2cHhuL2oyNGMyTTBTaDZNTm1ORXY1SVRPZ0piN1Jqa2FuZzNLZFRMbmIrSHh6UTRXa1R6M2FlUzN0SzRNdnZtMXU0djdDTXo3UHljOUdBK2d6czk4WDhnRm9SNHZTR3Q3TDVzZjVvMVZzZU83WkE1VFk2V3YwSExQamZXa1p5QnZQRytaU094REhxNEwwc0ZYcmY1dDA1V1RPbFJrWEFBQUFBRWxGVGtTdVFtQ0MiCn0K"/>
    </extobj>
  </extobjs>
</s:customData>
</file>

<file path=customXml/itemProps1.xml><?xml version="1.0" encoding="utf-8"?>
<ds:datastoreItem xmlns:ds="http://schemas.openxmlformats.org/officeDocument/2006/customXml" ds:itemID="{F5336770-569D-6C41-BB82-73EA22F78439}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21919</TotalTime>
  <Words>2172</Words>
  <Application>Microsoft Macintosh PowerPoint</Application>
  <PresentationFormat>宽屏</PresentationFormat>
  <Paragraphs>322</Paragraphs>
  <Slides>25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等线</vt:lpstr>
      <vt:lpstr>等线 Light</vt:lpstr>
      <vt:lpstr>Arial</vt:lpstr>
      <vt:lpstr>Calibri</vt:lpstr>
      <vt:lpstr>Calibri Light</vt:lpstr>
      <vt:lpstr>Cambria Math</vt:lpstr>
      <vt:lpstr>Wingdings</vt:lpstr>
      <vt:lpstr>Office 主题​​</vt:lpstr>
      <vt:lpstr>Probing the valence quark region of nucleons with Z bosons at LHCb </vt:lpstr>
      <vt:lpstr>The LHCb detector</vt:lpstr>
      <vt:lpstr>The probe of nucleon structure</vt:lpstr>
      <vt:lpstr>Z prodution in pPb collisions at 8TeV</vt:lpstr>
      <vt:lpstr>Fiducial cross-section results </vt:lpstr>
      <vt:lpstr>Cross-section result: y_z^∗,  ϕ_η^∗</vt:lpstr>
      <vt:lpstr>Cross-section result: p_T^Z </vt:lpstr>
      <vt:lpstr>Forward-backward ratio R_FB </vt:lpstr>
      <vt:lpstr>Forward-backward ratio: vs. y_z^∗, p_T^Z, ϕ_η^∗</vt:lpstr>
      <vt:lpstr>Nuclear modification R_pA: overall </vt:lpstr>
      <vt:lpstr>Nuclear modification factor </vt:lpstr>
      <vt:lpstr>Zc production in pp collisions at 13TeV</vt:lpstr>
      <vt:lpstr>Summary</vt:lpstr>
      <vt:lpstr>Back up</vt:lpstr>
      <vt:lpstr>Zjpsi production in pp collisions at 13TeV</vt:lpstr>
      <vt:lpstr>Zc production in pp collisions at 13TeV</vt:lpstr>
      <vt:lpstr>Zc production in pp collisions at 13TeV</vt:lpstr>
      <vt:lpstr>Zc production in pp collisions at 13TeV</vt:lpstr>
      <vt:lpstr>Zc production in pp collisions at 13TeV</vt:lpstr>
      <vt:lpstr>Z prodution in pPb collisions at 8TeV</vt:lpstr>
      <vt:lpstr>Z prodution in pPb collisions at 8TeV</vt:lpstr>
      <vt:lpstr>Z prodution in pPb collisions at 8TeV</vt:lpstr>
      <vt:lpstr>Z prodution in pPb collisions at 8TeV</vt:lpstr>
      <vt:lpstr>Z prodution in pPb collisions at 5 TeV</vt:lpstr>
      <vt:lpstr>Z prodution in pp collisions at 13TeV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Status of PbPb Luminosity 2018</dc:title>
  <dc:creator>JIFENG HU</dc:creator>
  <cp:lastModifiedBy>Tianqi Li</cp:lastModifiedBy>
  <cp:revision>310</cp:revision>
  <cp:lastPrinted>2022-04-07T06:07:15Z</cp:lastPrinted>
  <dcterms:created xsi:type="dcterms:W3CDTF">2022-04-07T06:07:15Z</dcterms:created>
  <dcterms:modified xsi:type="dcterms:W3CDTF">2023-06-18T23:42:08Z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2052-4.1.0.6538</vt:lpwstr>
  </property>
</Properties>
</file>